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3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3" r:id="rId11"/>
    <p:sldId id="281" r:id="rId12"/>
    <p:sldId id="282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84" r:id="rId29"/>
    <p:sldId id="279" r:id="rId30"/>
    <p:sldId id="280" r:id="rId31"/>
  </p:sldIdLst>
  <p:sldSz cx="9144000" cy="5143500" type="screen16x9"/>
  <p:notesSz cx="6858000" cy="9144000"/>
  <p:embeddedFontLst>
    <p:embeddedFont>
      <p:font typeface="Geist Medium" panose="020B0604020202020204" charset="-18"/>
      <p:regular r:id="rId33"/>
      <p:bold r:id="rId34"/>
    </p:embeddedFont>
    <p:embeddedFont>
      <p:font typeface="Geist SemiBold" panose="020B0604020202020204" charset="-18"/>
      <p:regular r:id="rId35"/>
      <p:bold r:id="rId36"/>
    </p:embeddedFont>
    <p:embeddedFont>
      <p:font typeface="Libre Franklin Medium" panose="020B0604020202020204" charset="-18"/>
      <p:regular r:id="rId37"/>
      <p:bold r:id="rId38"/>
      <p:italic r:id="rId39"/>
      <p:boldItalic r:id="rId40"/>
    </p:embeddedFont>
    <p:embeddedFont>
      <p:font typeface="Geist" panose="020B0604020202020204" charset="-18"/>
      <p:regular r:id="rId41"/>
      <p:bold r:id="rId42"/>
    </p:embeddedFont>
    <p:embeddedFont>
      <p:font typeface="Hanken Grotesk" panose="020B0604020202020204" charset="-18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05F640-7FF6-4F49-81F5-8E6F84F44F2F}">
  <a:tblStyle styleId="{C805F640-7FF6-4F49-81F5-8E6F84F44F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14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393745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4271554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4271554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0598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42715542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42715542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5526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S_API42715542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SLIDES_API42715542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4899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SLIDES_API42715542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SLIDES_API42715542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7292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SLIDES_API42715542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SLIDES_API42715542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8565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SLIDES_API42715542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SLIDES_API42715542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3350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SLIDES_API42715542_3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SLIDES_API42715542_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6277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SLIDES_API42715542_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SLIDES_API42715542_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1446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SLIDES_API42715542_4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SLIDES_API42715542_4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15716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SLIDES_API42715542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SLIDES_API42715542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9451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SLIDES_API42715542_6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SLIDES_API42715542_6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4265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SLIDES_API42715542_6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SLIDES_API42715542_6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48377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SLIDES_API42715542_7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SLIDES_API42715542_7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24513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SLIDES_API42715542_8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SLIDES_API42715542_8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546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SLIDES_API42715542_9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SLIDES_API42715542_9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1718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SLIDES_API42715542_10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SLIDES_API42715542_10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41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SLIDES_API42715542_1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SLIDES_API42715542_1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00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SLIDES_API42715542_11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SLIDES_API42715542_11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16143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SLIDES_API42715542_1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SLIDES_API42715542_1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13807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SLIDES_API42715542_13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SLIDES_API42715542_13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48954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SLIDES_API42715542_1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SLIDES_API42715542_1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72552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SLIDES_API42715542_1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SLIDES_API42715542_1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0103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SLIDES_API42715542_15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SLIDES_API42715542_1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01156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SLIDES_API42715542_1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SLIDES_API42715542_1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45957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SLIDES_API42715542_15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SLIDES_API42715542_15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771490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SLIDES_API42715542_1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SLIDES_API42715542_16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75654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25" y="1303025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685817" y="1303020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3921" y="2854905"/>
            <a:ext cx="84561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ections">
  <p:cSld name="4-Sectio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57200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2"/>
          </p:nvPr>
        </p:nvSpPr>
        <p:spPr>
          <a:xfrm>
            <a:off x="2539746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dt" idx="10"/>
          </p:nvPr>
        </p:nvSpPr>
        <p:spPr>
          <a:xfrm>
            <a:off x="457200" y="4800600"/>
            <a:ext cx="222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ftr" idx="11"/>
          </p:nvPr>
        </p:nvSpPr>
        <p:spPr>
          <a:xfrm>
            <a:off x="2775585" y="4800600"/>
            <a:ext cx="35928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6865620" y="4800600"/>
            <a:ext cx="18213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3"/>
          </p:nvPr>
        </p:nvSpPr>
        <p:spPr>
          <a:xfrm>
            <a:off x="457200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2539746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5"/>
          </p:nvPr>
        </p:nvSpPr>
        <p:spPr>
          <a:xfrm>
            <a:off x="4622292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6704838" y="1877673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7"/>
          </p:nvPr>
        </p:nvSpPr>
        <p:spPr>
          <a:xfrm>
            <a:off x="4622292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6704838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76375" y="1122250"/>
            <a:ext cx="8591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lvl="3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lvl="4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lvl="5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lvl="6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lvl="7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02789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CONFIDENTIAL | DRAFT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34290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© Copyright 2025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1">
          <p15:clr>
            <a:srgbClr val="E46962"/>
          </p15:clr>
        </p15:guide>
        <p15:guide id="2" pos="174">
          <p15:clr>
            <a:srgbClr val="E46962"/>
          </p15:clr>
        </p15:guide>
        <p15:guide id="3" orient="horz" pos="3059">
          <p15:clr>
            <a:srgbClr val="E46962"/>
          </p15:clr>
        </p15:guide>
        <p15:guide id="4" orient="horz" pos="244">
          <p15:clr>
            <a:srgbClr val="E46962"/>
          </p15:clr>
        </p15:guide>
        <p15:guide id="5" pos="5586">
          <p15:clr>
            <a:srgbClr val="E46962"/>
          </p15:clr>
        </p15:guide>
        <p15:guide id="6" pos="23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-8975"/>
            <a:ext cx="58587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00" name="Google Shape;100;p21" descr="presentation_title"/>
          <p:cNvSpPr txBox="1">
            <a:spLocks noGrp="1"/>
          </p:cNvSpPr>
          <p:nvPr>
            <p:ph type="ctrTitle"/>
          </p:nvPr>
        </p:nvSpPr>
        <p:spPr>
          <a:xfrm>
            <a:off x="379025" y="458275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Oczyszczanie </a:t>
            </a:r>
            <a:r>
              <a:rPr lang="pl" dirty="0"/>
              <a:t>Biogazu do Biometanu i Jego Zastosowania</a:t>
            </a:r>
            <a:endParaRPr dirty="0"/>
          </a:p>
        </p:txBody>
      </p:sp>
      <p:sp>
        <p:nvSpPr>
          <p:cNvPr id="101" name="Google Shape;101;p21" descr="date"/>
          <p:cNvSpPr txBox="1">
            <a:spLocks noGrp="1"/>
          </p:cNvSpPr>
          <p:nvPr>
            <p:ph type="subTitle" idx="1"/>
          </p:nvPr>
        </p:nvSpPr>
        <p:spPr>
          <a:xfrm>
            <a:off x="379025" y="3215200"/>
            <a:ext cx="5102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BCU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Łukasz Rosik</a:t>
            </a:r>
            <a:endParaRPr sz="1400" dirty="0"/>
          </a:p>
        </p:txBody>
      </p:sp>
      <p:pic>
        <p:nvPicPr>
          <p:cNvPr id="102" name="Google Shape;102;p21" descr="swappable_0" title="Winding Mountain Road.jpeg"/>
          <p:cNvPicPr preferRelativeResize="0"/>
          <p:nvPr/>
        </p:nvPicPr>
        <p:blipFill rotWithShape="1">
          <a:blip r:embed="rId3">
            <a:alphaModFix amt="50000"/>
          </a:blip>
          <a:srcRect l="2180" r="2180"/>
          <a:stretch/>
        </p:blipFill>
        <p:spPr>
          <a:xfrm>
            <a:off x="5858700" y="-4500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</a:t>
            </a:fld>
            <a:endParaRPr/>
          </a:p>
        </p:txBody>
      </p:sp>
      <p:sp>
        <p:nvSpPr>
          <p:cNvPr id="108" name="Google Shape;108;p2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>
                <a:solidFill>
                  <a:schemeClr val="accent1"/>
                </a:solidFill>
              </a:rPr>
              <a:t>Agenda</a:t>
            </a:r>
            <a:endParaRPr sz="1400">
              <a:solidFill>
                <a:schemeClr val="accen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09" name="Google Shape;109;p22" descr="agenda_0"/>
          <p:cNvSpPr txBox="1">
            <a:spLocks noGrp="1"/>
          </p:cNvSpPr>
          <p:nvPr>
            <p:ph type="body" idx="4294967295"/>
          </p:nvPr>
        </p:nvSpPr>
        <p:spPr>
          <a:xfrm>
            <a:off x="342900" y="915800"/>
            <a:ext cx="4014900" cy="3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Wprowadzenie do biometanu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Pre-treatment biogazu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Technologie oczyszczania biogazu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Porównanie technologii uszlachetniania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Zastosowania biometanu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Rynek i wyzwania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Kluczowe wnioski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Podsumowanie modułu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Quiz kontrolny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Zakończenie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649" y="196729"/>
            <a:ext cx="5605557" cy="41923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15" name="Google Shape;115;p23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Surowy biogaz z fermentora zawiera 50-70% metanu, 25-45% dwutlenku węgla oraz różne zanieczyszczenia, co ogranicza jego zastosowanie. Proces uszlachetniania jest konieczny, aby podnieść wartość opałową i spełnić normy jakościowe gazu sieciowego.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6" name="Google Shape;116;p23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Skład surowego biogazu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17" name="Google Shape;117;p23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 surowy to mieszanina gazów: 50-70% metanu (CH4), 25-45% dwutlenku węgla (CO2) oraz zanieczyszczeń takich jak siarkowodór (H2S), para wodna (H2O), tlen (O2), azot (N2), siloksany i amoniak.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Gaz z fermentora jest nasycony parą wodną, co wpływa na jego właściwości i wymaga dalszej obróbki.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Surowy biogaz nadaje się do lokalnego spalania w kogeneracji (CHP), ale ma niską wartość opałową i nie spełnia norm gazu sieciowego.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Zanieczyszczenia w biogazie powodują korozję i problemy techniczne w instalacjach, co wymaga ich usunięcia.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8" name="Google Shape;118;p23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uszlachetniania podnosi zawartość metanu do poziomu ponad 96-98%, co odpowiada jakości gazu ziemnego wysokometanowego typu 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Dwutlenek węgla i inne zanieczyszczenia są niemal całkowicie usuwane, aby spełnić wymagania jakościowe.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Uszlachetniony biometan może być używany jako odnawialny substytut kopalnego gazu ziemnego w sieci gazowej lub jako paliwo transportowe (BioCNG, BioLNG).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uszlachetniania zwiększa wartość opałową gazu i umożliwia jego szerokie zastosowanie w różnych sektorach.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9" name="Google Shape;119;p23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Konieczność uszlachetniania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20" name="Google Shape;120;p23" descr="title"/>
          <p:cNvSpPr txBox="1">
            <a:spLocks noGrp="1"/>
          </p:cNvSpPr>
          <p:nvPr>
            <p:ph type="title"/>
          </p:nvPr>
        </p:nvSpPr>
        <p:spPr>
          <a:xfrm>
            <a:off x="276250" y="452875"/>
            <a:ext cx="8744533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Wprowadzenie: Biometan jako Odnawialny Substytut Gazu Ziemnego (1/2)</a:t>
            </a:r>
            <a:endParaRPr dirty="0"/>
          </a:p>
        </p:txBody>
      </p:sp>
      <p:sp>
        <p:nvSpPr>
          <p:cNvPr id="121" name="Google Shape;121;p2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22" name="Google Shape;122;p23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/>
          <p:nvPr/>
        </p:nvSpPr>
        <p:spPr>
          <a:xfrm>
            <a:off x="379025" y="913950"/>
            <a:ext cx="2084700" cy="37752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28" name="Google Shape;128;p24" descr="takeaway"/>
          <p:cNvSpPr txBox="1"/>
          <p:nvPr/>
        </p:nvSpPr>
        <p:spPr>
          <a:xfrm>
            <a:off x="597600" y="1280850"/>
            <a:ext cx="1683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Biometan to biogaz uszlachetniony do jakości gazu ziemnego wysokometanowego, z zawartością metanu powyżej 96-98%. Usunięcie dwutlenku węgla i zanieczyszczeń umożliwia jego wykorzystanie jako odnawialnego paliwa sieciowego i transportowego, co wpisuje się w strategiczne cele transformacji energetycznej, takie jak REPowerEU.</a:t>
            </a:r>
            <a:endParaRPr sz="1000" dirty="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29" name="Google Shape;129;p24" descr="header_0"/>
          <p:cNvSpPr txBox="1"/>
          <p:nvPr/>
        </p:nvSpPr>
        <p:spPr>
          <a:xfrm>
            <a:off x="2591475" y="913950"/>
            <a:ext cx="1363200" cy="184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 Biometanu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0" name="Google Shape;130;p24" descr="detail_0"/>
          <p:cNvSpPr txBox="1"/>
          <p:nvPr/>
        </p:nvSpPr>
        <p:spPr>
          <a:xfrm>
            <a:off x="3854625" y="913950"/>
            <a:ext cx="5013000" cy="1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Biometan to biogaz oczyszczony do jakości gazu ziemnego wysokometanowego (typ E).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Zawartość metanu </a:t>
            </a:r>
            <a:r>
              <a:rPr lang="pl-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CH4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musi być podniesiona do ponad 96-98%.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Dwutlenek węgla </a:t>
            </a:r>
            <a:r>
              <a:rPr lang="pl-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CO2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 inne zanieczyszczenia są niemal całkowicie usuwane.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Produkt spełnia rygorystyczne normy jakościowe gazu sieciowego, zapewniając wysoką wartość opałową.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1" name="Google Shape;131;p24" descr="detail_1"/>
          <p:cNvSpPr txBox="1"/>
          <p:nvPr/>
        </p:nvSpPr>
        <p:spPr>
          <a:xfrm>
            <a:off x="3854625" y="2848300"/>
            <a:ext cx="5013000" cy="1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Biometan może być wtłaczany do istniejącej sieci gazowej jako bezpośredni, odnawialny substytut gazu kopalnego.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Może być stosowany jako paliwo transportowe w postaci BioCNG (sprężony) lub BioLNG (skroplony).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Otwiera nowe rynki gazowy i transportowy oraz uniezależnia produkcję od lokalizacji źródła surowca.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Wpisuje się w politykę transformacji energetycznej, np. plan REPowerEU, promujący produkcję biometanu jako element dekarbonizacji.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2" name="Google Shape;132;p24" descr="header_1"/>
          <p:cNvSpPr txBox="1"/>
          <p:nvPr/>
        </p:nvSpPr>
        <p:spPr>
          <a:xfrm>
            <a:off x="2591475" y="2848296"/>
            <a:ext cx="1363200" cy="184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Możliwości Zastosowania i Znaczenie Strategiczne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3" name="Google Shape;133;p2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Wprowadzenie: Biometan jako Odnawialny Substytut Gazu Ziemnego (2/2)</a:t>
            </a:r>
            <a:endParaRPr/>
          </a:p>
        </p:txBody>
      </p:sp>
      <p:sp>
        <p:nvSpPr>
          <p:cNvPr id="134" name="Google Shape;134;p2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5" name="Google Shape;135;p24"/>
          <p:cNvSpPr/>
          <p:nvPr/>
        </p:nvSpPr>
        <p:spPr>
          <a:xfrm rot="5400000">
            <a:off x="499751" y="117390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 descr="header"/>
          <p:cNvSpPr/>
          <p:nvPr/>
        </p:nvSpPr>
        <p:spPr>
          <a:xfrm>
            <a:off x="4668025" y="930300"/>
            <a:ext cx="41997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Znaczenie chłodzenia i osuszania biogazu</a:t>
            </a:r>
            <a:endParaRPr sz="11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1" name="Google Shape;141;p25" descr="detail"/>
          <p:cNvSpPr txBox="1"/>
          <p:nvPr/>
        </p:nvSpPr>
        <p:spPr>
          <a:xfrm>
            <a:off x="4565761" y="1296000"/>
            <a:ext cx="43020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 z fermentora o temperaturze około 40°C jest nasycony parą wodną (100% wilgotności).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Woda zawarta w biogazie powoduje korozję instalacji, zamarza w niskich temperaturach (kriogenika) oraz blokuje pory adsorbentów i membran.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Gaz jest schładzany do temperatury około 5-10°C w wymiennikach ciepła, co powoduje kondensację większości wody i jej usunięcie.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chłodzenia i osuszania jest absolutnie kluczowy dla żywotności i efektywności dalszych etapów uszlachetniania biogazu.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2" name="Google Shape;142;p25"/>
          <p:cNvSpPr/>
          <p:nvPr/>
        </p:nvSpPr>
        <p:spPr>
          <a:xfrm>
            <a:off x="379024" y="3950676"/>
            <a:ext cx="8049867" cy="753523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43" name="Google Shape;143;p25" descr="takeaway"/>
          <p:cNvSpPr txBox="1"/>
          <p:nvPr/>
        </p:nvSpPr>
        <p:spPr>
          <a:xfrm>
            <a:off x="645500" y="3950676"/>
            <a:ext cx="6887862" cy="75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Wstępne przygotowanie biogazu jest kluczowe dla prawidłowego działania instalacji uszlachetniającej. Chłodzenie i osuszanie biogazu pozwala usunąć wilgoć, która może powodować korozję, zamarzanie i uszkodzenia elementów instalacji, co znacząco wpływa na jej żywotność i efektywność.</a:t>
            </a:r>
            <a:endParaRPr sz="1000" dirty="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44" name="Google Shape;144;p25" descr="title"/>
          <p:cNvSpPr txBox="1">
            <a:spLocks noGrp="1"/>
          </p:cNvSpPr>
          <p:nvPr>
            <p:ph type="title"/>
          </p:nvPr>
        </p:nvSpPr>
        <p:spPr>
          <a:xfrm>
            <a:off x="58616" y="386950"/>
            <a:ext cx="9085384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Wstępne Przygotowanie Biogazu (Pre-treatment) - Konieczność i Etapy (1/3)</a:t>
            </a:r>
            <a:endParaRPr dirty="0"/>
          </a:p>
        </p:txBody>
      </p:sp>
      <p:sp>
        <p:nvSpPr>
          <p:cNvPr id="145" name="Google Shape;145;p2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PRE-TREATMENT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1026" name="Picture 2" descr="https://magazynbiomasa.pl/wp-content/uploads/2025/09/pierwsza-polska-biometanownia-Strzelin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89" y="952993"/>
            <a:ext cx="3792009" cy="284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Wstępne Przygotowanie Biogazu (Pre-treatment) - Etapy (2/3)</a:t>
            </a:r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6</a:t>
            </a:fld>
            <a:endParaRPr/>
          </a:p>
        </p:txBody>
      </p:sp>
      <p:sp>
        <p:nvSpPr>
          <p:cNvPr id="153" name="Google Shape;153;p26" descr="header_0"/>
          <p:cNvSpPr/>
          <p:nvPr/>
        </p:nvSpPr>
        <p:spPr>
          <a:xfrm>
            <a:off x="380575" y="1629550"/>
            <a:ext cx="2760572" cy="23682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Filtracja Cząstek i Oleju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4" name="Google Shape;154;p26" descr="header_1"/>
          <p:cNvSpPr/>
          <p:nvPr/>
        </p:nvSpPr>
        <p:spPr>
          <a:xfrm>
            <a:off x="3142672" y="1629550"/>
            <a:ext cx="2760572" cy="2368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Odsiarczanie Główne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5" name="Google Shape;155;p26" descr="detail_0"/>
          <p:cNvSpPr txBox="1"/>
          <p:nvPr/>
        </p:nvSpPr>
        <p:spPr>
          <a:xfrm>
            <a:off x="379025" y="1924450"/>
            <a:ext cx="2674335" cy="235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Usunięcie mgły olejowej, np. pochodzącej ze sprężarek biogazu, zapobiega zatykania złoża adsorbentów i modułów membranowych.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Usuwane są cząstki stałe, które mogłyby powodować awarie i zmniejszać efektywność procesu uszlachetniania.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Stosuje się specjalne filtry koalescencyjne oraz filtry do cząstek stałych, zapewniając wysoką czystość gazu wejściowego.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Filtracja ta jest niezbędna, by chronić dalsze etapy technologii separacji, zwłaszcza wrażliwe membrany i adsorbenty.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6" name="Google Shape;156;p26" descr="detail_1"/>
          <p:cNvSpPr txBox="1"/>
          <p:nvPr/>
        </p:nvSpPr>
        <p:spPr>
          <a:xfrm>
            <a:off x="3141147" y="1924450"/>
            <a:ext cx="2674335" cy="2354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Siarkowodór (H₂S) jest silnie korozyjny i toksyczny, co zagraża katalizatorom i adsorbentom stosowanym w uszlachetnianiu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Surowy biogaz może zawierać kilka tysięcy ppm H₂S, które muszą zostać zredukowane do bardzo niskich poziomów (zazwyczaj poniżej 150-200 ppm, a dla niektórych technologii nawet poniżej 5-10 ppm).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Stosuje się zewnętrzne skrubery biologiczne lub filtry z impregnowanym węglem aktywnym do skutecznej redukcji H₂S.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Dodatek powietrza do fermentora w celu odsiarczania jest niewystarczający dla wymagań instalacji uszlachetniającej.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7" name="Google Shape;157;p2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PRE-TREATMENT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58" name="Google Shape;158;p26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Etap filtracji cząstek i oleju oraz odsiarczania głównego jest kluczowy dla ochrony instalacji uszlachetniającej przed uszkodzeniami i zapewnienia odpowiedniej jakości biogazu. Redukcja siarkowodoru jest niezbędna do ochrony katalizatorów i adsorbentów w dalszych etapach.</a:t>
            </a:r>
            <a:endParaRPr sz="100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1100" y="1629550"/>
            <a:ext cx="3081170" cy="33507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64" name="Google Shape;164;p27" descr="takeaway"/>
          <p:cNvSpPr txBox="1"/>
          <p:nvPr/>
        </p:nvSpPr>
        <p:spPr>
          <a:xfrm>
            <a:off x="6265200" y="731423"/>
            <a:ext cx="2340900" cy="985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Usuwanie związków śladowych na węglu aktywnym jest niezbędnym etapem przygotowania biogazu, który gwarantuje ochronę i efektywność kolejnych etapów uszlachetniania, zapewniając czysty i suchy gaz gotowy do separacji metanu i dwutlenku węgla.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5" name="Google Shape;165;p2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/>
              <a:t>Wstępne Przygotowanie Biogazu (Pre-treatment) - Etapy (3/3)</a:t>
            </a:r>
            <a:endParaRPr sz="1400" dirty="0"/>
          </a:p>
        </p:txBody>
      </p:sp>
      <p:sp>
        <p:nvSpPr>
          <p:cNvPr id="166" name="Google Shape;166;p27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PRE-TREATMENT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67" name="Google Shape;167;p27" descr="detail"/>
          <p:cNvSpPr txBox="1"/>
          <p:nvPr/>
        </p:nvSpPr>
        <p:spPr>
          <a:xfrm>
            <a:off x="276375" y="1224375"/>
            <a:ext cx="4383548" cy="38458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Kluczowy etap filtracji na złożach węgla aktywnego, który adsorbuje (wychwytuje) pozostałe zanieczyszczenia w biogazie.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Usuwane są Lotne Związki Organiczne (LZO, VOC), które mogą wpływać negatywnie na dalsze procesy i instalacje.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Usuwane są siloksany – związki krzemoorganiczne szczególnie obecne przy przetwarzaniu osadów ściekowych lub odpadów komunalnych, mniej powszechne przy substratach rolniczych.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Siloksany podczas spalania tworzą twardy, ceramiczny nalot (dwutlenek krzemu, SiO₂), który niszczy elementy silników, turbin, sensory i katalizatory.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Dopiero tak przygotowany, czysty i suchy strumień biogazu (składający się głównie z metanu CH₄ i dwutlenku węgla CO₂) może być skierowany na właściwą instalację uszlachetniającą (separację CH₄/CO₂).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Zapewnienie wysokiej czystości gazu na wejściu do instalacji uszlachetniającej jest absolutnie kluczowe dla jej żywotności i efektywności działania.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8" name="Google Shape;168;p27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Usuwanie związków śladowych na węglu aktywnym i znaczenie czystości gazu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050" name="Picture 2" descr="Odsiarczanie biogazu za pomocą campure 32 | Camf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300" y="2124818"/>
            <a:ext cx="3923819" cy="294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276" y="1590215"/>
            <a:ext cx="4112881" cy="32607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6592"/>
            <a:ext cx="3487615" cy="3281856"/>
          </a:xfrm>
          <a:prstGeom prst="rect">
            <a:avLst/>
          </a:prstGeom>
        </p:spPr>
      </p:pic>
      <p:sp>
        <p:nvSpPr>
          <p:cNvPr id="173" name="Google Shape;173;p2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Technologie Oczyszczania Biogazu - Przegląd Metod</a:t>
            </a:r>
            <a:endParaRPr/>
          </a:p>
        </p:txBody>
      </p:sp>
      <p:sp>
        <p:nvSpPr>
          <p:cNvPr id="174" name="Google Shape;174;p2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8</a:t>
            </a:fld>
            <a:endParaRPr/>
          </a:p>
        </p:txBody>
      </p:sp>
      <p:sp>
        <p:nvSpPr>
          <p:cNvPr id="175" name="Google Shape;175;p28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TECHNOLOGIE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7" name="Google Shape;177;p28" descr="takeaway"/>
          <p:cNvSpPr txBox="1"/>
          <p:nvPr/>
        </p:nvSpPr>
        <p:spPr>
          <a:xfrm>
            <a:off x="379013" y="4868448"/>
            <a:ext cx="8459151" cy="2620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Istnieje kilka głównych, komercyjnych technologii uszlachetniania biogazu, każda o unikalnych zaletach i zastosowaniach.</a:t>
            </a:r>
            <a:endParaRPr sz="950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8" name="Google Shape;178;p28"/>
          <p:cNvSpPr/>
          <p:nvPr/>
        </p:nvSpPr>
        <p:spPr>
          <a:xfrm rot="5400000">
            <a:off x="232891" y="4959104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79" name="Google Shape;179;p28" descr="detail_0"/>
          <p:cNvSpPr txBox="1">
            <a:spLocks noGrp="1"/>
          </p:cNvSpPr>
          <p:nvPr>
            <p:ph type="body" idx="4294967295"/>
          </p:nvPr>
        </p:nvSpPr>
        <p:spPr>
          <a:xfrm>
            <a:off x="1707628" y="881963"/>
            <a:ext cx="2412892" cy="7619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 dirty="0">
                <a:solidFill>
                  <a:schemeClr val="dk1"/>
                </a:solidFill>
              </a:rPr>
              <a:t>Technologie wykorzystujące absorpcję fizyczną (woda) lub chemiczną (amina) do usuwania CO₂ i H₂S z biogazu.</a:t>
            </a:r>
            <a:endParaRPr sz="950" dirty="0">
              <a:solidFill>
                <a:schemeClr val="dk1"/>
              </a:solidFill>
            </a:endParaRPr>
          </a:p>
        </p:txBody>
      </p:sp>
      <p:sp>
        <p:nvSpPr>
          <p:cNvPr id="180" name="Google Shape;180;p28" descr="detail_1"/>
          <p:cNvSpPr txBox="1">
            <a:spLocks noGrp="1"/>
          </p:cNvSpPr>
          <p:nvPr>
            <p:ph type="body" idx="4294967295"/>
          </p:nvPr>
        </p:nvSpPr>
        <p:spPr>
          <a:xfrm>
            <a:off x="6542087" y="854671"/>
            <a:ext cx="2512070" cy="78926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 dirty="0">
                <a:solidFill>
                  <a:schemeClr val="dk1"/>
                </a:solidFill>
              </a:rPr>
              <a:t>Metoda wykorzystująca adsorbenty takie jak węgiel aktywny lub sita molekularne do separacji metanu od CO₂ pod zmiennym ciśnieniem.</a:t>
            </a:r>
            <a:endParaRPr sz="950" dirty="0">
              <a:solidFill>
                <a:schemeClr val="dk1"/>
              </a:solidFill>
            </a:endParaRPr>
          </a:p>
        </p:txBody>
      </p:sp>
      <p:sp>
        <p:nvSpPr>
          <p:cNvPr id="182" name="Google Shape;182;p28" descr="header_0"/>
          <p:cNvSpPr txBox="1">
            <a:spLocks noGrp="1"/>
          </p:cNvSpPr>
          <p:nvPr>
            <p:ph type="subTitle" idx="1"/>
          </p:nvPr>
        </p:nvSpPr>
        <p:spPr>
          <a:xfrm>
            <a:off x="259078" y="881963"/>
            <a:ext cx="1441938" cy="457318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3"/>
                </a:solidFill>
              </a:rPr>
              <a:t>Płuczki (Absorpcja)</a:t>
            </a:r>
            <a:endParaRPr sz="1000" b="1" dirty="0">
              <a:solidFill>
                <a:schemeClr val="accent3"/>
              </a:solidFill>
            </a:endParaRPr>
          </a:p>
        </p:txBody>
      </p:sp>
      <p:sp>
        <p:nvSpPr>
          <p:cNvPr id="183" name="Google Shape;183;p28" descr="header_1"/>
          <p:cNvSpPr txBox="1">
            <a:spLocks noGrp="1"/>
          </p:cNvSpPr>
          <p:nvPr>
            <p:ph type="subTitle" idx="4294967295"/>
          </p:nvPr>
        </p:nvSpPr>
        <p:spPr>
          <a:xfrm>
            <a:off x="4941276" y="840029"/>
            <a:ext cx="1600811" cy="499252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3"/>
                </a:solidFill>
              </a:rPr>
              <a:t>Adsorpcja Zmiennociśnieniowa (PSA)</a:t>
            </a:r>
            <a:endParaRPr sz="10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1;p28" descr="detail_2"/>
          <p:cNvSpPr txBox="1">
            <a:spLocks/>
          </p:cNvSpPr>
          <p:nvPr/>
        </p:nvSpPr>
        <p:spPr>
          <a:xfrm>
            <a:off x="7517343" y="557907"/>
            <a:ext cx="1429246" cy="1279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marR="0" lvl="4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marR="0" lvl="5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marR="0" lvl="6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marR="0" lvl="7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600"/>
              </a:spcAft>
              <a:buFont typeface="Geist"/>
              <a:buNone/>
            </a:pPr>
            <a:r>
              <a:rPr lang="pl-PL" sz="950" dirty="0" smtClean="0">
                <a:solidFill>
                  <a:schemeClr val="dk1"/>
                </a:solidFill>
              </a:rPr>
              <a:t>Proces oparty na polimerowych membranach, które selektywnie przepuszczają CO₂, H₂O, H₂S, a metan pozostaje w strumieniu wysokociśnieniowym.</a:t>
            </a:r>
            <a:endParaRPr lang="pl-PL" sz="950" dirty="0">
              <a:solidFill>
                <a:schemeClr val="dk1"/>
              </a:solidFill>
            </a:endParaRPr>
          </a:p>
        </p:txBody>
      </p:sp>
      <p:sp>
        <p:nvSpPr>
          <p:cNvPr id="5" name="Google Shape;184;p28" descr="header_2"/>
          <p:cNvSpPr txBox="1">
            <a:spLocks/>
          </p:cNvSpPr>
          <p:nvPr/>
        </p:nvSpPr>
        <p:spPr>
          <a:xfrm>
            <a:off x="7517343" y="243209"/>
            <a:ext cx="1347184" cy="31470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marR="0" lvl="4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marR="0" lvl="5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marR="0" lvl="6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marR="0" lvl="7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indent="0">
              <a:lnSpc>
                <a:spcPct val="80000"/>
              </a:lnSpc>
              <a:buFont typeface="Geist"/>
              <a:buNone/>
            </a:pPr>
            <a:r>
              <a:rPr lang="pl-PL" sz="1000" b="1" dirty="0" smtClean="0">
                <a:solidFill>
                  <a:schemeClr val="accent3"/>
                </a:solidFill>
              </a:rPr>
              <a:t>Separacja Membranowa</a:t>
            </a:r>
            <a:endParaRPr lang="pl-PL" sz="1000" b="1" dirty="0">
              <a:solidFill>
                <a:schemeClr val="accent3"/>
              </a:solidFill>
            </a:endParaRPr>
          </a:p>
        </p:txBody>
      </p:sp>
      <p:sp>
        <p:nvSpPr>
          <p:cNvPr id="6" name="Google Shape;185;p28" descr="detail_3"/>
          <p:cNvSpPr txBox="1">
            <a:spLocks/>
          </p:cNvSpPr>
          <p:nvPr/>
        </p:nvSpPr>
        <p:spPr>
          <a:xfrm>
            <a:off x="7517343" y="3366627"/>
            <a:ext cx="1429246" cy="14808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marR="0" lvl="4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marR="0" lvl="5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marR="0" lvl="6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marR="0" lvl="7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600"/>
              </a:spcAft>
              <a:buFont typeface="Geist"/>
              <a:buNone/>
            </a:pPr>
            <a:r>
              <a:rPr lang="pl-PL" sz="950" dirty="0" smtClean="0">
                <a:solidFill>
                  <a:schemeClr val="dk1"/>
                </a:solidFill>
              </a:rPr>
              <a:t>Metoda wykorzystująca niskie temperatury do skroplenia lub resublimacji CO₂, umożliwiająca produkcję biometanu i BioLNG.</a:t>
            </a:r>
            <a:endParaRPr lang="pl-PL" sz="950" dirty="0">
              <a:solidFill>
                <a:schemeClr val="dk1"/>
              </a:solidFill>
            </a:endParaRPr>
          </a:p>
        </p:txBody>
      </p:sp>
      <p:sp>
        <p:nvSpPr>
          <p:cNvPr id="7" name="Google Shape;186;p28" descr="header_3"/>
          <p:cNvSpPr txBox="1">
            <a:spLocks/>
          </p:cNvSpPr>
          <p:nvPr/>
        </p:nvSpPr>
        <p:spPr>
          <a:xfrm>
            <a:off x="7517343" y="2993484"/>
            <a:ext cx="1429246" cy="314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marR="0" lvl="1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marR="0" lvl="3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marR="0" lvl="4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marR="0" lvl="5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marR="0" lvl="6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marR="0" lvl="7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marR="0" lvl="8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 b="0" i="0" u="none" strike="noStrike" cap="none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indent="0">
              <a:lnSpc>
                <a:spcPct val="80000"/>
              </a:lnSpc>
              <a:buFont typeface="Geist"/>
              <a:buNone/>
            </a:pPr>
            <a:r>
              <a:rPr lang="pl-PL" sz="1000" b="1" dirty="0" smtClean="0">
                <a:solidFill>
                  <a:schemeClr val="accent3"/>
                </a:solidFill>
              </a:rPr>
              <a:t>Separacja Kriogeniczna</a:t>
            </a:r>
            <a:endParaRPr lang="pl-PL" sz="1000" b="1" dirty="0">
              <a:solidFill>
                <a:schemeClr val="accent3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2" y="481554"/>
            <a:ext cx="7518205" cy="408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04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6" name="Picture 4" descr="https://magazynbiomasa.pl/wp-content/uploads/2024/08/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53" y="0"/>
            <a:ext cx="7589810" cy="513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31461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 descr="Wykres procentowy pokazujący która metoda oczyszczania jest najczęściej używana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562" y="781812"/>
            <a:ext cx="5574792" cy="399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81319" y="4803743"/>
            <a:ext cx="1643399" cy="30777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pl-PL" dirty="0">
                <a:solidFill>
                  <a:schemeClr val="tx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Raport EBA 2023</a:t>
            </a:r>
          </a:p>
        </p:txBody>
      </p:sp>
    </p:spTree>
    <p:extLst>
      <p:ext uri="{BB962C8B-B14F-4D97-AF65-F5344CB8AC3E}">
        <p14:creationId xmlns:p14="http://schemas.microsoft.com/office/powerpoint/2010/main" val="2274672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 descr="header"/>
          <p:cNvSpPr/>
          <p:nvPr/>
        </p:nvSpPr>
        <p:spPr>
          <a:xfrm>
            <a:off x="5110612" y="574600"/>
            <a:ext cx="4033352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Zasada działania i proces absorpcji</a:t>
            </a:r>
            <a:endParaRPr sz="110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6" name="Google Shape;196;p29" descr="detail"/>
          <p:cNvSpPr txBox="1"/>
          <p:nvPr/>
        </p:nvSpPr>
        <p:spPr>
          <a:xfrm>
            <a:off x="5012400" y="940300"/>
            <a:ext cx="41316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Wykorzystuje różnicę rozpuszczalności gazów w wodzie pod ciśnieniem (Prawo Henry'ego).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Dwutlenek węgla (CO2) i siarkowodór (H2S) są znacznie bardziej rozpuszczalne w wodzie niż metan (CH4).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 wstępnie oczyszczony jest sprężany do ciśnienia 7-10 bar.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Sprężony biogaz jest wprowadzany do dolnej części kolumny absorpcyjnej.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 góry natryskiwana jest zimna woda, która spływając w dół rozpuszcza CO2 i H2S, a metan, słabo rozpuszczalny, opuszcza kolumnę górą.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7" name="Google Shape;197;p29"/>
          <p:cNvSpPr/>
          <p:nvPr/>
        </p:nvSpPr>
        <p:spPr>
          <a:xfrm>
            <a:off x="5012400" y="3329100"/>
            <a:ext cx="4131600" cy="1814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98" name="Google Shape;198;p29" descr="takeaway"/>
          <p:cNvSpPr txBox="1"/>
          <p:nvPr/>
        </p:nvSpPr>
        <p:spPr>
          <a:xfrm>
            <a:off x="5278875" y="3329100"/>
            <a:ext cx="3535200" cy="1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Płuczka Wodna Ciśnieniowa (PWS) wykorzystuje różnicę rozpuszczalności gazów w wodzie pod ciśnieniem, co pozwala skutecznie usuwać dwutlenek węgla i siarkowodór z biogazu. Proces absorpcji i regeneracji jest dojrzały technologicznie, jednak wymaga dużego zużycia energii i wody oraz dalszego osuszania biometanu.</a:t>
            </a:r>
            <a:endParaRPr sz="1000" dirty="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99" name="Google Shape;199;p2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377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Technologia 1: Płuczka Wodna Ciśnieniowa (PWS) - Zasada Działania</a:t>
            </a:r>
            <a:endParaRPr dirty="0"/>
          </a:p>
        </p:txBody>
      </p:sp>
      <p:sp>
        <p:nvSpPr>
          <p:cNvPr id="200" name="Google Shape;200;p29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PŁUCZKI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37" y="719580"/>
            <a:ext cx="4753750" cy="44239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07" name="Google Shape;207;p30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Płuczka wodna ciśnieniowa wykorzystuje absorpcję dwutlenku węgla i siarkowodoru w wodzie pod wysokim ciśnieniem. Regeneracja polega na desorpcji tych gazów przy niskim ciśnieniu lub przez przedmuch powietrza. Technologia jest dojrzała i skuteczna, ale cechuje się wysokim zużyciem energii oraz pewnymi stratami metanu.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8" name="Google Shape;208;p30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 regeneracji w technologii PWS</a:t>
            </a:r>
            <a:endParaRPr sz="10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9" name="Google Shape;209;p30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Nasycona CO2 woda z kolumny absorpcyjnej trafia do kolumny desorpcyjnej (regeneracyjnej).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niskim ciśnieniu lub poprzez przedmuch powietrza CO2 jest uwalniany z wody do atmosfery jako gaz odlotowy.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Zregenerowana woda jest chłodzona i zawracana do kolumny absorpcyjnej, co umożliwia jej wielokrotne wykorzystanie.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regeneracji pozwala na ciągłe działanie układu bez konieczności wymiany cieczy absorbującej.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0" name="Google Shape;210;p30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Technologia bardzo dojrzała i sprawdzona na rynku, stosunkowo prosta w obsłudze.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Skutecznie usuwa zarówno dwutlenek węgla (CO2), jak i siarkowodór (H2S).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Wysokie zużycie energii elektrycznej związane ze sprężaniem gazu i pompowaniem wody.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Straty metanu (slip) na poziomie 1-2%, ponieważ metan częściowo rozpuszcza się w wodzie.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Produkt biometanowy jest nasycony parą wodną i wymaga intensywnego osuszania na wyjściu z instalacji.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1" name="Google Shape;211;p30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Charakterystyka technologii PWS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12" name="Google Shape;212;p30" descr="title"/>
          <p:cNvSpPr txBox="1">
            <a:spLocks noGrp="1"/>
          </p:cNvSpPr>
          <p:nvPr>
            <p:ph type="title"/>
          </p:nvPr>
        </p:nvSpPr>
        <p:spPr>
          <a:xfrm>
            <a:off x="276250" y="498200"/>
            <a:ext cx="6077425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Technologia 1: Płuczka Wodna Ciśnieniowa (PWS) - Regeneracja i Charakterystyka</a:t>
            </a:r>
            <a:endParaRPr dirty="0"/>
          </a:p>
        </p:txBody>
      </p:sp>
      <p:sp>
        <p:nvSpPr>
          <p:cNvPr id="213" name="Google Shape;213;p30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TECHNOLOGIE PWS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14" name="Google Shape;214;p30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/>
          <p:nvPr/>
        </p:nvSpPr>
        <p:spPr>
          <a:xfrm>
            <a:off x="5636503" y="3657601"/>
            <a:ext cx="3507497" cy="14859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20" name="Google Shape;220;p31" descr="takeaway"/>
          <p:cNvSpPr txBox="1"/>
          <p:nvPr/>
        </p:nvSpPr>
        <p:spPr>
          <a:xfrm>
            <a:off x="5782784" y="3802011"/>
            <a:ext cx="3314324" cy="1341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Płuczka aminowa wykorzystuje roztwory chemiczne (aminy), które selektywnie wiążą dwutlenek węgla i siarkowodór chemicznie, umożliwiając uzyskanie bardzo wysokiej czystości biometanu (&gt;99,5% metanu). Proces regeneracji wymaga dużych nakładów energii cieplnej, co wpływa na koszt i złożoność instalacji.</a:t>
            </a:r>
            <a:endParaRPr sz="1000" dirty="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221" name="Google Shape;221;p3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/>
              <a:t>Technologia 1: Płuczka Chemiczna (Aminowa) - Zasada i Proces</a:t>
            </a:r>
            <a:endParaRPr sz="1400" dirty="0"/>
          </a:p>
        </p:txBody>
      </p:sp>
      <p:sp>
        <p:nvSpPr>
          <p:cNvPr id="222" name="Google Shape;222;p31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PŁUCZKA AMINOWA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3" name="Google Shape;223;p31"/>
          <p:cNvSpPr/>
          <p:nvPr/>
        </p:nvSpPr>
        <p:spPr>
          <a:xfrm rot="5400000">
            <a:off x="499751" y="118965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24" name="Google Shape;224;p31" descr="header"/>
          <p:cNvSpPr/>
          <p:nvPr/>
        </p:nvSpPr>
        <p:spPr>
          <a:xfrm>
            <a:off x="5636503" y="532525"/>
            <a:ext cx="3507497" cy="335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Zasada działania i proces absorpcji</a:t>
            </a:r>
            <a:endParaRPr sz="110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5" name="Google Shape;225;p31" descr="detail"/>
          <p:cNvSpPr txBox="1"/>
          <p:nvPr/>
        </p:nvSpPr>
        <p:spPr>
          <a:xfrm>
            <a:off x="5521569" y="898225"/>
            <a:ext cx="3622481" cy="3128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Zasada działania: Zamiast wody używa się roztworu chemicznego (najczęściej aminy, np. MEA, MDEA), który selektywnie reaguje chemicznie z gazami kwaśnymi (CO2, H2S), tworząc nietrwałe związki.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absorpcji: Biogaz kontaktuje się z roztworem aminy w kolumnie absorpcyjnej, gdzie amina chemicznie wiąże CO2 i H2S, usuwając je z 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regeneracji: Nasycony roztwór aminy jest przepompowywany do kolumny regeneracyjnej (strippera) i ogrzewany parą w temperaturze 120-150°C, co rozkłada wiązania chemiczne i uwalnia oczyszczony CO2.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Zregenerowana amina jest schładzana i powraca do kolumny absorpcyjnej, umożliwiając ciągły proces usuwania zanieczyszczeń.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757450"/>
            <a:ext cx="5654381" cy="4386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32" name="Google Shape;232;p32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Płuczka aminowa cechuje się najwyższą selektywnością i bardzo wysoką czystością produktu (&gt;99,5% metanu), ale wymaga dużych nakładów energii cieplnej do regeneracji oraz jest procesem złożonym i kosztownym. Może być opłacalna tam, gdzie dostępne jest tanie, nadmiarowe ciepło.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3" name="Google Shape;233;p32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Zalety Płuczki Aminowej</a:t>
            </a:r>
            <a:endParaRPr sz="10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34" name="Google Shape;234;p32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Najwyższa selektywność. 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Osiąga bardzo wysoką czystość produktu, zwykle powyżej 99,5% metanu.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Najniższe straty metanu (slip) na poziomie 0,1-0,5%.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pozwala na uzyskanie produktu o bardzo wysokiej jakości, spełniającego rygorystyczne normy.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5" name="Google Shape;235;p32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Ogromne zapotrzebowanie na energię cieplną (parę) do regeneracji roztworu aminy (np. 120-150°C).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jest złożony technologicznie i wiąże się z wysokimi kosztami inwestycyjnymi.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Problemy z degradacją amin i koniecznością ich uzupełniania oraz ryzyko korozji instalacji.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Opłacalna głównie tam, gdzie dostępne jest tanie, nadmiarowe ciepło, np. z elektrociepłowni przemysłowej.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Rzadko stosowana w typowych biogazowniach rolniczych ze względu na koszty i złożoność.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6" name="Google Shape;236;p32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Wady i Zastosowanie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37" name="Google Shape;237;p32" descr="title"/>
          <p:cNvSpPr txBox="1">
            <a:spLocks noGrp="1"/>
          </p:cNvSpPr>
          <p:nvPr>
            <p:ph type="title"/>
          </p:nvPr>
        </p:nvSpPr>
        <p:spPr>
          <a:xfrm>
            <a:off x="271900" y="452875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Technologia 1: Płuczka Chemiczna (Aminowa) - Charakterystyka</a:t>
            </a:r>
            <a:endParaRPr dirty="0"/>
          </a:p>
        </p:txBody>
      </p:sp>
      <p:sp>
        <p:nvSpPr>
          <p:cNvPr id="238" name="Google Shape;238;p32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TECHNOLOGIE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39" name="Google Shape;239;p32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3"/>
          <p:cNvSpPr/>
          <p:nvPr/>
        </p:nvSpPr>
        <p:spPr>
          <a:xfrm>
            <a:off x="4319954" y="4100800"/>
            <a:ext cx="4544445" cy="1042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5" name="Google Shape;245;p33"/>
          <p:cNvSpPr/>
          <p:nvPr/>
        </p:nvSpPr>
        <p:spPr>
          <a:xfrm>
            <a:off x="4319954" y="842200"/>
            <a:ext cx="4547959" cy="325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6" name="Google Shape;246;p3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88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/>
              <a:t>Technologia 2: Adsorpcja Zmiennociśnieniowa (PSA) - Zasada Działania</a:t>
            </a:r>
            <a:endParaRPr sz="1800" dirty="0"/>
          </a:p>
        </p:txBody>
      </p:sp>
      <p:sp>
        <p:nvSpPr>
          <p:cNvPr id="247" name="Google Shape;247;p3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16</a:t>
            </a:fld>
            <a:endParaRPr/>
          </a:p>
        </p:txBody>
      </p:sp>
      <p:sp>
        <p:nvSpPr>
          <p:cNvPr id="248" name="Google Shape;248;p33" descr="header"/>
          <p:cNvSpPr/>
          <p:nvPr/>
        </p:nvSpPr>
        <p:spPr>
          <a:xfrm>
            <a:off x="4786588" y="882850"/>
            <a:ext cx="4081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Zasada działania Adsorpcji Zmiennociśnieniowej</a:t>
            </a:r>
            <a:endParaRPr sz="1100" b="1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9" name="Google Shape;249;p33" descr="detail"/>
          <p:cNvSpPr txBox="1"/>
          <p:nvPr/>
        </p:nvSpPr>
        <p:spPr>
          <a:xfrm>
            <a:off x="4554415" y="1248550"/>
            <a:ext cx="4313447" cy="29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Technologia PSA wykorzystuje fizyczną adsorpcję na porowatych złożach adsorbentu, takich jak węgiel aktywny lub sita molekularne zeolitowe (CMS).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 wysokim ciśnieniem adsorbent selektywnie pochłania gazy o mniejszych cząsteczkach lub większej polarności, głównie dwutlenek węgla (CO2), azot (N2) i tlen (O2).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Metan (CH4), o większych cząsteczkach i mniejszej polarności, nie jest adsorbowany i przechodzi przez złoże jako produkt oczyszczony, zwykle o czystości powyżej 98%.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jest cykliczny i wymaga minimum dwóch kolumn: w jednej następuje adsorpcja pod wysokim ciśnieniem, w drugiej – regeneracja złoża przez obniżenie ciśnienia, co powoduje desorpcję i usunięcie zanieczyszczeń.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Cykl pracy jest automatyczny, powtarzalny i umożliwia ciągłą produkcję biometanu.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1" name="Google Shape;251;p3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TECHNOLOGIE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2" name="Google Shape;252;p33" descr="takeaway"/>
          <p:cNvSpPr txBox="1"/>
          <p:nvPr/>
        </p:nvSpPr>
        <p:spPr>
          <a:xfrm>
            <a:off x="4786588" y="4109174"/>
            <a:ext cx="4081311" cy="10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Technologia PSA wykorzystuje zjawisko fizycznej adsorpcji na porowatych złożach adsorbentu do separacji metanu od dwutlenku węgla i innych gazów. Jest to metoda dojrzała, efektywna i szeroko stosowana, choć wymaga czystego i suchego gazu wejściowego oraz precyzyjnej obsługi cykli adsorpcji i desorpcji.</a:t>
            </a:r>
            <a:endParaRPr sz="1000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3" name="Google Shape;253;p33"/>
          <p:cNvSpPr/>
          <p:nvPr/>
        </p:nvSpPr>
        <p:spPr>
          <a:xfrm rot="5400000">
            <a:off x="452639" y="4500593"/>
            <a:ext cx="243528" cy="45719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7929"/>
            <a:ext cx="4319954" cy="430557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4" descr="header"/>
          <p:cNvSpPr/>
          <p:nvPr/>
        </p:nvSpPr>
        <p:spPr>
          <a:xfrm>
            <a:off x="5367345" y="715075"/>
            <a:ext cx="3776655" cy="332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Zasada działania i proces separacji membranowej</a:t>
            </a:r>
            <a:endParaRPr sz="110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9" name="Google Shape;259;p34" descr="detail"/>
          <p:cNvSpPr txBox="1"/>
          <p:nvPr/>
        </p:nvSpPr>
        <p:spPr>
          <a:xfrm>
            <a:off x="5612552" y="1075783"/>
            <a:ext cx="3531483" cy="3103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Wykorzystuje polimerowe membrany, które są cienkimi warstwami materiału o różnej przepuszczalności dla różnych gazów.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Gazy takie jak CO2, H2O, H2S, O2 są nazywane "szybkimi" – przenikają przez membranę łatwo i szybko (permeują).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Metan (CH4) jest gazem "wolnym" – przenika przez membranę znacznie trudniej i wolniej, co umożliwia jego separację.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Wstępnie oczyszczony i sprężony biogaz (np. 10-16 bar) jest wprowadzany do modułu membranowego, gdzie opływa tysiące kapilarnych włókien membranowych.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Układy wielostopniowe (2- lub 3-stopniowe) z recyrkulacją permeatu minimalizują straty metanu i poprawiają efektywność procesu.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0" name="Google Shape;260;p34"/>
          <p:cNvSpPr/>
          <p:nvPr/>
        </p:nvSpPr>
        <p:spPr>
          <a:xfrm>
            <a:off x="5275386" y="3786554"/>
            <a:ext cx="3868614" cy="1356946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61" name="Google Shape;261;p34" descr="takeaway"/>
          <p:cNvSpPr txBox="1"/>
          <p:nvPr/>
        </p:nvSpPr>
        <p:spPr>
          <a:xfrm>
            <a:off x="5612551" y="3786554"/>
            <a:ext cx="3425260" cy="1356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Separacja membranowa to proces ciągły i prosty w obsłudze, wykorzystujący różnice w szybkości dyfuzji gazów przez polimerowe membrany. Dzięki zastosowaniu układów wielostopniowych możliwe jest uzyskanie wysokiej czystości biometanu przy minimalnych stratach metanu, co czyni tę technologię atrakcyjną do zastosowań przemysłowych.</a:t>
            </a:r>
            <a:endParaRPr sz="900" dirty="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262" name="Google Shape;262;p34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7906333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Technologia 3: Separacja Membranowa - Zasada i Proces</a:t>
            </a:r>
            <a:endParaRPr dirty="0"/>
          </a:p>
        </p:txBody>
      </p:sp>
      <p:sp>
        <p:nvSpPr>
          <p:cNvPr id="263" name="Google Shape;263;p3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TECHNOLOGIE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085575"/>
            <a:ext cx="5612552" cy="40579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5"/>
          <p:cNvSpPr/>
          <p:nvPr/>
        </p:nvSpPr>
        <p:spPr>
          <a:xfrm>
            <a:off x="378688" y="4278923"/>
            <a:ext cx="8482200" cy="7852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0" name="Google Shape;270;p35"/>
          <p:cNvSpPr/>
          <p:nvPr/>
        </p:nvSpPr>
        <p:spPr>
          <a:xfrm>
            <a:off x="4783413" y="842200"/>
            <a:ext cx="4327786" cy="325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1" name="Google Shape;271;p3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88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Technologia 4: Separacja Kriogeniczna - Zasada i Proces</a:t>
            </a:r>
            <a:endParaRPr/>
          </a:p>
        </p:txBody>
      </p:sp>
      <p:sp>
        <p:nvSpPr>
          <p:cNvPr id="272" name="Google Shape;272;p3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18</a:t>
            </a:fld>
            <a:endParaRPr/>
          </a:p>
        </p:txBody>
      </p:sp>
      <p:sp>
        <p:nvSpPr>
          <p:cNvPr id="273" name="Google Shape;273;p35" descr="header"/>
          <p:cNvSpPr/>
          <p:nvPr/>
        </p:nvSpPr>
        <p:spPr>
          <a:xfrm>
            <a:off x="4786588" y="882850"/>
            <a:ext cx="4081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Zasada działania i proces separacji</a:t>
            </a:r>
            <a:endParaRPr sz="1100" b="1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4" name="Google Shape;274;p35" descr="detail"/>
          <p:cNvSpPr txBox="1"/>
          <p:nvPr/>
        </p:nvSpPr>
        <p:spPr>
          <a:xfrm>
            <a:off x="4680762" y="1248550"/>
            <a:ext cx="4430437" cy="29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Separacja kriogeniczna wykorzystuje różnice w temperaturach wrzenia i krzepnięcia składników biogazu przy odpowiednim ciśnieniu.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bardzo niskich temperaturach (np. -80°C do -120°C) dwutlenek węgla (CO2) ulega resublimacji (zamarza w suchy lód) lub skropleniu, podczas gdy metan (CH4) pozostaje w fazie gazowej, co umożliwia ich efektywną separację.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rozpoczyna się od wstępnego oczyszczenia biogazu, zwłaszcza z pary wodnej (H2O), następnie biogaz jest sprężany i wielostopniowo schładzany w zintegrowanych wymiennikach ciepła z odzyskiem "zimna".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separatorze kriogenicznym CO2 jest oddzielany w postaci stałej (suchy lód) lub ciekłej (LCO2), a gazowy metan opuszcza system jako produkt końcowy.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Kluczową zaletą technologii jest możliwość dalszego schłodzenia metanu do około -162°C, co pozwala na jego skroplenie i produkcję BioLNG – paliwa transportowego o wysokiej gęstości energii objętościowej.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275" name="Google Shape;275;p35"/>
          <p:cNvPicPr preferRelativeResize="0"/>
          <p:nvPr/>
        </p:nvPicPr>
        <p:blipFill rotWithShape="1">
          <a:blip r:embed="rId3">
            <a:alphaModFix/>
          </a:blip>
          <a:srcRect t="12126" b="12126"/>
          <a:stretch/>
        </p:blipFill>
        <p:spPr>
          <a:xfrm>
            <a:off x="378688" y="842200"/>
            <a:ext cx="4302075" cy="3258601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KRIOGENIKA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8" name="Google Shape;278;p35"/>
          <p:cNvSpPr/>
          <p:nvPr/>
        </p:nvSpPr>
        <p:spPr>
          <a:xfrm rot="5400000">
            <a:off x="486814" y="4738779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77" name="Google Shape;277;p35" descr="takeaway"/>
          <p:cNvSpPr txBox="1"/>
          <p:nvPr/>
        </p:nvSpPr>
        <p:spPr>
          <a:xfrm>
            <a:off x="625488" y="4278922"/>
            <a:ext cx="8238900" cy="79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Separacja kriogeniczna wykorzystuje różnice w temperaturach wrzenia i krzepnięcia składników biogazu, umożliwiając uzyskanie biometanu o bardzo wysokiej czystości oraz wartościowego ciekłego dwutlenku węgla jako produktu ubocznego. Proces ten wymaga zaawansowanej technologii chłodniczej, wysokich nakładów energii i specjalistycznej obsługi, ale oferuje unikalne możliwości, takie jak produkcja BioLNG.</a:t>
            </a:r>
            <a:endParaRPr sz="1000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6" descr="title"/>
          <p:cNvSpPr txBox="1">
            <a:spLocks noGrp="1"/>
          </p:cNvSpPr>
          <p:nvPr>
            <p:ph type="title"/>
          </p:nvPr>
        </p:nvSpPr>
        <p:spPr>
          <a:xfrm>
            <a:off x="276375" y="414437"/>
            <a:ext cx="417755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Technologia 4: Separacja Kriogeniczna - Charakterystyka</a:t>
            </a:r>
            <a:endParaRPr dirty="0"/>
          </a:p>
        </p:txBody>
      </p:sp>
      <p:sp>
        <p:nvSpPr>
          <p:cNvPr id="284" name="Google Shape;284;p3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19</a:t>
            </a:fld>
            <a:endParaRPr/>
          </a:p>
        </p:txBody>
      </p:sp>
      <p:sp>
        <p:nvSpPr>
          <p:cNvPr id="285" name="Google Shape;285;p36" descr="header_0"/>
          <p:cNvSpPr/>
          <p:nvPr/>
        </p:nvSpPr>
        <p:spPr>
          <a:xfrm>
            <a:off x="5726392" y="3366073"/>
            <a:ext cx="3417608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Produkty i zalety separacji kriogenicznej</a:t>
            </a:r>
            <a:endParaRPr sz="1000" b="1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6" name="Google Shape;286;p36" descr="header_1"/>
          <p:cNvSpPr/>
          <p:nvPr/>
        </p:nvSpPr>
        <p:spPr>
          <a:xfrm>
            <a:off x="5726392" y="1629550"/>
            <a:ext cx="3417607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Wady i wymagania technologiczne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7" name="Google Shape;287;p36" descr="detail_0"/>
          <p:cNvSpPr txBox="1"/>
          <p:nvPr/>
        </p:nvSpPr>
        <p:spPr>
          <a:xfrm>
            <a:off x="5726392" y="3660973"/>
            <a:ext cx="3417607" cy="1482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Biometan o bardzo wysokiej czystości (&gt;99.5% metanu).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Ciekły dwutlenek węgla </a:t>
            </a:r>
            <a:r>
              <a:rPr lang="pl-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LCO2 </a:t>
            </a: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 jakości spożywczej, wartościowy produkt uboczny do sprzedaży.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Możliwość produkcji skroplonego biometanu (BioLNG) jako paliwa transportowego, jedyna metoda umożliwiająca bezpośrednie skraplanie.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Bardzo niskie straty metanu (&lt;0.2%), co zwiększa efektywność ekonomiczną.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Dzięki separacji kriogenicznej uzyskuje się wysoką czystość obu produktów: biometanu i </a:t>
            </a:r>
            <a:r>
              <a:rPr lang="pl-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CO2.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8" name="Google Shape;288;p36" descr="detail_1"/>
          <p:cNvSpPr txBox="1"/>
          <p:nvPr/>
        </p:nvSpPr>
        <p:spPr>
          <a:xfrm>
            <a:off x="5691554" y="1924450"/>
            <a:ext cx="3041796" cy="1381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Bardzo wysokie zużycie energii elektrycznej na układy chłodnicze i sprężanie gazu.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Bardzo wysokie koszty inwestycyjne (CAPEX), co ogranicza dostępność dla mniejszych instalacji.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Złożoność technologiczna i operacyjna wymaga wykwalifikowanej i doświadczonej obsługi.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 bardzo dokładnego wstępnego oczyszczenia biogazu, zwłaszcza usunięcia wilgoci i siarkowodoru.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Ze względu na złożoność oraz koszty, stosowana głównie w dużych instalacjach przemysłowych.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9" name="Google Shape;289;p3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KRIOGENIKA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0" name="Google Shape;290;p36" descr="takeaway"/>
          <p:cNvSpPr txBox="1">
            <a:spLocks noGrp="1"/>
          </p:cNvSpPr>
          <p:nvPr>
            <p:ph type="subTitle" idx="1"/>
          </p:nvPr>
        </p:nvSpPr>
        <p:spPr>
          <a:xfrm>
            <a:off x="5738793" y="147023"/>
            <a:ext cx="3405207" cy="141144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</a:rPr>
              <a:t>Separacja kriogeniczna umożliwia produkcję biometanu o bardzo wysokiej czystości oraz ciekłego dwutlenku węgla, stanowiącego wartościowy produkt uboczny. Metoda ta pozwala także na bezpośrednie skroplenie biometanu (BioLNG), choć wiąże się z wysokimi kosztami inwestycyjnymi i eksploatacyjnymi oraz wymaga zaawansowanej obsługi.</a:t>
            </a:r>
            <a:endParaRPr sz="1000" dirty="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20" y="1052350"/>
            <a:ext cx="5719173" cy="400037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Porównanie Technologii Uszlachetniania Biogazu</a:t>
            </a:r>
            <a:endParaRPr/>
          </a:p>
        </p:txBody>
      </p:sp>
      <p:sp>
        <p:nvSpPr>
          <p:cNvPr id="296" name="Google Shape;296;p37"/>
          <p:cNvSpPr txBox="1">
            <a:spLocks noGrp="1"/>
          </p:cNvSpPr>
          <p:nvPr>
            <p:ph type="sldNum" idx="12"/>
          </p:nvPr>
        </p:nvSpPr>
        <p:spPr>
          <a:xfrm>
            <a:off x="6736775" y="4903475"/>
            <a:ext cx="20625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20</a:t>
            </a:fld>
            <a:endParaRPr/>
          </a:p>
        </p:txBody>
      </p:sp>
      <p:sp>
        <p:nvSpPr>
          <p:cNvPr id="297" name="Google Shape;297;p37" descr="header"/>
          <p:cNvSpPr/>
          <p:nvPr/>
        </p:nvSpPr>
        <p:spPr>
          <a:xfrm>
            <a:off x="6736775" y="870025"/>
            <a:ext cx="21312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Analiza i kluczowe parametry technologii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8" name="Google Shape;298;p37" descr="table_title"/>
          <p:cNvSpPr/>
          <p:nvPr/>
        </p:nvSpPr>
        <p:spPr>
          <a:xfrm>
            <a:off x="379025" y="870016"/>
            <a:ext cx="62541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Tabela porównawcza głównych technologii uszlachetniania biogazu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9" name="Google Shape;299;p37" descr="detail"/>
          <p:cNvSpPr txBox="1"/>
          <p:nvPr/>
        </p:nvSpPr>
        <p:spPr>
          <a:xfrm>
            <a:off x="6632875" y="1164925"/>
            <a:ext cx="2235000" cy="24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Płuczka wodna (PWS) to dojrzała technologia z prostym procesem, ale z wysokim zużyciem wody i energii.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Płuczka aminowa zapewnia najwyższą czystość biometanu i najniższe straty metanu, ale wymaga dużo energii cieplnej i jest kosztowna.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PSA to technologia niezawodna o umiarkowanych kosztach, ale wrażliwa na jakość gazu wejściowego.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Separacja membranowa to proces prosty i modułowy, lecz membrany są kosztowne i wrażliwe na zanieczyszczenia.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0" name="Google Shape;300;p37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PORÓWNANIE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1" name="Google Shape;301;p37"/>
          <p:cNvSpPr/>
          <p:nvPr/>
        </p:nvSpPr>
        <p:spPr>
          <a:xfrm>
            <a:off x="6736775" y="3615625"/>
            <a:ext cx="2131200" cy="1240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02" name="Google Shape;302;p37" descr="takeaway"/>
          <p:cNvSpPr txBox="1"/>
          <p:nvPr/>
        </p:nvSpPr>
        <p:spPr>
          <a:xfrm>
            <a:off x="6736775" y="3615626"/>
            <a:ext cx="2131200" cy="12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Każda technologia uszlachetniania biogazu ma swoje unikalne zalety, wady oraz wymagania dotyczące kosztów i mediów, dlatego wybór technologii powinien być dostosowany do warunków lokalnych i potrzeb inwestora.</a:t>
            </a:r>
            <a:endParaRPr sz="9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graphicFrame>
        <p:nvGraphicFramePr>
          <p:cNvPr id="303" name="Google Shape;303;p37" descr="table"/>
          <p:cNvGraphicFramePr/>
          <p:nvPr/>
        </p:nvGraphicFramePr>
        <p:xfrm>
          <a:off x="379025" y="1207975"/>
          <a:ext cx="6253950" cy="3917313"/>
        </p:xfrm>
        <a:graphic>
          <a:graphicData uri="http://schemas.openxmlformats.org/drawingml/2006/table">
            <a:tbl>
              <a:tblPr>
                <a:noFill/>
                <a:tableStyleId>{C805F640-7FF6-4F49-81F5-8E6F84F44F2F}</a:tableStyleId>
              </a:tblPr>
              <a:tblGrid>
                <a:gridCol w="10423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23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23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423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423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4232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Kryterium</a:t>
                      </a:r>
                      <a:endParaRPr sz="800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Płuczka Wodna Ciśnieniowa (PWS)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Płuczka Aminowa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Adsorpcja Zmiennociśnieniowa (PSA)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Separacja Membranowa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Separacja Kriogeniczna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Zasada działania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Absorpcja fizyczna w wodzie pod ciśnieniem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Absorpcja chemiczna aminy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Adsorpcja fizyczna na złożu adsorbentu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Różnica szybkości dyfuzji gazów przez membrany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Różnica temperatur skraplania i sublimacji składników biogazu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Czystość metanu (%)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96 - 98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&gt; 99.5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97 - 99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96 - 99 (zależnie od stopni)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&gt; 99.5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Straty metanu (slip)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1 - 2 %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&lt; 0.5 %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1 - 3 %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0.5 - 3 % (zależnie)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&lt; 0.5 %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Główne media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Energia elektryczna, woda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Energia cieplna (para)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Energia elektryczna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Energia elektryczna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Energia elektryczna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Produkt uboczny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Woda nasycona CO₂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Czysty CO₂ gazowy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Gaz odlotowy (CO₂, N₂, O₂, CH₄)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Permeat (CO₂, CH₄, O₂)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Ciekły CO₂ (LCO₂)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Produkt końcowy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Biometan gazowy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Biometan gazowy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Biometan gazowy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Biometan gazowy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BioLNG ciekły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CAPEX (koszt inwestycyjny)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Średni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Wysoki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Wysoki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Średni/Wysoki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Bardzo wysoki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OPEX (koszt operacyjny)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Wysoki (energia elektryczna)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Bardzo wysoki (energia cieplna)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Średni (energia, złoże)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Średni (energia, membrany)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Wysoki (energia elektryczna)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Główne wady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Duże zużycie wody, konieczność osuszania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Wysokie zapotrzebowanie na ciepło, złożoność, wysoki koszt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Złożoność mechaniczna, wrażliwość złoża, straty metanu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Wrażliwość membran, koszt wymiany, straty metanu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Wysokie CAPEX i OPEX, skomplikowana obsługa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1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Dostawcy (przykłady)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Różni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Różni (np. BASF)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Pietro Fiorentini, DMT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Bright Renewables, DMT, Evonik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CryoPur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8"/>
          <p:cNvSpPr/>
          <p:nvPr/>
        </p:nvSpPr>
        <p:spPr>
          <a:xfrm>
            <a:off x="6741575" y="960100"/>
            <a:ext cx="2126100" cy="389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09" name="Google Shape;309;p38" descr="takeaway"/>
          <p:cNvSpPr txBox="1"/>
          <p:nvPr/>
        </p:nvSpPr>
        <p:spPr>
          <a:xfrm>
            <a:off x="6945648" y="1186997"/>
            <a:ext cx="1737900" cy="3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Biometan jest pełnowartościowym zamiennikiem gazu ziemnego, wykorzystywanym głównie do wtłaczania do sieci gazowej oraz jako ekologiczne paliwo transportowe w formie BioCNG i BioLNG.</a:t>
            </a:r>
            <a:endParaRPr sz="10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pic>
        <p:nvPicPr>
          <p:cNvPr id="310" name="Google Shape;310;p38"/>
          <p:cNvPicPr preferRelativeResize="0"/>
          <p:nvPr/>
        </p:nvPicPr>
        <p:blipFill rotWithShape="1">
          <a:blip r:embed="rId3">
            <a:alphaModFix/>
          </a:blip>
          <a:srcRect t="16822" b="16815"/>
          <a:stretch/>
        </p:blipFill>
        <p:spPr>
          <a:xfrm>
            <a:off x="379025" y="960125"/>
            <a:ext cx="2796900" cy="1856049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Zastosowania Biometanu - Przegląd</a:t>
            </a:r>
            <a:endParaRPr/>
          </a:p>
        </p:txBody>
      </p:sp>
      <p:sp>
        <p:nvSpPr>
          <p:cNvPr id="312" name="Google Shape;312;p3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21</a:t>
            </a:fld>
            <a:endParaRPr/>
          </a:p>
        </p:txBody>
      </p:sp>
      <p:pic>
        <p:nvPicPr>
          <p:cNvPr id="313" name="Google Shape;313;p38"/>
          <p:cNvPicPr preferRelativeResize="0"/>
          <p:nvPr/>
        </p:nvPicPr>
        <p:blipFill rotWithShape="1">
          <a:blip r:embed="rId4">
            <a:alphaModFix/>
          </a:blip>
          <a:srcRect t="16822" b="16815"/>
          <a:stretch/>
        </p:blipFill>
        <p:spPr>
          <a:xfrm>
            <a:off x="379025" y="2938200"/>
            <a:ext cx="2796900" cy="185604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8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ZASTOSOWANIA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15" name="Google Shape;315;p38" descr="header_0"/>
          <p:cNvSpPr/>
          <p:nvPr/>
        </p:nvSpPr>
        <p:spPr>
          <a:xfrm>
            <a:off x="3272700" y="960100"/>
            <a:ext cx="1112400" cy="185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Wtłaczanie do Sieci Gazowej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6" name="Google Shape;316;p38" descr="header_1"/>
          <p:cNvSpPr/>
          <p:nvPr/>
        </p:nvSpPr>
        <p:spPr>
          <a:xfrm>
            <a:off x="3272700" y="2931825"/>
            <a:ext cx="1112400" cy="1856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Zastosowanie w Transporcie (Bio-paliwo)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7" name="Google Shape;317;p38" descr="detail_0"/>
          <p:cNvSpPr txBox="1"/>
          <p:nvPr/>
        </p:nvSpPr>
        <p:spPr>
          <a:xfrm>
            <a:off x="4385100" y="960200"/>
            <a:ext cx="2276100" cy="18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Oczyszczony biometan jest najczęściej wykorzystywany poprzez wtłaczanie do istniejącej sieci gazowej, co umożliwia szerokie, wielkoskalowe wykorzystanie infrastruktury gazowej bez potrzeby budowy nowych instalacji.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8" name="Google Shape;318;p38" descr="detail_1"/>
          <p:cNvSpPr txBox="1"/>
          <p:nvPr/>
        </p:nvSpPr>
        <p:spPr>
          <a:xfrm>
            <a:off x="4385100" y="2931850"/>
            <a:ext cx="2276100" cy="18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Biometan służy jako ekologiczne paliwo do pojazdów w postaci sprężonej (BioCNG) oraz skroplonej (BioLNG). BioCNG jest popularny w autobusach miejskich i pojazdach dostawczych, natomiast BioLNG znajduje zastosowanie w transporcie ciężkim i morskim dzięki wysokiej gęstości energii.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Zastosowanie 1: Wtłaczanie do Sieci Gazowej - Wymagania i Wyzwania</a:t>
            </a:r>
            <a:endParaRPr dirty="0"/>
          </a:p>
        </p:txBody>
      </p:sp>
      <p:sp>
        <p:nvSpPr>
          <p:cNvPr id="324" name="Google Shape;324;p3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22</a:t>
            </a:fld>
            <a:endParaRPr/>
          </a:p>
        </p:txBody>
      </p:sp>
      <p:sp>
        <p:nvSpPr>
          <p:cNvPr id="325" name="Google Shape;325;p39" descr="header_0"/>
          <p:cNvSpPr/>
          <p:nvPr/>
        </p:nvSpPr>
        <p:spPr>
          <a:xfrm>
            <a:off x="380005" y="1454150"/>
            <a:ext cx="27966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Wymagania jakościowe biometanu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6" name="Google Shape;326;p39" descr="header_1"/>
          <p:cNvSpPr/>
          <p:nvPr/>
        </p:nvSpPr>
        <p:spPr>
          <a:xfrm>
            <a:off x="3225098" y="1454150"/>
            <a:ext cx="27966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Wymagania techniczne stacji wtłaczania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7" name="Google Shape;327;p39" descr="detail_0"/>
          <p:cNvSpPr txBox="1"/>
          <p:nvPr/>
        </p:nvSpPr>
        <p:spPr>
          <a:xfrm>
            <a:off x="32362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Zawartość metanu </a:t>
            </a:r>
            <a:r>
              <a:rPr lang="pl-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CH4</a:t>
            </a: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powinna wynosić zazwyczaj powyżej 97-98%.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Punkt rosy musi być bardzo niski – gaz musi być bardzo suchy, aby zapobiec kondensacji i korozji w sieci.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Zawartość siarki całkowitej powinna być na bardzo niskim poziomie, zwykle w granicach ppm.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Zawartość dwutlenku węgla </a:t>
            </a:r>
            <a:r>
              <a:rPr lang="pl-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CO2 </a:t>
            </a: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powinna być ograniczona do około 2-3%.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Zawartość tlenu </a:t>
            </a:r>
            <a:r>
              <a:rPr lang="pl-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(O2) </a:t>
            </a: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 powinna przekraczać 0.5%.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8" name="Google Shape;328;p39" descr="detail_1"/>
          <p:cNvSpPr txBox="1"/>
          <p:nvPr/>
        </p:nvSpPr>
        <p:spPr>
          <a:xfrm>
            <a:off x="316857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Koniczna jest specjalistyczna infrastruktura w punkcie połączenia z siecią gazową.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Wymagany jest analizator jakości gazu z ciągłym pomiarem składu (np. chromatograf).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System automatycznego odcięcia dostawy w razie niespełnienia norm.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Precyzyjny układ pomiarowy do rozliczeń ilości i wartości energetycznej zatłaczanego gazu.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Nawanianie biometanu substancjami zapachowymi (np. THT) dla bezpieczeństwa.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Regulacja ciśnienia dopasowana do parametrów sieci gazowej.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9" name="Google Shape;329;p3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ZASTOSOWANIA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30" name="Google Shape;330;p39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Biometan musi spełniać rygorystyczne normy jakościowe, aby mógł być wtłaczany do sieci gazowej. W Polsce istnieją liczne wyzwania infrastrukturalne, proceduralne i kosztowe związane z jego wdrożeniem, które wymagają rozwiązań systemowych i inwestycyjnych.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331" name="Google Shape;331;p39" descr="header_1"/>
          <p:cNvSpPr/>
          <p:nvPr/>
        </p:nvSpPr>
        <p:spPr>
          <a:xfrm>
            <a:off x="6071223" y="1454150"/>
            <a:ext cx="27966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Wymagania techniczne stacji wtłaczania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2" name="Google Shape;332;p39" descr="detail_1"/>
          <p:cNvSpPr txBox="1"/>
          <p:nvPr/>
        </p:nvSpPr>
        <p:spPr>
          <a:xfrm>
            <a:off x="6014700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Koniczna jest specjalistyczna infrastruktura w punkcie połączenia z siecią gazową.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Wymagany jest analizator jakości gazu z ciągłym pomiarem składu (np. chromatograf).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System automatycznego odcięcia dostawy w razie niespełnienia norm.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Precyzyjny układ pomiarowy do rozliczeń ilości i wartości energetycznej zatłaczanego gazu.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Nawanianie biometanu substancjami zapachowymi (np. THT) dla bezpieczeństwa.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Regulacja ciśnienia dopasowana do parametrów sieci gazowej.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Zastosowanie 2: BioCNG i BioLNG jako Paliwa Transportowe</a:t>
            </a:r>
            <a:endParaRPr/>
          </a:p>
        </p:txBody>
      </p:sp>
      <p:sp>
        <p:nvSpPr>
          <p:cNvPr id="338" name="Google Shape;338;p4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23</a:t>
            </a:fld>
            <a:endParaRPr/>
          </a:p>
        </p:txBody>
      </p:sp>
      <p:sp>
        <p:nvSpPr>
          <p:cNvPr id="339" name="Google Shape;339;p40" descr="header_0"/>
          <p:cNvSpPr/>
          <p:nvPr/>
        </p:nvSpPr>
        <p:spPr>
          <a:xfrm>
            <a:off x="6013938" y="3506112"/>
            <a:ext cx="3130062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BioCNG – Sprężony Biometan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0" name="Google Shape;340;p40" descr="header_1"/>
          <p:cNvSpPr/>
          <p:nvPr/>
        </p:nvSpPr>
        <p:spPr>
          <a:xfrm>
            <a:off x="6012173" y="1641426"/>
            <a:ext cx="3131827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BioLNG – Skroplony Biometan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1" name="Google Shape;341;p40" descr="detail_0"/>
          <p:cNvSpPr txBox="1"/>
          <p:nvPr/>
        </p:nvSpPr>
        <p:spPr>
          <a:xfrm>
            <a:off x="6012173" y="3801012"/>
            <a:ext cx="3137653" cy="1294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Biometan sprężony do ciśnienia 200-250 bar.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Stosowany w autobusach miejskich, śmieciarkach, pojazdach dostawczych oraz ciągnikach rolniczych (np. New Holland T6 Methane Power).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Coraz więcej miast inwestuje w tabor CNG zasilany biometanem.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 infrastruktury wysokociśnieniowej sprężarki oraz stacji tankowania.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Możliwość transportu w mobilnych magazynach (bateriach butli) – tzw. "gazociąg wirtualny".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2" name="Google Shape;342;p40" descr="detail_1"/>
          <p:cNvSpPr txBox="1"/>
          <p:nvPr/>
        </p:nvSpPr>
        <p:spPr>
          <a:xfrm>
            <a:off x="6013938" y="1924450"/>
            <a:ext cx="3130062" cy="143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Biometan skroplony przez schłodzenie do temperatury ok. -162°C.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Idealny dla transportu ciężkiego (ciągniki siodłowe - TIR) oraz transportu morskiego.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BioLNG ma znacznie większą gęstość energii objętościowo niż BioCNG, co pozwala na długie zasięgi pojazdów, konkurujące z olejem napędowym.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7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 instalacji skraplającej (kriogenicznej) oraz specjalistycznej logistyki transportu i magazynowania (cysterny i zbiorniki kriogeniczne).</a:t>
            </a:r>
            <a:endParaRPr sz="7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3" name="Google Shape;343;p4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ZASTOSOWANIA</a:t>
            </a:r>
            <a:endParaRPr sz="8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44" name="Google Shape;344;p40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</a:rPr>
              <a:t>BioCNG i BioLNG stanowią ekologiczne paliwa transportowe, które znacząco redukują emisję zanieczyszczeń. BioCNG jest stosowany głównie w pojazdach miejskich i rolniczych, natomiast BioLNG znajduje zastosowanie w transporcie ciężkim i morskim, oferując wyższą gęstość energii objętościowej.</a:t>
            </a:r>
            <a:endParaRPr sz="1000" dirty="0">
              <a:solidFill>
                <a:schemeClr val="accent3"/>
              </a:solidFill>
            </a:endParaRPr>
          </a:p>
        </p:txBody>
      </p:sp>
      <p:pic>
        <p:nvPicPr>
          <p:cNvPr id="5122" name="Picture 2" descr="Bio-CNG: virtual pipeline technology | Bright Renewab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88876"/>
            <a:ext cx="5963776" cy="335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Rynek Biometanu: Potencjał i Wyzwania</a:t>
            </a:r>
            <a:endParaRPr/>
          </a:p>
        </p:txBody>
      </p:sp>
      <p:sp>
        <p:nvSpPr>
          <p:cNvPr id="350" name="Google Shape;350;p41"/>
          <p:cNvSpPr txBox="1">
            <a:spLocks noGrp="1"/>
          </p:cNvSpPr>
          <p:nvPr>
            <p:ph type="sldNum" idx="12"/>
          </p:nvPr>
        </p:nvSpPr>
        <p:spPr>
          <a:xfrm>
            <a:off x="2409511" y="7982436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24</a:t>
            </a:fld>
            <a:endParaRPr/>
          </a:p>
        </p:txBody>
      </p:sp>
      <p:sp>
        <p:nvSpPr>
          <p:cNvPr id="351" name="Google Shape;351;p41" descr="header_0"/>
          <p:cNvSpPr/>
          <p:nvPr/>
        </p:nvSpPr>
        <p:spPr>
          <a:xfrm>
            <a:off x="607774" y="1403150"/>
            <a:ext cx="395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Potencjał w UE i Polsce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2" name="Google Shape;352;p41" descr="header_1"/>
          <p:cNvSpPr/>
          <p:nvPr/>
        </p:nvSpPr>
        <p:spPr>
          <a:xfrm>
            <a:off x="4895388" y="1403150"/>
            <a:ext cx="3955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Bariery Ekonomiczne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3" name="Google Shape;353;p41" descr="detail_0"/>
          <p:cNvSpPr txBox="1"/>
          <p:nvPr/>
        </p:nvSpPr>
        <p:spPr>
          <a:xfrm>
            <a:off x="379150" y="1626550"/>
            <a:ext cx="4224600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Strategie UE, takie jak REPowerEU, zakładają dynamiczny wzrost produkcji biometanu do 35 mld m³ rocznie do 2030 roku.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Biometan jest kluczowym elementem dekarbonizacji i uniezależniania się od importu gazu kopalnego.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Polska posiada duży potencjał biomasy rolniczej, szacowany na 7-8 mld m³ biometanu rocznie, co plasuje kraj w czołówce europejskiej.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4" name="Google Shape;354;p41" descr="detail_1"/>
          <p:cNvSpPr txBox="1"/>
          <p:nvPr/>
        </p:nvSpPr>
        <p:spPr>
          <a:xfrm>
            <a:off x="4667400" y="1626550"/>
            <a:ext cx="4223100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Bardzo wysokie koszty inwestycyjne (CAPEX) instalacji uszlachetniania, sprężania, skraplania oraz infrastruktury przyłączeniowej do sieci gazowej.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Wysokie koszty operacyjne (OPEX) wynikające m.in. z zużycia energii elektrycznej i cieplnej w procesach uszlachetniania.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stabilnego i dedykowanego systemu wsparcia finansowego dla produkcji i wykorzystania biometanu, co utrudnia rentowność projektów.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5" name="Google Shape;355;p41" descr="header_2"/>
          <p:cNvSpPr/>
          <p:nvPr/>
        </p:nvSpPr>
        <p:spPr>
          <a:xfrm>
            <a:off x="605350" y="3110200"/>
            <a:ext cx="395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Bariery Regulacyjne i Proceduralne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6" name="Google Shape;356;p41" descr="detail_2"/>
          <p:cNvSpPr txBox="1"/>
          <p:nvPr/>
        </p:nvSpPr>
        <p:spPr>
          <a:xfrm>
            <a:off x="379275" y="3333401"/>
            <a:ext cx="4224600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klarownych regulacji i zachęt dedykowanych biometanowi, podczas gdy istniejące systemy wsparcia koncentrują się głównie na energii elektrycznej z CHP.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Skomplikowane i kosztowne procedury przyłączenia do sieci gazowej, w tym uzyskanie warunków przyłączenia i zawarcie umowy z Operatorem Systemu Gazowniczego (OSG).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Potrzeba uproszczenia i standaryzacji procedur, aby przyspieszyć rozwój rynku biometanu.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7" name="Google Shape;357;p41" descr="header_3"/>
          <p:cNvSpPr/>
          <p:nvPr/>
        </p:nvSpPr>
        <p:spPr>
          <a:xfrm>
            <a:off x="4894250" y="3132949"/>
            <a:ext cx="3955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Bariery Infrastrukturalne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8" name="Google Shape;358;p41" descr="detail_3"/>
          <p:cNvSpPr txBox="1"/>
          <p:nvPr/>
        </p:nvSpPr>
        <p:spPr>
          <a:xfrm>
            <a:off x="4668805" y="3333400"/>
            <a:ext cx="4223100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Słabo rozwinięta sieć gazowa dystrybucyjna na terenach wiejskich, gdzie występuje największy potencjał produkcji biogazu i biometanu.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Niewystarczająca infrastruktura tankowania BioCNG i BioLNG na terenie kraju, ograniczająca rozwój rynku paliw transportowych.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Wysokie koszty budowy stacji wtłaczania biometanu oraz gazociągów przyłączeniowych, które wpływają na opłacalność inwestycji.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9" name="Google Shape;359;p4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RYNEK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0" name="Google Shape;360;p41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>
                <a:solidFill>
                  <a:schemeClr val="accent3"/>
                </a:solidFill>
              </a:rPr>
              <a:t>Rynek biometanu w UE i Polsce posiada ogromny potencjał rozwoju, napędzany strategią REPowerEU i dużym potencjałem biomasy rolniczej. </a:t>
            </a:r>
            <a:r>
              <a:rPr lang="pl">
                <a:solidFill>
                  <a:schemeClr val="accent3"/>
                </a:solidFill>
              </a:rPr>
              <a:t>Jednakże rozwój ten hamują bariery ekonomiczne, regulacyjne, proceduralne oraz infrastrukturalne, które wymagają kompleksowego podejścia i wsparcia.</a:t>
            </a:r>
            <a:endParaRPr dirty="0">
              <a:solidFill>
                <a:schemeClr val="accent3"/>
              </a:solidFill>
            </a:endParaRPr>
          </a:p>
        </p:txBody>
      </p:sp>
      <p:sp>
        <p:nvSpPr>
          <p:cNvPr id="361" name="Google Shape;361;p41"/>
          <p:cNvSpPr/>
          <p:nvPr/>
        </p:nvSpPr>
        <p:spPr>
          <a:xfrm>
            <a:off x="379175" y="14351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2" name="Google Shape;362;p41"/>
          <p:cNvSpPr/>
          <p:nvPr/>
        </p:nvSpPr>
        <p:spPr>
          <a:xfrm>
            <a:off x="379175" y="3142150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3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3" name="Google Shape;363;p41"/>
          <p:cNvSpPr/>
          <p:nvPr/>
        </p:nvSpPr>
        <p:spPr>
          <a:xfrm>
            <a:off x="4666800" y="14351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4" name="Google Shape;364;p41"/>
          <p:cNvSpPr/>
          <p:nvPr/>
        </p:nvSpPr>
        <p:spPr>
          <a:xfrm>
            <a:off x="4666800" y="3142150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4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Kluczowe Wnioski: </a:t>
            </a:r>
            <a:r>
              <a:rPr lang="pl" dirty="0" smtClean="0"/>
              <a:t>Kluczowe Zasady </a:t>
            </a:r>
            <a:r>
              <a:rPr lang="pl" dirty="0"/>
              <a:t>Dotyczących Biometanu</a:t>
            </a:r>
            <a:endParaRPr dirty="0"/>
          </a:p>
        </p:txBody>
      </p:sp>
      <p:sp>
        <p:nvSpPr>
          <p:cNvPr id="370" name="Google Shape;370;p4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25</a:t>
            </a:fld>
            <a:endParaRPr/>
          </a:p>
        </p:txBody>
      </p:sp>
      <p:sp>
        <p:nvSpPr>
          <p:cNvPr id="371" name="Google Shape;371;p42" descr="header_0"/>
          <p:cNvSpPr/>
          <p:nvPr/>
        </p:nvSpPr>
        <p:spPr>
          <a:xfrm>
            <a:off x="607632" y="830250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Biometan to Uszlachetniony Biogaz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2" name="Google Shape;372;p42" descr="header_1"/>
          <p:cNvSpPr/>
          <p:nvPr/>
        </p:nvSpPr>
        <p:spPr>
          <a:xfrm>
            <a:off x="3475055" y="830225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Biometan = Substytut Gazu Ziemnego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3" name="Google Shape;373;p42" descr="detail_0"/>
          <p:cNvSpPr txBox="1"/>
          <p:nvPr/>
        </p:nvSpPr>
        <p:spPr>
          <a:xfrm>
            <a:off x="326375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uszlachetniania polega na usunięciu CO2 i zanieczyszczeń, aby uzyskać zawartość metanu powyżej 97%.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Biometan ma parametry jakościowe odpowiadające gazowi ziemnemu wysokometanowemu.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4" name="Google Shape;374;p42" descr="detail_1"/>
          <p:cNvSpPr txBox="1"/>
          <p:nvPr/>
        </p:nvSpPr>
        <p:spPr>
          <a:xfrm>
            <a:off x="3193660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Może być używany jako paliwo w sieci gazowej oraz jako paliwo transportowe.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Spełnia te same normy jakościowe co gaz ziemny typu E.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5" name="Google Shape;375;p42" descr="header_2"/>
          <p:cNvSpPr/>
          <p:nvPr/>
        </p:nvSpPr>
        <p:spPr>
          <a:xfrm>
            <a:off x="6342453" y="818325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Wstępne Oczyszczanie Jest Kluczowe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6" name="Google Shape;376;p42" descr="detail_2"/>
          <p:cNvSpPr txBox="1"/>
          <p:nvPr/>
        </p:nvSpPr>
        <p:spPr>
          <a:xfrm>
            <a:off x="6061053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Każda technologia wymaga gazu osuszonego, odsiarczonego i wolnego od siloksanów.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Zapewnia to żywotność i efektywność instalacji uszlachetniającej.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7" name="Google Shape;377;p42" descr="header_3"/>
          <p:cNvSpPr/>
          <p:nvPr/>
        </p:nvSpPr>
        <p:spPr>
          <a:xfrm>
            <a:off x="607625" y="2567125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Wybór Technologii Uszlachetniania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8" name="Google Shape;378;p42" descr="detail_3"/>
          <p:cNvSpPr txBox="1"/>
          <p:nvPr/>
        </p:nvSpPr>
        <p:spPr>
          <a:xfrm>
            <a:off x="326400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Technologie takie jak PSA, membrany, płuczki i kriogenika dobiera się w zależności od skali, kosztów i wymagań czystości.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Akceptowalne straty metanu (slip) są ważnym parametrem przy wyborze.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9" name="Google Shape;379;p42" descr="header_4"/>
          <p:cNvSpPr/>
          <p:nvPr/>
        </p:nvSpPr>
        <p:spPr>
          <a:xfrm>
            <a:off x="3475050" y="2567123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Dostawcy Oferują Dojrzałe Technologie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0" name="Google Shape;380;p42" descr="detail_4"/>
          <p:cNvSpPr txBox="1"/>
          <p:nvPr/>
        </p:nvSpPr>
        <p:spPr>
          <a:xfrm>
            <a:off x="3193657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Firmy Bright Renewables, DMT, CryoPur, Pietro Fiorentini oferują sprawdzone rozwiązania.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Zapewniają wsparcie technologiczne i serwisowe.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1" name="Google Shape;381;p42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WNIOSKI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82" name="Google Shape;382;p42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3" name="Google Shape;383;p42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Biometan to uszlachetniony biogaz, który spełnia rygorystyczne normy jakości gazu ziemnego i może być stosowany zarówno w sieci gazowej, jak i w transporcie. Wstępne oczyszczanie jest kluczowe dla efektywności procesu, a wybór technologii zależy od wielu czynników. Rynek biometanu ma duży potencjał, ale wymaga pokonania istotnych barier inwestycyjnych i regulacyjnych.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4" name="Google Shape;384;p42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85" name="Google Shape;385;p42"/>
          <p:cNvSpPr/>
          <p:nvPr/>
        </p:nvSpPr>
        <p:spPr>
          <a:xfrm>
            <a:off x="379025" y="863391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6" name="Google Shape;386;p42"/>
          <p:cNvSpPr/>
          <p:nvPr/>
        </p:nvSpPr>
        <p:spPr>
          <a:xfrm>
            <a:off x="379025" y="2600269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4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7" name="Google Shape;387;p42"/>
          <p:cNvSpPr/>
          <p:nvPr/>
        </p:nvSpPr>
        <p:spPr>
          <a:xfrm>
            <a:off x="3246438" y="863391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8" name="Google Shape;388;p42"/>
          <p:cNvSpPr/>
          <p:nvPr/>
        </p:nvSpPr>
        <p:spPr>
          <a:xfrm>
            <a:off x="3246438" y="2600269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5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9" name="Google Shape;389;p42"/>
          <p:cNvSpPr/>
          <p:nvPr/>
        </p:nvSpPr>
        <p:spPr>
          <a:xfrm>
            <a:off x="6113838" y="863391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3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458" y="1905000"/>
            <a:ext cx="2781762" cy="187286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3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95" name="Google Shape;395;p43" descr="takeaway"/>
          <p:cNvSpPr txBox="1"/>
          <p:nvPr/>
        </p:nvSpPr>
        <p:spPr>
          <a:xfrm>
            <a:off x="6278645" y="514650"/>
            <a:ext cx="2340900" cy="1829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Oczyszczanie biogazu do biometanu to zaawansowany i kapitałochłonny proces, który otwiera nowe możliwości rynkowe dzięki różnorodnym technologiom i zastosowaniom biometanu. Rozwój rynku wymaga jednak przezwyciężenia barier inwestycyjnych, regulacyjnych i infrastrukturalnych.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96" name="Google Shape;396;p4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Podsumowanie </a:t>
            </a:r>
            <a:r>
              <a:rPr lang="pl" dirty="0" smtClean="0"/>
              <a:t>- biometan</a:t>
            </a:r>
            <a:endParaRPr dirty="0"/>
          </a:p>
        </p:txBody>
      </p:sp>
      <p:sp>
        <p:nvSpPr>
          <p:cNvPr id="397" name="Google Shape;397;p4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98" name="Google Shape;398;p43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Omówiliśmy zaawansowaną formę zagospodarowania biogazu – uszlachetnianie do biometanu, podnoszące zawartość metanu powyżej 97%.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Porównaliśmy cztery główne technologie oczyszczania biogazu: Adsorpcję Zmiennociśnieniową (PSA), separację membranową, płuczki (wodne i aminowe) oraz kriogenikę, wraz z ich zaletami, wadami i typowymi zastosowaniami.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Przeanalizowaliśmy dwa główne kierunki wykorzystania biometanu: wtłaczanie do istniejącej sieci gazowej oraz zastosowanie jako ekologiczne paliwo transportowe w postaci BioCNG i BioLNG.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Zidentyfikowaliśmy ogromny potencjał rynku biometanu w Polsce, zwłaszcza dzięki dużemu potencjałowi biomasy rolniczej i strategiom UE, takim jak REPowerEU.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Podkreśliliśmy bariery i wyzwania związane z inwestycjami, regulacjami, procedurami przyłączeniowymi oraz infrastrukturą, które muszą zostać pokonane, aby możliwy był rozwój produkcji i wykorzystania biometanu.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oczyszczania biogazu jest skomplikowany i wymaga wysokich nakładów inwestycyjnych i operacyjnych, ale daje możliwość maksymalnego wykorzystania potencjału odnawialnego "zielonego gazu".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99" name="Google Shape;399;p43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punkty omówione w module: technologie, zastosowania, potencjał i wyzwania rynku biometanu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628" y="2719627"/>
            <a:ext cx="2202044" cy="176163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Warsztaty</a:t>
            </a:r>
            <a:endParaRPr dirty="0">
              <a:latin typeface="Geist" panose="020B0604020202020204" charset="-18"/>
              <a:ea typeface="Geist" panose="020B0604020202020204" charset="-18"/>
              <a:cs typeface="Geist" panose="020B0604020202020204" charset="-18"/>
            </a:endParaRPr>
          </a:p>
        </p:txBody>
      </p:sp>
      <p:sp>
        <p:nvSpPr>
          <p:cNvPr id="350" name="Google Shape;350;p41"/>
          <p:cNvSpPr txBox="1">
            <a:spLocks noGrp="1"/>
          </p:cNvSpPr>
          <p:nvPr>
            <p:ph type="sldNum" idx="12"/>
          </p:nvPr>
        </p:nvSpPr>
        <p:spPr>
          <a:xfrm>
            <a:off x="2409511" y="7982436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27</a:t>
            </a:fld>
            <a:endParaRPr/>
          </a:p>
        </p:txBody>
      </p:sp>
      <p:sp>
        <p:nvSpPr>
          <p:cNvPr id="351" name="Google Shape;351;p41" descr="header_0"/>
          <p:cNvSpPr/>
          <p:nvPr/>
        </p:nvSpPr>
        <p:spPr>
          <a:xfrm>
            <a:off x="123596" y="751975"/>
            <a:ext cx="395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 dirty="0" smtClean="0">
                <a:solidFill>
                  <a:schemeClr val="accent3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Zadanie 1</a:t>
            </a:r>
            <a:endParaRPr sz="900" b="1" dirty="0">
              <a:solidFill>
                <a:schemeClr val="accent3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  <a:sym typeface="Geist"/>
            </a:endParaRPr>
          </a:p>
        </p:txBody>
      </p:sp>
      <p:sp>
        <p:nvSpPr>
          <p:cNvPr id="352" name="Google Shape;352;p41" descr="header_1"/>
          <p:cNvSpPr/>
          <p:nvPr/>
        </p:nvSpPr>
        <p:spPr>
          <a:xfrm>
            <a:off x="4466911" y="751975"/>
            <a:ext cx="3955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 dirty="0" smtClean="0">
                <a:solidFill>
                  <a:schemeClr val="accent3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Zadanie 2</a:t>
            </a:r>
            <a:endParaRPr sz="900" b="1" dirty="0">
              <a:solidFill>
                <a:schemeClr val="accent3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  <a:sym typeface="Geist"/>
            </a:endParaRPr>
          </a:p>
        </p:txBody>
      </p:sp>
      <p:sp>
        <p:nvSpPr>
          <p:cNvPr id="353" name="Google Shape;353;p41" descr="detail_0"/>
          <p:cNvSpPr txBox="1"/>
          <p:nvPr/>
        </p:nvSpPr>
        <p:spPr>
          <a:xfrm>
            <a:off x="0" y="1044475"/>
            <a:ext cx="4149465" cy="352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10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Podzielmy się na 4 grupy. Każda grupa otrzyma fikcyjną kartę katalogową jednej z technologii dla instalacji przetwarzającej 1000 Nm3/h surowego biogazu (ok. 2 MWel</a:t>
            </a:r>
            <a:r>
              <a:rPr lang="pl-PL" sz="1000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).</a:t>
            </a: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endParaRPr lang="pl-PL" sz="1000" dirty="0">
              <a:solidFill>
                <a:schemeClr val="dk1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  <a:sym typeface="Geist"/>
            </a:endParaRP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endParaRPr lang="pl-PL" sz="1000" dirty="0" smtClean="0">
              <a:solidFill>
                <a:schemeClr val="dk1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  <a:sym typeface="Geist"/>
            </a:endParaRP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10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Wasze Zadanie (w grupach - 15 minut):</a:t>
            </a: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10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1.	Przeanalizujcie "swoją" technologię.</a:t>
            </a: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10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2.	Przygotujcie 3-minutową "ofertę" dla inwestora, podkreślając zalety i odpowiadając na potencjalne obawy.</a:t>
            </a: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10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3.	Wskażcie, dla jakiego specyficznego scenariusza (np. inwestor ma darmowe ciepło, inwestor chce wejść na rynek paliw TIR, inwestor szuka najprostszego rozwiązania) Wasza technologia jest najlepsza.</a:t>
            </a: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endParaRPr sz="1000" dirty="0">
              <a:solidFill>
                <a:schemeClr val="dk1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  <a:sym typeface="Geist"/>
            </a:endParaRPr>
          </a:p>
        </p:txBody>
      </p:sp>
      <p:sp>
        <p:nvSpPr>
          <p:cNvPr id="354" name="Google Shape;354;p41" descr="detail_1"/>
          <p:cNvSpPr txBox="1"/>
          <p:nvPr/>
        </p:nvSpPr>
        <p:spPr>
          <a:xfrm>
            <a:off x="4149465" y="1044475"/>
            <a:ext cx="5041428" cy="4099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900" b="1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Scenariusz: </a:t>
            </a:r>
            <a:r>
              <a:rPr lang="pl-PL" sz="9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Jesteście właścicielami biogazowni 1 MWe (produkcja ok. 500 Nm3/h biogazu 60% CH4). Wasza umowa na sprzedaż energii elektrycznej w systemie FiP wygasa za 2 lata. Rozważacie przejście na produkcję biometanu</a:t>
            </a:r>
            <a:r>
              <a:rPr lang="pl-PL" sz="900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.</a:t>
            </a: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endParaRPr lang="pl-PL" sz="900" b="1" dirty="0">
              <a:solidFill>
                <a:schemeClr val="dk1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  <a:sym typeface="Geist"/>
            </a:endParaRP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9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Dane lokalizacyjne:</a:t>
            </a: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900" b="1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Opcja </a:t>
            </a:r>
            <a:r>
              <a:rPr lang="pl-PL" sz="900" b="1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A </a:t>
            </a:r>
            <a:r>
              <a:rPr lang="pl-PL" sz="9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(Sieć gazowa): Najbliższy gazociąg średniego ciśnienia znajduje się 8 km od biogazowni. Wstępny kosztorys przyłącza (budowa gazociągu + stacja wtłaczania) to 12 mln </a:t>
            </a:r>
            <a:r>
              <a:rPr lang="pl-PL" sz="900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PLN.</a:t>
            </a: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900" b="1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Opcja </a:t>
            </a:r>
            <a:r>
              <a:rPr lang="pl-PL" sz="900" b="1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B </a:t>
            </a:r>
            <a:r>
              <a:rPr lang="pl-PL" sz="9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(Transport lokalny): W promieniu 30 km znajduje się duża firma transportowa (150 TIR-ów) oraz lokalny PKS (50 autobusów), obaj zainteresowani przejściem na paliwa gazowe i podpisaniem długoterminowych kontraktów na odbiór paliwa.</a:t>
            </a: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900" b="1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Opcja </a:t>
            </a:r>
            <a:r>
              <a:rPr lang="pl-PL" sz="900" b="1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C </a:t>
            </a:r>
            <a:r>
              <a:rPr lang="pl-PL" sz="9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(Brak odbioru ciepła): Nie macie żadnego odbiorcy ciepła oprócz własnych fermentorów (które zużywają 40% ciepła z CHP). Chłodnica awaryjna pracuje przez większość roku</a:t>
            </a:r>
            <a:r>
              <a:rPr lang="pl-PL" sz="900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.</a:t>
            </a:r>
          </a:p>
          <a:p>
            <a:pPr lvl="0">
              <a:buClr>
                <a:schemeClr val="accent1"/>
              </a:buClr>
              <a:buSzPts val="900"/>
            </a:pPr>
            <a:endParaRPr lang="pl-PL" sz="900" dirty="0">
              <a:solidFill>
                <a:schemeClr val="dk1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  <a:sym typeface="Geist"/>
            </a:endParaRPr>
          </a:p>
          <a:p>
            <a:pPr marL="171450" lvl="0" indent="-171450"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-PL" sz="9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Pytania do dyskusji w grupach (15 minut):</a:t>
            </a:r>
          </a:p>
          <a:p>
            <a:pPr marL="228600" lvl="0" indent="-228600">
              <a:buClr>
                <a:schemeClr val="accent1"/>
              </a:buClr>
              <a:buSzPts val="900"/>
              <a:buFont typeface="+mj-lt"/>
              <a:buAutoNum type="arabicPeriod"/>
            </a:pPr>
            <a:r>
              <a:rPr lang="pl-PL" sz="900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Biorąc </a:t>
            </a:r>
            <a:r>
              <a:rPr lang="pl-PL" sz="9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pod uwagę koszt (Opcja A) i dostępność odbiorców (Opcja B), które zastosowanie biometanu (wtłaczanie do sieci czy transport) wydaje się bardziej realistyczne biznesowo w tej lokalizacji? Dlaczego?</a:t>
            </a:r>
          </a:p>
          <a:p>
            <a:pPr marL="228600" lvl="0" indent="-228600">
              <a:buClr>
                <a:schemeClr val="accent1"/>
              </a:buClr>
              <a:buSzPts val="900"/>
              <a:buFont typeface="+mj-lt"/>
              <a:buAutoNum type="arabicPeriod"/>
            </a:pPr>
            <a:r>
              <a:rPr lang="pl-PL" sz="900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Jeśli </a:t>
            </a:r>
            <a:r>
              <a:rPr lang="pl-PL" sz="9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wybierzecie transport (Opcja B), jaki produkt byście zaoferowali dla PKS (autobusy), a jaki dla firmy transportowej (TIR-y)? </a:t>
            </a:r>
            <a:endParaRPr lang="pl-PL" sz="900" dirty="0" smtClean="0">
              <a:solidFill>
                <a:schemeClr val="dk1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  <a:sym typeface="Geist"/>
            </a:endParaRPr>
          </a:p>
          <a:p>
            <a:pPr marL="228600" lvl="0" indent="-228600">
              <a:buClr>
                <a:schemeClr val="accent1"/>
              </a:buClr>
              <a:buSzPts val="900"/>
              <a:buFont typeface="+mj-lt"/>
              <a:buAutoNum type="arabicPeriod"/>
            </a:pPr>
            <a:r>
              <a:rPr lang="pl-PL" sz="900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Jaka </a:t>
            </a:r>
            <a:r>
              <a:rPr lang="pl-PL" sz="9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technologia uszlachetniania (PSA, Membrany, Kriogenika) byłaby najbardziej adekwatna do obsługi rynku transportowego (Opcja B)? (Wskazówka: Kriogenika produkuje bezpośrednio BioLNG, pozostałe wymagają dodatkowego skroplenia lub sprężenia).</a:t>
            </a:r>
          </a:p>
          <a:p>
            <a:pPr marL="228600" lvl="0" indent="-228600">
              <a:buClr>
                <a:schemeClr val="accent1"/>
              </a:buClr>
              <a:buSzPts val="900"/>
              <a:buFont typeface="+mj-lt"/>
              <a:buAutoNum type="arabicPeriod"/>
            </a:pPr>
            <a:r>
              <a:rPr lang="pl-PL" sz="900" dirty="0" smtClean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Jakie </a:t>
            </a:r>
            <a:r>
              <a:rPr lang="pl-PL" sz="900" dirty="0">
                <a:solidFill>
                  <a:schemeClr val="dk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  <a:sym typeface="Geist"/>
              </a:rPr>
              <a:t>dodatkowe inwestycje (poza samą oczyszczalnią) byłyby konieczne do obsługi Opcji B? </a:t>
            </a:r>
          </a:p>
        </p:txBody>
      </p:sp>
      <p:sp>
        <p:nvSpPr>
          <p:cNvPr id="359" name="Google Shape;359;p4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RYNEK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1830935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44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05" name="Google Shape;405;p44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Quiz pozwala sprawdzić wiedzę na temat kluczowych zagadnień dotyczących oczyszczania biogazu do biometanu, jego technologii, parametrów jakościowych oraz zastosowań.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06" name="Google Shape;406;p4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Szybki Quiz Kontrolny</a:t>
            </a:r>
            <a:endParaRPr dirty="0"/>
          </a:p>
        </p:txBody>
      </p:sp>
      <p:sp>
        <p:nvSpPr>
          <p:cNvPr id="407" name="Google Shape;407;p4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QUIZ</a:t>
            </a:r>
            <a:endParaRPr sz="8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08" name="Google Shape;408;p44" descr="detail"/>
          <p:cNvSpPr txBox="1"/>
          <p:nvPr/>
        </p:nvSpPr>
        <p:spPr>
          <a:xfrm>
            <a:off x="41031" y="1137138"/>
            <a:ext cx="5837844" cy="371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Jaka jest typowa minimalna zawartość metanu (CH₄) w biometanie wtłaczanym do sieci gazowej typu E?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Nazwij proces fizyczny wykorzystywany w technologii PSA, polegający na uwalnianiu CO₂ ze złoża pod wpływem obniżenia ciśnienia.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Dlaczego membrany nazywa się selektywnymi? Który gaz jest 'szybki' (łatwo przenika), a który 'wolny'?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Która technologia uszlachetniania wymaga bardzo dużych nakładów energii cieplnej do regeneracji sorbentu?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Czym różni się BioCNG od BioLNG pod względem stanu skupienia i warunków przechowywania?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jest cel nawaniania biometanu przed wtłoczeniem do sieci?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Wymień dwóch europejskich dostawców technologii uszlachetniania biometanu, o których wspominaliśmy.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dokument strategiczny UE silnie promuje produkcję biometanu do 35 mld m³ do 2030 roku?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Dlaczego biogaz musi być bardzo dokładnie osuszony i odsiarczony przed procesem uszlachetniania? Podaj 2 powody.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dwa sprzedawalne produkty końcowe (poza gazem </a:t>
            </a:r>
            <a:r>
              <a:rPr lang="pl" sz="9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odpadowym) </a:t>
            </a: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można uzyskać stosując separację kriogeniczną?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09" name="Google Shape;409;p44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Pytania kontrolne dotyczące technologii i zastosowań biometanu</a:t>
            </a:r>
            <a:endParaRPr sz="11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5"/>
          <p:cNvSpPr/>
          <p:nvPr/>
        </p:nvSpPr>
        <p:spPr>
          <a:xfrm>
            <a:off x="3285300" y="-8987"/>
            <a:ext cx="5858700" cy="515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5" name="Google Shape;415;p45" descr="outro_text"/>
          <p:cNvSpPr txBox="1">
            <a:spLocks noGrp="1"/>
          </p:cNvSpPr>
          <p:nvPr>
            <p:ph type="ctrTitle"/>
          </p:nvPr>
        </p:nvSpPr>
        <p:spPr>
          <a:xfrm>
            <a:off x="3664325" y="1193250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Dziękuję za uwagę</a:t>
            </a:r>
            <a:endParaRPr dirty="0"/>
          </a:p>
        </p:txBody>
      </p:sp>
      <p:pic>
        <p:nvPicPr>
          <p:cNvPr id="416" name="Google Shape;416;p45" descr="swappable_0" title="Serpentine Turquoise River Amidst Patchwork Farmlands.jpeg"/>
          <p:cNvPicPr preferRelativeResize="0"/>
          <p:nvPr/>
        </p:nvPicPr>
        <p:blipFill rotWithShape="1">
          <a:blip r:embed="rId3">
            <a:alphaModFix amt="85000"/>
          </a:blip>
          <a:srcRect l="64071"/>
          <a:stretch/>
        </p:blipFill>
        <p:spPr>
          <a:xfrm>
            <a:off x="0" y="-8987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sight Modern">
  <a:themeElements>
    <a:clrScheme name="Simple Light">
      <a:dk1>
        <a:srgbClr val="0F1111"/>
      </a:dk1>
      <a:lt1>
        <a:srgbClr val="FFFFFF"/>
      </a:lt1>
      <a:dk2>
        <a:srgbClr val="838E8D"/>
      </a:dk2>
      <a:lt2>
        <a:srgbClr val="E6EBE9"/>
      </a:lt2>
      <a:accent1>
        <a:srgbClr val="4CB572"/>
      </a:accent1>
      <a:accent2>
        <a:srgbClr val="60E08E"/>
      </a:accent2>
      <a:accent3>
        <a:srgbClr val="135E4B"/>
      </a:accent3>
      <a:accent4>
        <a:srgbClr val="2BAE8D"/>
      </a:accent4>
      <a:accent5>
        <a:srgbClr val="92FDDB"/>
      </a:accent5>
      <a:accent6>
        <a:srgbClr val="B69AD2"/>
      </a:accent6>
      <a:hlink>
        <a:srgbClr val="135E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4703</Words>
  <Application>Microsoft Office PowerPoint</Application>
  <PresentationFormat>On-screen Show (16:9)</PresentationFormat>
  <Paragraphs>396</Paragraphs>
  <Slides>29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Geist Medium</vt:lpstr>
      <vt:lpstr>Arial</vt:lpstr>
      <vt:lpstr>Geist SemiBold</vt:lpstr>
      <vt:lpstr>Libre Franklin Medium</vt:lpstr>
      <vt:lpstr>Geist</vt:lpstr>
      <vt:lpstr>Hanken Grotesk</vt:lpstr>
      <vt:lpstr>Simple Light</vt:lpstr>
      <vt:lpstr>Insight Modern</vt:lpstr>
      <vt:lpstr>Oczyszczanie Biogazu do Biometanu i Jego Zastosowania</vt:lpstr>
      <vt:lpstr>Agenda</vt:lpstr>
      <vt:lpstr>Wprowadzenie: Biometan jako Odnawialny Substytut Gazu Ziemnego (1/2)</vt:lpstr>
      <vt:lpstr>Wprowadzenie: Biometan jako Odnawialny Substytut Gazu Ziemnego (2/2)</vt:lpstr>
      <vt:lpstr>Wstępne Przygotowanie Biogazu (Pre-treatment) - Konieczność i Etapy (1/3)</vt:lpstr>
      <vt:lpstr>Wstępne Przygotowanie Biogazu (Pre-treatment) - Etapy (2/3)</vt:lpstr>
      <vt:lpstr>Wstępne Przygotowanie Biogazu (Pre-treatment) - Etapy (3/3)</vt:lpstr>
      <vt:lpstr>Technologie Oczyszczania Biogazu - Przegląd Metod</vt:lpstr>
      <vt:lpstr>PowerPoint Presentation</vt:lpstr>
      <vt:lpstr>PowerPoint Presentation</vt:lpstr>
      <vt:lpstr>PowerPoint Presentation</vt:lpstr>
      <vt:lpstr>Technologia 1: Płuczka Wodna Ciśnieniowa (PWS) - Zasada Działania</vt:lpstr>
      <vt:lpstr>Technologia 1: Płuczka Wodna Ciśnieniowa (PWS) - Regeneracja i Charakterystyka</vt:lpstr>
      <vt:lpstr>Technologia 1: Płuczka Chemiczna (Aminowa) - Zasada i Proces</vt:lpstr>
      <vt:lpstr>Technologia 1: Płuczka Chemiczna (Aminowa) - Charakterystyka</vt:lpstr>
      <vt:lpstr>Technologia 2: Adsorpcja Zmiennociśnieniowa (PSA) - Zasada Działania</vt:lpstr>
      <vt:lpstr>Technologia 3: Separacja Membranowa - Zasada i Proces</vt:lpstr>
      <vt:lpstr>Technologia 4: Separacja Kriogeniczna - Zasada i Proces</vt:lpstr>
      <vt:lpstr>Technologia 4: Separacja Kriogeniczna - Charakterystyka</vt:lpstr>
      <vt:lpstr>Porównanie Technologii Uszlachetniania Biogazu</vt:lpstr>
      <vt:lpstr>Zastosowania Biometanu - Przegląd</vt:lpstr>
      <vt:lpstr>Zastosowanie 1: Wtłaczanie do Sieci Gazowej - Wymagania i Wyzwania</vt:lpstr>
      <vt:lpstr>Zastosowanie 2: BioCNG i BioLNG jako Paliwa Transportowe</vt:lpstr>
      <vt:lpstr>Rynek Biometanu: Potencjał i Wyzwania</vt:lpstr>
      <vt:lpstr>Kluczowe Wnioski: Kluczowe Zasady Dotyczących Biometanu</vt:lpstr>
      <vt:lpstr>Podsumowanie - biometan</vt:lpstr>
      <vt:lpstr>Warsztaty</vt:lpstr>
      <vt:lpstr>Szybki Quiz Kontrolny</vt:lpstr>
      <vt:lpstr>Dziękuję za uwagę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Oczyszczanie Biogazu do Biometanu i Jego Zastosowania</dc:title>
  <cp:lastModifiedBy>Microsoft account</cp:lastModifiedBy>
  <cp:revision>12</cp:revision>
  <dcterms:modified xsi:type="dcterms:W3CDTF">2025-11-02T21:34:13Z</dcterms:modified>
</cp:coreProperties>
</file>