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3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2" r:id="rId27"/>
    <p:sldId id="280" r:id="rId28"/>
    <p:sldId id="281" r:id="rId29"/>
  </p:sldIdLst>
  <p:sldSz cx="9144000" cy="5143500" type="screen16x9"/>
  <p:notesSz cx="6858000" cy="9144000"/>
  <p:embeddedFontLst>
    <p:embeddedFont>
      <p:font typeface="Cambria" panose="02040503050406030204" pitchFamily="18" charset="0"/>
      <p:regular r:id="rId31"/>
      <p:bold r:id="rId32"/>
      <p:italic r:id="rId33"/>
      <p:boldItalic r:id="rId34"/>
    </p:embeddedFont>
    <p:embeddedFont>
      <p:font typeface="Hanken Grotesk" panose="020B0604020202020204" charset="-18"/>
      <p:regular r:id="rId35"/>
      <p:bold r:id="rId36"/>
      <p:italic r:id="rId37"/>
      <p:boldItalic r:id="rId38"/>
    </p:embeddedFont>
    <p:embeddedFont>
      <p:font typeface="Geist Medium" panose="020B0604020202020204" charset="-18"/>
      <p:regular r:id="rId39"/>
      <p:bold r:id="rId40"/>
    </p:embeddedFont>
    <p:embeddedFont>
      <p:font typeface="Libre Franklin Medium" panose="020B0604020202020204" charset="-18"/>
      <p:regular r:id="rId41"/>
      <p:bold r:id="rId42"/>
      <p:italic r:id="rId43"/>
      <p:boldItalic r:id="rId44"/>
    </p:embeddedFont>
    <p:embeddedFont>
      <p:font typeface="Cambria Math" panose="02040503050406030204" pitchFamily="18" charset="0"/>
      <p:regular r:id="rId45"/>
    </p:embeddedFont>
    <p:embeddedFont>
      <p:font typeface="Geist" panose="020B0604020202020204" charset="-18"/>
      <p:regular r:id="rId46"/>
      <p:bold r:id="rId47"/>
    </p:embeddedFont>
    <p:embeddedFont>
      <p:font typeface="Geist SemiBold" panose="020B0604020202020204" charset="-18"/>
      <p:regular r:id="rId48"/>
      <p:bold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83F97AA-EB8A-437A-8F86-9A08C718DA2D}">
  <a:tblStyle styleId="{683F97AA-EB8A-437A-8F86-9A08C718DA2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08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9.fntdata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47" Type="http://schemas.openxmlformats.org/officeDocument/2006/relationships/font" Target="fonts/font17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font" Target="fonts/font15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4" Type="http://schemas.openxmlformats.org/officeDocument/2006/relationships/font" Target="fonts/font14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font" Target="fonts/font13.fntdata"/><Relationship Id="rId48" Type="http://schemas.openxmlformats.org/officeDocument/2006/relationships/font" Target="fonts/font18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font" Target="fonts/font16.fntdata"/><Relationship Id="rId20" Type="http://schemas.openxmlformats.org/officeDocument/2006/relationships/slide" Target="slides/slide1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49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30583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99560927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99560927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6595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995609278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995609278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4245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SLIDES_API995609278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SLIDES_API995609278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26584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SLIDES_API995609278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SLIDES_API995609278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27698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SLIDES_API995609278_2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SLIDES_API995609278_2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282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SLIDES_API995609278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SLIDES_API995609278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66551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SLIDES_API995609278_3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SLIDES_API995609278_3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1984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SLIDES_API995609278_4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SLIDES_API995609278_4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44103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SLIDES_API995609278_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SLIDES_API995609278_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80807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SLIDES_API995609278_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SLIDES_API995609278_5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5520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SLIDES_API995609278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SLIDES_API995609278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05864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SLIDES_API995609278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SLIDES_API995609278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9864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SLIDES_API995609278_7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SLIDES_API995609278_7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9640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SLIDES_API995609278_8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SLIDES_API995609278_8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001709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SLIDES_API995609278_8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SLIDES_API995609278_8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7411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SLIDES_API995609278_9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SLIDES_API995609278_9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9091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SLIDES_API995609278_10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SLIDES_API995609278_10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45986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SLIDES_API995609278_1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SLIDES_API995609278_1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4470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SLIDES_API995609278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SLIDES_API995609278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8055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SLIDES_API995609278_12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0" name="Google Shape;390;SLIDES_API995609278_12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21703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SLIDES_API995609278_1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SLIDES_API995609278_1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992503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SLIDES_API995609278_13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SLIDES_API995609278_13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67799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SLIDES_API995609278_1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SLIDES_API995609278_1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70368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SLIDES_API995609278_14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SLIDES_API995609278_14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17202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SLIDES_API995609278_15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SLIDES_API995609278_15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34618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SLIDES_API995609278_16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SLIDES_API995609278_16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4833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Energia z Biogazu: Kogeneracja i Integracja z Siecią</a:t>
            </a:r>
            <a:endParaRPr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5858700" y="-4500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</a:t>
            </a:fld>
            <a:endParaRPr/>
          </a:p>
        </p:txBody>
      </p:sp>
      <p:sp>
        <p:nvSpPr>
          <p:cNvPr id="108" name="Google Shape;108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>
                <a:solidFill>
                  <a:schemeClr val="accent1"/>
                </a:solidFill>
              </a:rPr>
              <a:t>Agenda</a:t>
            </a:r>
            <a:endParaRPr sz="1400">
              <a:solidFill>
                <a:schemeClr val="accen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09" name="Google Shape;109;p22" descr="agenda_0"/>
          <p:cNvSpPr txBox="1">
            <a:spLocks noGrp="1"/>
          </p:cNvSpPr>
          <p:nvPr>
            <p:ph type="body" idx="4294967295"/>
          </p:nvPr>
        </p:nvSpPr>
        <p:spPr>
          <a:xfrm>
            <a:off x="342900" y="915800"/>
            <a:ext cx="4014900" cy="3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Wprowadzenie do kogeneracji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Jednostki kogeneracyjne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Parametry techniczne i sprawność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Wykorzystanie ciepła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Przyłączenie do sieci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Aspekty ekonomiczne i regulacyjne</a:t>
            </a:r>
            <a:endParaRPr>
              <a:solidFill>
                <a:schemeClr val="dk1"/>
              </a:solidFill>
            </a:endParaRPr>
          </a:p>
          <a:p>
            <a:pPr marL="228600" lvl="0" indent="-17145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Char char="•"/>
            </a:pPr>
            <a:r>
              <a:rPr lang="pl">
                <a:solidFill>
                  <a:schemeClr val="dk1"/>
                </a:solidFill>
              </a:rPr>
              <a:t>Ćwiczenia i podsumowanie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" name="Obraz 9">
            <a:extLst>
              <a:ext uri="{FF2B5EF4-FFF2-40B4-BE49-F238E27FC236}">
                <a16:creationId xmlns:a16="http://schemas.microsoft.com/office/drawing/2014/main" xmlns="" id="{B6512D3A-07D4-503C-4226-9B6688470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1018" y="861604"/>
            <a:ext cx="4645550" cy="31273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15" name="Google Shape;115;p23" descr="takeaway"/>
          <p:cNvSpPr txBox="1"/>
          <p:nvPr/>
        </p:nvSpPr>
        <p:spPr>
          <a:xfrm>
            <a:off x="6792575" y="514650"/>
            <a:ext cx="18762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Biogaz jest nośnikiem energii, lecz jego rentowność zależy od efektywnej konwersji. Kogeneracja (CHP) jest podstawową metodą konwersji biogazu w biogazowniach rolniczych, umożliwiając jednoczesną produkcję energii elektrycznej i cieplnej, co znacząco zwiększa efektywność i opłacalność.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6" name="Google Shape;116;p23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Biogaz jako nośnik energii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7" name="Google Shape;117;p23" descr="detail_0"/>
          <p:cNvSpPr txBox="1"/>
          <p:nvPr/>
        </p:nvSpPr>
        <p:spPr>
          <a:xfrm>
            <a:off x="1428395" y="91402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sam w sobie jest jedynie nośnikiem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Rentowność biogazowni zależy od efektywnego zagospodarowania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Podstawowym sposobem konwersji biogazu w biogazowniach rolniczych jest kogeneracja (CHP).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polega na skojarzonej gospodarce energetycznej — jednoczesnej produkcji energii elektrycznej i cieplnej.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8" name="Google Shape;118;p23" descr="detail_1"/>
          <p:cNvSpPr txBox="1"/>
          <p:nvPr/>
        </p:nvSpPr>
        <p:spPr>
          <a:xfrm>
            <a:off x="1428395" y="2885345"/>
            <a:ext cx="50130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technologiczny polegający na jednoczesnej produkcji energii elektrycznej i ciepła z jednego paliwa —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zwiększa efektywność wykorzystania energii pierwotnej w porównaniu do rozdzielnej produkcji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Wyższa sprawność przekłada się na mniejsze zużycie paliwa, mniejsze straty i wyższą rentowność biogazowni.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stanowi fundament ekonomiczny biogazowni rolniczych.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9" name="Google Shape;119;p23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kogeneracji (CHP)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20" name="Google Shape;120;p23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8082179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Wprowadzenie: Kogeneracja jako Ekonomiczny Silnik Biogazowni</a:t>
            </a:r>
            <a:endParaRPr dirty="0"/>
          </a:p>
        </p:txBody>
      </p:sp>
      <p:sp>
        <p:nvSpPr>
          <p:cNvPr id="121" name="Google Shape;121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22" name="Google Shape;122;p23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28" name="Google Shape;128;p24" descr="takeaway"/>
          <p:cNvSpPr txBox="1"/>
          <p:nvPr/>
        </p:nvSpPr>
        <p:spPr>
          <a:xfrm>
            <a:off x="6792575" y="514650"/>
            <a:ext cx="1876200" cy="215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Kogeneracja (CHP) to jednoczesna produkcja energii elektrycznej i cieplnej z jednego paliwa (biogazu), co znacznie zwiększa efektywność energetyczną i rentowność biogazowni. Produkcja skojarzona pozwala na lepsze wykorzystanie paliwa w porównaniu do produkcji rozdzielonej, zmniejszając zużycie energii pierwotnej i straty.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9" name="Google Shape;129;p24" descr="header_0"/>
          <p:cNvSpPr txBox="1"/>
          <p:nvPr/>
        </p:nvSpPr>
        <p:spPr>
          <a:xfrm>
            <a:off x="276250" y="818825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Definicja Kogeneracji (CHP)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0" name="Google Shape;130;p24" descr="detail_0"/>
          <p:cNvSpPr txBox="1"/>
          <p:nvPr/>
        </p:nvSpPr>
        <p:spPr>
          <a:xfrm>
            <a:off x="1428398" y="818825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technologiczny polegający na jednoczesnej produkcji energii elektrycznej i energii cieplnej w jednym urządzeniu, z jednego paliwa – biogazu.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to Skojarzona Gospodarka Energetyczna – efektywne wykorzystanie biogazu w biogazowniach rolniczych.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Podstawowy sposób konwersji biogazu zapewniający wyższą sprawność niż oddzielna produkcja energii.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1" name="Google Shape;131;p24" descr="detail_1"/>
          <p:cNvSpPr txBox="1"/>
          <p:nvPr/>
        </p:nvSpPr>
        <p:spPr>
          <a:xfrm>
            <a:off x="1428398" y="216466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Produkcja rozdzielona: Wytworzenie 40 jedn. prądu (elektrownia, sprawność 40%) i 45 jedn. ciepła (kocioł, sprawność 90%) wymaga łącznie 150 jedn. paliwa.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Produkcja skojarzona (CHP): Wytworzenie 40 jedn. prądu (sprawność el. 40%) i jednoczesne odzyskanie 45 jedn. ciepła (sprawność cieplna 45%) wymaga tylko 100 jedn. paliwa.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Różnica oznacza znacznie wyższą efektywność wykorzystania energii pierwotnej i mniejsze straty.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2" name="Google Shape;132;p24" descr="header_1"/>
          <p:cNvSpPr txBox="1"/>
          <p:nvPr/>
        </p:nvSpPr>
        <p:spPr>
          <a:xfrm>
            <a:off x="276250" y="2164662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Produkcja Rozdzielona vs Produkcja Skojarzona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3" name="Google Shape;133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Czym jest Kogeneracja i Dlaczego Jest Efektywna?</a:t>
            </a:r>
            <a:endParaRPr/>
          </a:p>
        </p:txBody>
      </p:sp>
      <p:sp>
        <p:nvSpPr>
          <p:cNvPr id="134" name="Google Shape;134;p2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KOGENERACJA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35" name="Google Shape;135;p24"/>
          <p:cNvCxnSpPr/>
          <p:nvPr/>
        </p:nvCxnSpPr>
        <p:spPr>
          <a:xfrm>
            <a:off x="276375" y="21554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6" name="Google Shape;136;p24" descr="detail_1"/>
          <p:cNvSpPr txBox="1"/>
          <p:nvPr/>
        </p:nvSpPr>
        <p:spPr>
          <a:xfrm>
            <a:off x="1428398" y="3510493"/>
            <a:ext cx="50130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Produkcja rozdzielona: Wytworzenie 40 jedn. prądu (elektrownia, sprawność 40%) i 45 jedn. ciepła (kocioł, sprawność 90%) wymaga łącznie 150 jedn. paliwa.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Produkcja skojarzona (CHP): Wytworzenie 40 jedn. prądu (sprawność el. 40%) i jednoczesne odzyskanie 45 jedn. ciepła (sprawność cieplna 45%) wymaga tylko 100 jedn. paliwa.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Różnica oznacza znacznie wyższą efektywność wykorzystania energii pierwotnej i mniejsze straty.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7" name="Google Shape;137;p24" descr="header_1"/>
          <p:cNvSpPr txBox="1"/>
          <p:nvPr/>
        </p:nvSpPr>
        <p:spPr>
          <a:xfrm>
            <a:off x="276250" y="3510493"/>
            <a:ext cx="1252200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Produkcja Rozdzielona vs Produkcja Skojarzona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38" name="Google Shape;138;p24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" name="Obraz 8" descr="BGA 222 BHKW CHP">
            <a:extLst>
              <a:ext uri="{FF2B5EF4-FFF2-40B4-BE49-F238E27FC236}">
                <a16:creationId xmlns:a16="http://schemas.microsoft.com/office/drawing/2014/main" xmlns="" id="{D900EACB-E4BA-C86A-4ED0-2765A4F24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56" t="8387" r="4276" b="10099"/>
          <a:stretch/>
        </p:blipFill>
        <p:spPr bwMode="auto">
          <a:xfrm>
            <a:off x="6511721" y="3222908"/>
            <a:ext cx="2437908" cy="1444060"/>
          </a:xfrm>
          <a:prstGeom prst="rect">
            <a:avLst/>
          </a:prstGeom>
          <a:noFill/>
          <a:ln>
            <a:noFill/>
          </a:ln>
          <a:effectLst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/>
          <p:nvPr/>
        </p:nvSpPr>
        <p:spPr>
          <a:xfrm>
            <a:off x="6741575" y="960100"/>
            <a:ext cx="2126100" cy="3896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44" name="Google Shape;144;p25" descr="takeaway"/>
          <p:cNvSpPr txBox="1"/>
          <p:nvPr/>
        </p:nvSpPr>
        <p:spPr>
          <a:xfrm>
            <a:off x="6945648" y="1186997"/>
            <a:ext cx="1737900" cy="3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Agregat kogeneracyjny przekształca biogaz w energię elektryczną i użytkowe ciepło poprzez spalanie biogazu w silniku, odzyskiwanie ciepła z chłodzenia i spalin.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146" name="Google Shape;146;p2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Zasada Działania Jednostek Kogeneracyjnych (CHP)</a:t>
            </a:r>
            <a:endParaRPr/>
          </a:p>
        </p:txBody>
      </p:sp>
      <p:sp>
        <p:nvSpPr>
          <p:cNvPr id="147" name="Google Shape;147;p2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5</a:t>
            </a:fld>
            <a:endParaRPr/>
          </a:p>
        </p:txBody>
      </p:sp>
      <p:sp>
        <p:nvSpPr>
          <p:cNvPr id="149" name="Google Shape;149;p2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KOGENERACJA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0" name="Google Shape;150;p25" descr="header_0"/>
          <p:cNvSpPr/>
          <p:nvPr/>
        </p:nvSpPr>
        <p:spPr>
          <a:xfrm>
            <a:off x="3256300" y="960200"/>
            <a:ext cx="1205515" cy="185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Proces Technologiczny Kogeneracji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1" name="Google Shape;151;p25" descr="header_1"/>
          <p:cNvSpPr/>
          <p:nvPr/>
        </p:nvSpPr>
        <p:spPr>
          <a:xfrm>
            <a:off x="3256300" y="2931925"/>
            <a:ext cx="1205515" cy="1856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Odzysk Ciepła w CHP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2" name="Google Shape;152;p25" descr="detail_0"/>
          <p:cNvSpPr txBox="1"/>
          <p:nvPr/>
        </p:nvSpPr>
        <p:spPr>
          <a:xfrm>
            <a:off x="4483854" y="960100"/>
            <a:ext cx="2276100" cy="18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Uzdatniony biogaz, oczyszczony z H2S i osuszony, trafia do silnika spalinowego, gdzie jest spalany, generując energię mechaniczną napędzającą generator prądu elektrycznego.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3" name="Google Shape;153;p25" descr="detail_1"/>
          <p:cNvSpPr txBox="1"/>
          <p:nvPr/>
        </p:nvSpPr>
        <p:spPr>
          <a:xfrm>
            <a:off x="4483854" y="2931750"/>
            <a:ext cx="2276100" cy="18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Ciepło powstałe podczas pracy silnika jest odzyskiwane z układu chłodzenia silnika (płyn chłodzący 80-90°C) oraz gorących spalin (&gt;400°C) w wymienniku ciepła i przekazywane do systemu grzewczego jako gorąca woda.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1026" name="Picture 2" descr="Kogeneracja Gazowa - Jednym słowem rewolucja w kościerskich inwestycjach. -  Aktualności - Mateusz.Holdys.e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01" y="1206943"/>
            <a:ext cx="3260801" cy="3463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Główne Komponenty Jednostki CHP (1/4) - Układ Uzdatniania Gazu</a:t>
            </a:r>
            <a:endParaRPr/>
          </a:p>
        </p:txBody>
      </p:sp>
      <p:sp>
        <p:nvSpPr>
          <p:cNvPr id="159" name="Google Shape;159;p26"/>
          <p:cNvSpPr txBox="1">
            <a:spLocks noGrp="1"/>
          </p:cNvSpPr>
          <p:nvPr>
            <p:ph type="sldNum" idx="12"/>
          </p:nvPr>
        </p:nvSpPr>
        <p:spPr>
          <a:xfrm>
            <a:off x="2409511" y="7982436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6</a:t>
            </a:fld>
            <a:endParaRPr/>
          </a:p>
        </p:txBody>
      </p:sp>
      <p:sp>
        <p:nvSpPr>
          <p:cNvPr id="160" name="Google Shape;160;p26" descr="header_0"/>
          <p:cNvSpPr/>
          <p:nvPr/>
        </p:nvSpPr>
        <p:spPr>
          <a:xfrm>
            <a:off x="607774" y="1403150"/>
            <a:ext cx="395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Odsiarczanie biogazu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1" name="Google Shape;161;p26" descr="header_1"/>
          <p:cNvSpPr/>
          <p:nvPr/>
        </p:nvSpPr>
        <p:spPr>
          <a:xfrm>
            <a:off x="4895388" y="1403150"/>
            <a:ext cx="3955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Osuszanie i chłodzenie gazu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2" name="Google Shape;162;p26" descr="detail_0"/>
          <p:cNvSpPr txBox="1"/>
          <p:nvPr/>
        </p:nvSpPr>
        <p:spPr>
          <a:xfrm>
            <a:off x="379150" y="1626550"/>
            <a:ext cx="42246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Siarkowodór (H₂S) wraz z wilgocią tworzy kwas siarkowy (H₂SO₄), który powoduje korozję silnika, wymienników i układu wydechowego.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Producenci, np. Jenbacher i Tedom, wymagają ograniczenia H₂S do poziomu &lt; 200 ppm (Jenbacher) lub &lt; 500 ppm (Tedom).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Metody usuwania siarkowodoru obejmują procesy biologiczne (w fermentorze lub skruberze) oraz chemiczne (węgiel aktywny).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3" name="Google Shape;163;p26" descr="detail_1"/>
          <p:cNvSpPr txBox="1"/>
          <p:nvPr/>
        </p:nvSpPr>
        <p:spPr>
          <a:xfrm>
            <a:off x="4667400" y="1626550"/>
            <a:ext cx="42231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 z fermentora jest nasycony parą wodną, co wymaga schłodzenia do temperatur około 5-10°C.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Chłodzenie w chłodnicy powoduje kondensację wody, co zapobiega korozji i podnosi wartość opałową biogazu.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Usunięcie wilgoci jest niezbędne dla ochrony silnika i zwiększenia efektywności spalania.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4" name="Google Shape;164;p26" descr="header_2"/>
          <p:cNvSpPr/>
          <p:nvPr/>
        </p:nvSpPr>
        <p:spPr>
          <a:xfrm>
            <a:off x="605350" y="3110200"/>
            <a:ext cx="39564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Filtracja cząstek stałych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5" name="Google Shape;165;p26" descr="detail_2"/>
          <p:cNvSpPr txBox="1"/>
          <p:nvPr/>
        </p:nvSpPr>
        <p:spPr>
          <a:xfrm>
            <a:off x="379275" y="3333401"/>
            <a:ext cx="42246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Usuwa pyły i zanieczyszczenia mechaniczne z biogazu, chroniąc silnik i układ paliwowy przed uszkodzeniami.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Filtracja jest podstawowym elementem zapewniającym czystość gazu i niezawodność pracy jednostki CHP.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Regularna konserwacja filtrów zapobiega awariom i obniżeniu sprawności agregatu.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6" name="Google Shape;166;p26" descr="header_3"/>
          <p:cNvSpPr/>
          <p:nvPr/>
        </p:nvSpPr>
        <p:spPr>
          <a:xfrm>
            <a:off x="4894250" y="3132949"/>
            <a:ext cx="39555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Usuwanie siloksanów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7" name="Google Shape;167;p26" descr="detail_3"/>
          <p:cNvSpPr txBox="1"/>
          <p:nvPr/>
        </p:nvSpPr>
        <p:spPr>
          <a:xfrm>
            <a:off x="4668805" y="3333400"/>
            <a:ext cx="4223100" cy="15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Siloksany, obecne głównie w biogazie z odpadów komunalnych i osadów ściekowych, tworzą twardy nalot krzemionkowy (SiO₂), który niszczy silnik.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biogazie rolniczym obecność siloksanów jest zwykle niska, ale ich usunięcie jest kluczowe w innych zastosowaniach.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Metody usuwania obejmują absorpcję i filtrację specjalistycznymi materiałami, aby chronić urządzenia kogeneracyjne.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68" name="Google Shape;168;p2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KOMPONENTY CHP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69" name="Google Shape;169;p26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accent3"/>
                </a:solidFill>
              </a:rPr>
              <a:t>Układ uzdatniania gazu jest kluczowy dla ochrony i żywotności silnika kogeneracyjnego. Odsianie siarkowodoru, osuszanie, filtracja oraz usuwanie siloksanów zapewniają wysoką jakość biogazu, co minimalizuje korozję i zużycie jednostki.</a:t>
            </a:r>
            <a:endParaRPr>
              <a:solidFill>
                <a:schemeClr val="accent3"/>
              </a:solidFill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379175" y="14351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379175" y="3142150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4666800" y="14351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4666800" y="3142150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4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Główne Komponenty Jednostki CHP (2/4) - Silnik Gazowy</a:t>
            </a:r>
            <a:endParaRPr sz="1800"/>
          </a:p>
        </p:txBody>
      </p:sp>
      <p:sp>
        <p:nvSpPr>
          <p:cNvPr id="179" name="Google Shape;179;p2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600"/>
              <a:t>7</a:t>
            </a:fld>
            <a:endParaRPr sz="600"/>
          </a:p>
        </p:txBody>
      </p:sp>
      <p:sp>
        <p:nvSpPr>
          <p:cNvPr id="180" name="Google Shape;180;p2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7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JEDNOSTKI KOGENERACYJNE</a:t>
            </a:r>
            <a:endParaRPr sz="7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1" name="Google Shape;181;p27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4203350"/>
            <a:ext cx="8488800" cy="4617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>
                <a:solidFill>
                  <a:schemeClr val="accent3"/>
                </a:solidFill>
              </a:rPr>
              <a:t>Silnik gazowy jest kluczowym elementem jednostki CHP. Silniki o zapłonie iskrowym (Otto) dominują w biogazowniach dzięki niskim emisjom i wysokiej efektywności, podczas gdy silniki o zapłonie samoczynnym (diesel-gaz) mają większe wymagania paliwowe i wyższe emisje, co ogranicza ich zastosowanie w nowych instalacjach.</a:t>
            </a:r>
            <a:endParaRPr sz="800">
              <a:solidFill>
                <a:schemeClr val="accent3"/>
              </a:solidFill>
            </a:endParaRPr>
          </a:p>
        </p:txBody>
      </p:sp>
      <p:sp>
        <p:nvSpPr>
          <p:cNvPr id="182" name="Google Shape;182;p27" descr="bullet_points_one_0"/>
          <p:cNvSpPr txBox="1"/>
          <p:nvPr/>
        </p:nvSpPr>
        <p:spPr>
          <a:xfrm>
            <a:off x="1255287" y="1214274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Obecnie standard dla dedykowanych jednostek biogazowych.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Fabrycznie zaprojektowane do pracy na biogazie z zapłonem od świec zapłonowych.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Praca w cyklu spalania ubogiej mieszanki (lean-burn) z dużym nadmiarem powietrza (λ &gt; 1.6).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3" name="Google Shape;183;p27" descr="bullet_points_one_1"/>
          <p:cNvSpPr txBox="1"/>
          <p:nvPr/>
        </p:nvSpPr>
        <p:spPr>
          <a:xfrm>
            <a:off x="5036196" y="1214274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Zmodyfikowane silniki Diesla przystosowane do pracy na mieszance biogazu z olejem napędowym/biodieslem (3-8% energii).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Mieszanka zapalana przez wtrysk dawki pilotażowej oleju, co wymaga ciągłego dostarczania drugiego paliwa.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Mniej popularne w nowych instalacjach ze względu na większe emisje i wymagania paliwowe.</a:t>
            </a:r>
            <a:endParaRPr sz="8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4" name="Google Shape;184;p27" descr="subheader_one_0"/>
          <p:cNvSpPr txBox="1"/>
          <p:nvPr/>
        </p:nvSpPr>
        <p:spPr>
          <a:xfrm>
            <a:off x="276375" y="1214275"/>
            <a:ext cx="10200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Charakterystyka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5" name="Google Shape;185;p27" descr="subheader_two_0"/>
          <p:cNvSpPr txBox="1"/>
          <p:nvPr/>
        </p:nvSpPr>
        <p:spPr>
          <a:xfrm>
            <a:off x="276375" y="2225086"/>
            <a:ext cx="10200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Zalety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6" name="Google Shape;186;p27" descr="bullet_points_two_0"/>
          <p:cNvSpPr txBox="1"/>
          <p:nvPr/>
        </p:nvSpPr>
        <p:spPr>
          <a:xfrm>
            <a:off x="1255287" y="2225084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Niska temperatura spalania, co skutkuje niską emisją NOx i spełnieniem norm środowiskowych.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Wysoka efektywność i stabilność pracy silnika na biogazie.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Liderzy rynku: INNIO Jenbacher, MWM/Caterpillar, Tedom, 2G Energy.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7" name="Google Shape;187;p27" descr="bullet_points_two_1"/>
          <p:cNvSpPr txBox="1"/>
          <p:nvPr/>
        </p:nvSpPr>
        <p:spPr>
          <a:xfrm>
            <a:off x="5036196" y="2225083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Możliwość pracy na mieszance paliw, co może zwiększać elastyczność eksploatacji.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Technologia dobrze znana i stosowana w niektórych starszych instalacjach.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Może być korzystna tam, gdzie dostęp do biogazu jest niestabilny.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8" name="Google Shape;188;p27" descr="header_0"/>
          <p:cNvSpPr txBox="1"/>
          <p:nvPr/>
        </p:nvSpPr>
        <p:spPr>
          <a:xfrm>
            <a:off x="1321904" y="921750"/>
            <a:ext cx="3716100" cy="292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Silniki o zapłonie iskrowym (Otto)</a:t>
            </a:r>
            <a:endParaRPr sz="80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9" name="Google Shape;189;p27" descr="header_1"/>
          <p:cNvSpPr txBox="1"/>
          <p:nvPr/>
        </p:nvSpPr>
        <p:spPr>
          <a:xfrm>
            <a:off x="5127396" y="921750"/>
            <a:ext cx="3716100" cy="292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Silniki o zapłonie samoczynnym (Diesel-gaz)</a:t>
            </a:r>
            <a:endParaRPr sz="8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190" name="Google Shape;190;p27"/>
          <p:cNvCxnSpPr/>
          <p:nvPr/>
        </p:nvCxnSpPr>
        <p:spPr>
          <a:xfrm>
            <a:off x="379025" y="2225105"/>
            <a:ext cx="8502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1" name="Google Shape;191;p27" descr="subheader_three_0"/>
          <p:cNvSpPr txBox="1"/>
          <p:nvPr/>
        </p:nvSpPr>
        <p:spPr>
          <a:xfrm>
            <a:off x="269450" y="3235931"/>
            <a:ext cx="10200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Wady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92" name="Google Shape;192;p27" descr="bullet_points_three_0"/>
          <p:cNvSpPr txBox="1"/>
          <p:nvPr/>
        </p:nvSpPr>
        <p:spPr>
          <a:xfrm>
            <a:off x="1244927" y="3235928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Wymagane jest dokładne uzdatnianie gazu, aby chronić silnik.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Koszty inwestycyjne mogą być wyższe w porównaniu do prostszych technologii.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Ograniczona elastyczność pracy przy ekstremalnych warunkach gazu.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93" name="Google Shape;193;p27" descr="bullet_points_three_1"/>
          <p:cNvSpPr txBox="1"/>
          <p:nvPr/>
        </p:nvSpPr>
        <p:spPr>
          <a:xfrm>
            <a:off x="5036196" y="3235926"/>
            <a:ext cx="3831300" cy="10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Wyższe emisje cząstek stałych w porównaniu do silników iskrowych.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Konieczność stałego zasilania drugim paliwem, co zwiększa koszty operacyjne.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8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Coraz rzadziej wybierane w nowych instalacjach ze względu na wymagania środowiskowe.</a:t>
            </a:r>
            <a:endParaRPr sz="8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194" name="Google Shape;194;p27"/>
          <p:cNvCxnSpPr/>
          <p:nvPr/>
        </p:nvCxnSpPr>
        <p:spPr>
          <a:xfrm>
            <a:off x="372100" y="3235951"/>
            <a:ext cx="85026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Główne Komponenty Jednostki CHP (3/4) - Generator i Wymienniki Ciepła</a:t>
            </a:r>
            <a:endParaRPr sz="1800" dirty="0"/>
          </a:p>
        </p:txBody>
      </p:sp>
      <p:sp>
        <p:nvSpPr>
          <p:cNvPr id="200" name="Google Shape;200;p2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8</a:t>
            </a:fld>
            <a:endParaRPr/>
          </a:p>
        </p:txBody>
      </p:sp>
      <p:sp>
        <p:nvSpPr>
          <p:cNvPr id="201" name="Google Shape;201;p28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Generator (Prądnica)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2" name="Google Shape;202;p28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System Wymienników Ciepła - I Stopień (HT - High Temperature)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3" name="Google Shape;203;p28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Najczęściej stosowany jest generator synchroniczny, sprzężony bezpośrednio z wałem silnika.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Prądnica zamienia energię mechaniczną generowaną przez silnik na energię elektryczną o parametrach sieciowych, np. 400 V, 50 Hz.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 stabilne i ciągłe zasilanie, kompatybilne z systemem elektroenergetycznym.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Integralna część jednostki CHP, decydująca o jakości produkowanej energii elektrycznej.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4" name="Google Shape;204;p28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Odzysk ciepła z układu chłodzenia bloku i głowicy silnika, gdzie temperatura wody wynosi około 85-90°C.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to najbardziej wartościowe ciepło do dalszego wykorzystania w procesach grzewczych.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 efektywne zarządzanie ciepłem powstającym podczas pracy silnika, minimalizując straty energii.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5" name="Google Shape;205;p2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KOMPONENTY CHP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6" name="Google Shape;206;p28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Generator synchroniczny jest kluczowy dla przekształcenia energii mechanicznej w elektryczną, a trzystopniowy system wymienników ciepła umożliwia efektywny odzysk ciepła z silnika i spalin, co znacząco zwiększa sprawność całego układu kogeneracyjnego.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207" name="Google Shape;207;p28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System Wymienników Ciepła - I Stopień (HT - High Temperature)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8" name="Google Shape;208;p28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Odzysk ciepła z układu chłodzenia bloku i głowicy silnika, gdzie temperatura wody wynosi około 85-90°C.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to najbardziej wartościowe ciepło do dalszego wykorzystania w procesach grzewczych.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 efektywne zarządzanie ciepłem powstającym podczas pracy silnika, minimalizując straty energii.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9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14" name="Google Shape;214;p29" descr="takeaway"/>
          <p:cNvSpPr txBox="1"/>
          <p:nvPr/>
        </p:nvSpPr>
        <p:spPr>
          <a:xfrm>
            <a:off x="6682154" y="638908"/>
            <a:ext cx="2110029" cy="2631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System sterowania i automatyki jednostki CHP to jej 'mózg', który monitoruje setki parametrów, reguluje moc, synchronizuje generator z siecią oraz dba o bezpieczeństwo. Układ wylotowy, w tym tłumik hałasu i komin, zapewnia zgodność z normami akustycznymi i bezpieczne odprowadzenie spalin.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5" name="Google Shape;215;p29" descr="header_0"/>
          <p:cNvSpPr txBox="1"/>
          <p:nvPr/>
        </p:nvSpPr>
        <p:spPr>
          <a:xfrm>
            <a:off x="276250" y="914025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System Sterowania i Automatyki</a:t>
            </a:r>
            <a:endParaRPr sz="10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6" name="Google Shape;216;p29" descr="detail_0"/>
          <p:cNvSpPr txBox="1"/>
          <p:nvPr/>
        </p:nvSpPr>
        <p:spPr>
          <a:xfrm>
            <a:off x="990600" y="914025"/>
            <a:ext cx="5450795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"Mózg" jednostki CHP, monitorujący setki parametrów pracy: temperatury, ciśnienia, obroty, skład gazu, parametry sieci.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Automatyczna regulacja mocy silnika w zależności od ilości dostępnego biogazu.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Synchronizacja generatora (prądnicy) z siecią elektroenergetyczną, zapewniająca stabilną pracę i jakość energii.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Zarządzanie systemami bezpieczeństwa: awaryjne wyłączenie, ochrona anti-islanding (zapobieganie pracy wyspowej).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Umożliwia zdalny monitoring i diagnostykę, co pozwala na szybką reakcję i optymalizację pracy jednostki.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7" name="Google Shape;217;p29" descr="detail_1"/>
          <p:cNvSpPr txBox="1"/>
          <p:nvPr/>
        </p:nvSpPr>
        <p:spPr>
          <a:xfrm>
            <a:off x="1057871" y="2885345"/>
            <a:ext cx="4613233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Tłumik hałasu: kluczowy element do spełnienia norm akustycznych w otoczeniu, redukuje hałas pracy silnika i generatora.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Komin: odprowadza oczyszczone, chociaż nadal gorące spaliny do atmosfery, zapewniając bezpieczne rozproszenie spalin.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Układ musi zapewnić odpowiednią temperaturę spalin na wylocie (zwykle &gt;120-150°C) dla uniknięcia kondensacji kwasu siarkowego i korozji.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Poprawna konstrukcja i izolacja układu wylotowego mają wpływ na bezpieczeństwo i trwałość jednostki CHP.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 wylotowy jest również elementem spełniającym wymagania środowiskowe i normy emisji.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8" name="Google Shape;218;p29" descr="header_1"/>
          <p:cNvSpPr txBox="1"/>
          <p:nvPr/>
        </p:nvSpPr>
        <p:spPr>
          <a:xfrm>
            <a:off x="276250" y="2885344"/>
            <a:ext cx="1252200" cy="19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Układ Wylotowy</a:t>
            </a:r>
            <a:endParaRPr sz="10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9" name="Google Shape;219;p29" descr="title"/>
          <p:cNvSpPr txBox="1">
            <a:spLocks noGrp="1"/>
          </p:cNvSpPr>
          <p:nvPr>
            <p:ph type="title"/>
          </p:nvPr>
        </p:nvSpPr>
        <p:spPr>
          <a:xfrm>
            <a:off x="276250" y="452875"/>
            <a:ext cx="8515933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Główne Komponenty Jednostki CHP (4/4) - Sterowanie i Układ Wylotowy</a:t>
            </a:r>
            <a:endParaRPr dirty="0"/>
          </a:p>
        </p:txBody>
      </p:sp>
      <p:sp>
        <p:nvSpPr>
          <p:cNvPr id="220" name="Google Shape;220;p29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KOMPONENTY CHP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221" name="Google Shape;221;p29"/>
          <p:cNvCxnSpPr/>
          <p:nvPr/>
        </p:nvCxnSpPr>
        <p:spPr>
          <a:xfrm>
            <a:off x="355000" y="28489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1104" y="3088846"/>
            <a:ext cx="3440191" cy="19493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Podstawowe Parametry Techniczne Jednostek CHP</a:t>
            </a:r>
            <a:endParaRPr/>
          </a:p>
        </p:txBody>
      </p:sp>
      <p:sp>
        <p:nvSpPr>
          <p:cNvPr id="227" name="Google Shape;227;p3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10</a:t>
            </a:fld>
            <a:endParaRPr/>
          </a:p>
        </p:txBody>
      </p:sp>
      <p:sp>
        <p:nvSpPr>
          <p:cNvPr id="228" name="Google Shape;228;p3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TECHNICZNE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9" name="Google Shape;229;p30" descr="value_0"/>
          <p:cNvSpPr/>
          <p:nvPr/>
        </p:nvSpPr>
        <p:spPr>
          <a:xfrm>
            <a:off x="363400" y="1236175"/>
            <a:ext cx="1368000" cy="13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 dirty="0">
                <a:solidFill>
                  <a:schemeClr val="accent2"/>
                </a:solidFill>
                <a:latin typeface="Geist"/>
                <a:ea typeface="Geist"/>
                <a:cs typeface="Geist"/>
                <a:sym typeface="Geist"/>
              </a:rPr>
              <a:t>Zależna od modelu</a:t>
            </a:r>
            <a:endParaRPr sz="2400" b="1" dirty="0">
              <a:solidFill>
                <a:schemeClr val="accent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0" name="Google Shape;230;p30" descr="label_0"/>
          <p:cNvSpPr/>
          <p:nvPr/>
        </p:nvSpPr>
        <p:spPr>
          <a:xfrm>
            <a:off x="363671" y="2589479"/>
            <a:ext cx="1368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Moc Elektryczna (kWel)</a:t>
            </a:r>
            <a:endParaRPr sz="10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1" name="Google Shape;231;p30" descr="detail_0"/>
          <p:cNvSpPr/>
          <p:nvPr/>
        </p:nvSpPr>
        <p:spPr>
          <a:xfrm>
            <a:off x="363400" y="3262725"/>
            <a:ext cx="1368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Określa moc wyjściową generowaną przez generator, podstawowy parametr wielkości jednostki.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2" name="Google Shape;232;p30" descr="value_1"/>
          <p:cNvSpPr/>
          <p:nvPr/>
        </p:nvSpPr>
        <p:spPr>
          <a:xfrm>
            <a:off x="1773057" y="1236175"/>
            <a:ext cx="1368000" cy="13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chemeClr val="accent2"/>
                </a:solidFill>
                <a:latin typeface="Geist"/>
                <a:ea typeface="Geist"/>
                <a:cs typeface="Geist"/>
                <a:sym typeface="Geist"/>
              </a:rPr>
              <a:t>Do 90% mocy el.</a:t>
            </a:r>
            <a:endParaRPr sz="2400" b="1">
              <a:solidFill>
                <a:schemeClr val="accent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3" name="Google Shape;233;p30" descr="label_1"/>
          <p:cNvSpPr/>
          <p:nvPr/>
        </p:nvSpPr>
        <p:spPr>
          <a:xfrm>
            <a:off x="1773330" y="2589479"/>
            <a:ext cx="1368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Moc Cieplna (kWth)</a:t>
            </a:r>
            <a:endParaRPr sz="100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4" name="Google Shape;234;p30" descr="detail_1"/>
          <p:cNvSpPr/>
          <p:nvPr/>
        </p:nvSpPr>
        <p:spPr>
          <a:xfrm>
            <a:off x="1773056" y="3262725"/>
            <a:ext cx="1368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dirty="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Ilość ciepła możliwa do odzyskania z układu chłodzenia i spalin, ważna dla efektywnego wykorzystania energii.</a:t>
            </a:r>
            <a:endParaRPr sz="900" dirty="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5" name="Google Shape;235;p30" descr="value_2"/>
          <p:cNvSpPr/>
          <p:nvPr/>
        </p:nvSpPr>
        <p:spPr>
          <a:xfrm>
            <a:off x="3182879" y="1236175"/>
            <a:ext cx="1368000" cy="13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chemeClr val="accent2"/>
                </a:solidFill>
                <a:latin typeface="Geist"/>
                <a:ea typeface="Geist"/>
                <a:cs typeface="Geist"/>
                <a:sym typeface="Geist"/>
              </a:rPr>
              <a:t>40-44%</a:t>
            </a:r>
            <a:endParaRPr sz="2400" b="1">
              <a:solidFill>
                <a:schemeClr val="accent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6" name="Google Shape;236;p30" descr="label_2"/>
          <p:cNvSpPr/>
          <p:nvPr/>
        </p:nvSpPr>
        <p:spPr>
          <a:xfrm>
            <a:off x="3182989" y="2589479"/>
            <a:ext cx="1368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Sprawność Elektryczna (%)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7" name="Google Shape;237;p30" descr="detail_2"/>
          <p:cNvSpPr/>
          <p:nvPr/>
        </p:nvSpPr>
        <p:spPr>
          <a:xfrm>
            <a:off x="3182713" y="3262725"/>
            <a:ext cx="1368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Stosunek mocy elektrycznej do mocy chemicznej paliwa, kluczowy wskaźnik rentowności biogazowni.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8" name="Google Shape;238;p30" descr="value_3"/>
          <p:cNvSpPr/>
          <p:nvPr/>
        </p:nvSpPr>
        <p:spPr>
          <a:xfrm>
            <a:off x="4592535" y="1236175"/>
            <a:ext cx="1368000" cy="13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chemeClr val="accent2"/>
                </a:solidFill>
                <a:latin typeface="Geist"/>
                <a:ea typeface="Geist"/>
                <a:cs typeface="Geist"/>
                <a:sym typeface="Geist"/>
              </a:rPr>
              <a:t>42-48%</a:t>
            </a:r>
            <a:endParaRPr sz="2400" b="1">
              <a:solidFill>
                <a:schemeClr val="accent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39" name="Google Shape;239;p30" descr="label_3"/>
          <p:cNvSpPr/>
          <p:nvPr/>
        </p:nvSpPr>
        <p:spPr>
          <a:xfrm>
            <a:off x="4592647" y="2589479"/>
            <a:ext cx="1368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Sprawność Cieplna (%)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0" name="Google Shape;240;p30" descr="detail_3"/>
          <p:cNvSpPr/>
          <p:nvPr/>
        </p:nvSpPr>
        <p:spPr>
          <a:xfrm>
            <a:off x="4592369" y="3262725"/>
            <a:ext cx="1368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Stosunek mocy cieplnej do mocy paliwa, wskazuje efektywność odzysku ciepła.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1" name="Google Shape;241;p30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Kluczowe parametry techniczne jednostek kogeneracyjnych definiują ich wydajność i rentowność. Moc elektryczna i cieplna określają zdolność produkcyjną, a sprawności elektryczna, cieplna oraz całkowita świadczą o efektywności energetycznej. Zużycie biogazu i wymagania jakości gazu mają krytyczne znaczenie dla poprawnej i długotrwałej pracy silnika.</a:t>
            </a:r>
            <a:endParaRPr/>
          </a:p>
        </p:txBody>
      </p:sp>
      <p:sp>
        <p:nvSpPr>
          <p:cNvPr id="242" name="Google Shape;242;p30" descr="value_4"/>
          <p:cNvSpPr/>
          <p:nvPr/>
        </p:nvSpPr>
        <p:spPr>
          <a:xfrm>
            <a:off x="6002457" y="1236175"/>
            <a:ext cx="1368000" cy="13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chemeClr val="accent2"/>
                </a:solidFill>
                <a:latin typeface="Geist"/>
                <a:ea typeface="Geist"/>
                <a:cs typeface="Geist"/>
                <a:sym typeface="Geist"/>
              </a:rPr>
              <a:t>85-92%</a:t>
            </a:r>
            <a:endParaRPr sz="2400" b="1">
              <a:solidFill>
                <a:schemeClr val="accent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3" name="Google Shape;243;p30" descr="label_4"/>
          <p:cNvSpPr/>
          <p:nvPr/>
        </p:nvSpPr>
        <p:spPr>
          <a:xfrm>
            <a:off x="6002570" y="2589479"/>
            <a:ext cx="1368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Sprawność Całkowita (%)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4" name="Google Shape;244;p30" descr="detail_4"/>
          <p:cNvSpPr/>
          <p:nvPr/>
        </p:nvSpPr>
        <p:spPr>
          <a:xfrm>
            <a:off x="6002291" y="3262725"/>
            <a:ext cx="1368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Suma sprawności elektrycznej i cieplnej, pokazuje ogólną efektywność konwersji energii.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5" name="Google Shape;245;p30" descr="value_5"/>
          <p:cNvSpPr/>
          <p:nvPr/>
        </p:nvSpPr>
        <p:spPr>
          <a:xfrm>
            <a:off x="7412372" y="1236175"/>
            <a:ext cx="1368000" cy="135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0" anchor="ctr" anchorCtr="0">
            <a:noAutofit/>
          </a:bodyPr>
          <a:lstStyle/>
          <a:p>
            <a:pPr marL="0" lvl="0" indent="0" algn="ctr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b="1">
                <a:solidFill>
                  <a:schemeClr val="accent2"/>
                </a:solidFill>
                <a:latin typeface="Geist"/>
                <a:ea typeface="Geist"/>
                <a:cs typeface="Geist"/>
                <a:sym typeface="Geist"/>
              </a:rPr>
              <a:t>Zależne od mocy</a:t>
            </a:r>
            <a:endParaRPr sz="2400" b="1">
              <a:solidFill>
                <a:schemeClr val="accent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6" name="Google Shape;246;p30" descr="label_5"/>
          <p:cNvSpPr/>
          <p:nvPr/>
        </p:nvSpPr>
        <p:spPr>
          <a:xfrm>
            <a:off x="7412485" y="2589479"/>
            <a:ext cx="1368000" cy="6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Zużycie biogazu (Nm³/h)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7" name="Google Shape;247;p30" descr="detail_5"/>
          <p:cNvSpPr/>
          <p:nvPr/>
        </p:nvSpPr>
        <p:spPr>
          <a:xfrm>
            <a:off x="7412206" y="3262725"/>
            <a:ext cx="1368000" cy="15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Ilość zużywanego biogazu związana z mocą jednostki i wartością opałową gazu.</a:t>
            </a:r>
            <a:endParaRPr sz="900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Przykładowe Parametry Katalogowe Jednostek CHP na Biogaz</a:t>
            </a:r>
            <a:endParaRPr/>
          </a:p>
        </p:txBody>
      </p:sp>
      <p:sp>
        <p:nvSpPr>
          <p:cNvPr id="253" name="Google Shape;253;p31"/>
          <p:cNvSpPr txBox="1">
            <a:spLocks noGrp="1"/>
          </p:cNvSpPr>
          <p:nvPr>
            <p:ph type="sldNum" idx="12"/>
          </p:nvPr>
        </p:nvSpPr>
        <p:spPr>
          <a:xfrm>
            <a:off x="6736775" y="4903475"/>
            <a:ext cx="20625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11</a:t>
            </a:fld>
            <a:endParaRPr/>
          </a:p>
        </p:txBody>
      </p:sp>
      <p:sp>
        <p:nvSpPr>
          <p:cNvPr id="254" name="Google Shape;254;p31" descr="header"/>
          <p:cNvSpPr/>
          <p:nvPr/>
        </p:nvSpPr>
        <p:spPr>
          <a:xfrm>
            <a:off x="6736775" y="870025"/>
            <a:ext cx="21312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i porównanie jednostek CHP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5" name="Google Shape;255;p31" descr="table_title"/>
          <p:cNvSpPr/>
          <p:nvPr/>
        </p:nvSpPr>
        <p:spPr>
          <a:xfrm>
            <a:off x="379025" y="870016"/>
            <a:ext cx="62541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jednostek kogeneracyjnych (CHP) na biogaz – przykładowe dane katalogowe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6" name="Google Shape;256;p31" descr="detail"/>
          <p:cNvSpPr txBox="1"/>
          <p:nvPr/>
        </p:nvSpPr>
        <p:spPr>
          <a:xfrm>
            <a:off x="6632875" y="1164925"/>
            <a:ext cx="2235000" cy="24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Parametry przedstawiają dane producentów i modeli jednostek CHP dedykowanych do pracy na biogazie.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Typ silnika najczęściej to silnik Otto (lean-burn) z zapłonem iskrowym, zapewniający wysoką sprawność i niską emisję.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Wartości sprawności elektrycznej oscylują wokół 40-44%, a całkowitej nawet do 89%.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28575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Dane pozwalają na porównanie efektywności i doboru jednostki do potrzeb inwestora.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7" name="Google Shape;257;p31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PARAMETRY CHP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8" name="Google Shape;258;p31"/>
          <p:cNvSpPr/>
          <p:nvPr/>
        </p:nvSpPr>
        <p:spPr>
          <a:xfrm>
            <a:off x="6736775" y="3615625"/>
            <a:ext cx="2131200" cy="12405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59" name="Google Shape;259;p31" descr="takeaway"/>
          <p:cNvSpPr txBox="1"/>
          <p:nvPr/>
        </p:nvSpPr>
        <p:spPr>
          <a:xfrm>
            <a:off x="6736775" y="3615626"/>
            <a:ext cx="2131200" cy="124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Sprawności elektryczne rzędu 40-43% są standardem rynkowym dla dobrze skonfigurowanych jednostek kogeneracyjnych na biogaz.</a:t>
            </a:r>
            <a:endParaRPr sz="9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graphicFrame>
        <p:nvGraphicFramePr>
          <p:cNvPr id="260" name="Google Shape;260;p31" descr="table"/>
          <p:cNvGraphicFramePr/>
          <p:nvPr/>
        </p:nvGraphicFramePr>
        <p:xfrm>
          <a:off x="379025" y="1207975"/>
          <a:ext cx="6253800" cy="3648000"/>
        </p:xfrm>
        <a:graphic>
          <a:graphicData uri="http://schemas.openxmlformats.org/drawingml/2006/table">
            <a:tbl>
              <a:tblPr>
                <a:noFill/>
                <a:tableStyleId>{683F97AA-EB8A-437A-8F86-9A08C718DA2D}</a:tableStyleId>
              </a:tblPr>
              <a:tblGrid>
                <a:gridCol w="7817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81725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</a:tblGrid>
              <a:tr h="6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Producent</a:t>
                      </a:r>
                      <a:endParaRPr sz="800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Model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Typ silnika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Moc elektryczna (kWel)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Moc cieplna (kWth)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Sprawność elektryczna (%)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Sprawność cieplna (%)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accen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Sprawność całkowita (%)</a:t>
                      </a:r>
                      <a:endParaRPr sz="800" b="1">
                        <a:solidFill>
                          <a:schemeClr val="accen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Tedom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Cento 500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Otto (lean-burn)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500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~547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~40,0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~43,8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~83,8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INNIO Jenbacher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J416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Otto (lean-burn)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1184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~1225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~43,1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~44,6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~87,7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2G Energy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agenitor 406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Otto (lean-burn)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250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~280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~40,0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~44,8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~84,8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MWM (Caterpillar)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TCG 3016 V12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Otto (lean-burn)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600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~632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~43,5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~45,8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~89,3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8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agriKomp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BGA 252/490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Otto (lean-burn)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490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~530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~41,0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~44,7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~85,7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2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66" name="Google Shape;266;p32" descr="takeaway"/>
          <p:cNvSpPr txBox="1"/>
          <p:nvPr/>
        </p:nvSpPr>
        <p:spPr>
          <a:xfrm>
            <a:off x="6278645" y="514650"/>
            <a:ext cx="2340900" cy="1900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Sprawność elektryczna, cieplna oraz całkowita jednostek kogeneracyjnych określa efektywność konwersji energii chemicznej biogazu na energię użytkową. Poznanie i prawidłowe obliczenie tych wskaźników jest kluczowe dla oceny pracy i optymalizacji biogazowni.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67" name="Google Shape;267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Jak Obliczyć Sprawność Układów CHP?</a:t>
            </a:r>
            <a:endParaRPr/>
          </a:p>
        </p:txBody>
      </p:sp>
      <p:sp>
        <p:nvSpPr>
          <p:cNvPr id="268" name="Google Shape;268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SPRAWNOŚĆ CHP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69" name="Google Shape;269;p32" descr="detail"/>
          <p:cNvSpPr txBox="1"/>
          <p:nvPr/>
        </p:nvSpPr>
        <p:spPr>
          <a:xfrm>
            <a:off x="276375" y="1224375"/>
            <a:ext cx="4858333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Moc Wejściowa [kW]: Energia chemiczna paliwa, obliczana jako iloczyn przepływu biogazu i jego wartości opałowej.</a:t>
            </a:r>
          </a:p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Q biogaz: Zmierzony przepływ biogazu w Nm³/h.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LHV_biogaz: Wartość opałowa biogazu wyrażona w kWh/Nm³; np. dla 60% CH₄ wartość opałowa wynosi około 6,0 kWh/Nm³.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Moc Elektryczna Wyjściowa [kWel]: Odczyt z licznika energii elektrycznej jednostki CHP.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Moc Cieplna Wyjściowa  [kWth]: Odczyt z ciepłomierzy na obwodach odzysku ciepła.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Sprawność elektryczna [%]: Obliczana jako (P el / P input) × 100%, wskazuje udział energii elektrycznej w stosunku do energii chemicznej paliwa.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Sprawność cieplna [%]: Obliczana jako (P th / P input) × 100%, wskazuje efektywność odzysku energii cieplnej z procesu kogeneracji.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Sprawność całkowita [%]: Suma sprawności elektrycznej i cieplnej określa łączną efektywność wykorzystania energii paliwa.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0" name="Google Shape;270;p32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Wzory i definicje do obliczeń sprawności elektrycznej, cieplnej i całkowitej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031" y="2683430"/>
            <a:ext cx="4154969" cy="15792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3"/>
          <p:cNvSpPr/>
          <p:nvPr/>
        </p:nvSpPr>
        <p:spPr>
          <a:xfrm>
            <a:off x="379025" y="913950"/>
            <a:ext cx="2084700" cy="3775200"/>
          </a:xfrm>
          <a:prstGeom prst="rect">
            <a:avLst/>
          </a:prstGeom>
          <a:solidFill>
            <a:schemeClr val="accent2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6" name="Google Shape;276;p33" descr="takeaway"/>
          <p:cNvSpPr txBox="1"/>
          <p:nvPr/>
        </p:nvSpPr>
        <p:spPr>
          <a:xfrm>
            <a:off x="597600" y="1280850"/>
            <a:ext cx="1683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Medium"/>
                <a:ea typeface="Geist Medium"/>
                <a:cs typeface="Geist Medium"/>
                <a:sym typeface="Geist Medium"/>
              </a:rPr>
              <a:t>Efektywne wykorzystanie ciepła technologicznego jest kluczowe dla osiągnięcia wysokiej sprawności całkowitej w biogazowni. Ciepło wykorzystywane na potrzeby własne, takie jak ogrzewanie fermentorów i higienizacja, stanowi znaczną część bilansu cieplnego i wpływa na rentowność całego systemu.</a:t>
            </a:r>
            <a:endParaRPr sz="1000">
              <a:solidFill>
                <a:schemeClr val="lt1"/>
              </a:solidFill>
              <a:latin typeface="Geist Medium"/>
              <a:ea typeface="Geist Medium"/>
              <a:cs typeface="Geist Medium"/>
              <a:sym typeface="Geist Medium"/>
            </a:endParaRPr>
          </a:p>
        </p:txBody>
      </p:sp>
      <p:sp>
        <p:nvSpPr>
          <p:cNvPr id="277" name="Google Shape;277;p33" descr="header_0"/>
          <p:cNvSpPr txBox="1"/>
          <p:nvPr/>
        </p:nvSpPr>
        <p:spPr>
          <a:xfrm>
            <a:off x="2591475" y="913950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Ciepło Technologiczne - Ogrzewanie Fermentorów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8" name="Google Shape;278;p33" descr="detail_0"/>
          <p:cNvSpPr txBox="1"/>
          <p:nvPr/>
        </p:nvSpPr>
        <p:spPr>
          <a:xfrm>
            <a:off x="3854625" y="91395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Ogrzewanie fermentorów utrzymuje stabilną temperaturę procesu w zakresie 38-42°C, co jest niezbędne do produkcji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Zapewnienie stałej, całorocznej temperatury fermentacji pozwala na optymalizację wydajności produkcji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odpowiedniego ogrzewania może prowadzić do spadku wydajności i jakości biogazu.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Ogrzewanie fermentorów jest priorytetowym odbiorcą ciepła w biogazowni, co wpływa na stabilność procesu.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9" name="Google Shape;279;p33" descr="detail_1"/>
          <p:cNvSpPr txBox="1"/>
          <p:nvPr/>
        </p:nvSpPr>
        <p:spPr>
          <a:xfrm>
            <a:off x="3854625" y="2848300"/>
            <a:ext cx="5013000" cy="19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Higienizacja substratu (jeśli wymagana) polega na podgrzaniu do około 70°C i utrzymaniu tej temperatury przez godzinę.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higienizacji jest okresowy, lecz wymaga dużej mocy cieplnej w krótkim czasie.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potrzeby własne biogazownia zużywa od 20% do 40% produkowanego ciepła, co należy uwzględnić w bilansie energetycznym.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Efektywne wykorzystanie ciepła technologicznego jest fundamentem wysokiej sprawności całkowitej agregatu CHP.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0" name="Google Shape;280;p33" descr="header_1"/>
          <p:cNvSpPr txBox="1"/>
          <p:nvPr/>
        </p:nvSpPr>
        <p:spPr>
          <a:xfrm>
            <a:off x="2591475" y="2848296"/>
            <a:ext cx="1363200" cy="1840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Higienizacja i Własne Zapotrzebowanie Biogazowni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1" name="Google Shape;281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25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Wykorzystanie Ciepła (1/2) - Klucz do Wysokiej Sprawności Całkowitej</a:t>
            </a:r>
            <a:endParaRPr dirty="0"/>
          </a:p>
        </p:txBody>
      </p:sp>
      <p:sp>
        <p:nvSpPr>
          <p:cNvPr id="282" name="Google Shape;282;p3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WYKORZYSTANIE CIEPŁA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3" name="Google Shape;283;p33"/>
          <p:cNvSpPr/>
          <p:nvPr/>
        </p:nvSpPr>
        <p:spPr>
          <a:xfrm rot="5400000">
            <a:off x="499751" y="117390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4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8522605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Wykorzystanie Ciepła (2/2) - Nadmiarowe Ciepło Użytkowe</a:t>
            </a:r>
            <a:endParaRPr dirty="0"/>
          </a:p>
        </p:txBody>
      </p:sp>
      <p:sp>
        <p:nvSpPr>
          <p:cNvPr id="289" name="Google Shape;289;p3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14</a:t>
            </a:fld>
            <a:endParaRPr/>
          </a:p>
        </p:txBody>
      </p:sp>
      <p:sp>
        <p:nvSpPr>
          <p:cNvPr id="290" name="Google Shape;290;p34" descr="header"/>
          <p:cNvSpPr/>
          <p:nvPr/>
        </p:nvSpPr>
        <p:spPr>
          <a:xfrm>
            <a:off x="276400" y="951125"/>
            <a:ext cx="5478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Przykłady zagospodarowania i rola chłodnicy awaryjnej</a:t>
            </a:r>
            <a:endParaRPr sz="11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1" name="Google Shape;291;p34" descr="detail"/>
          <p:cNvSpPr txBox="1"/>
          <p:nvPr/>
        </p:nvSpPr>
        <p:spPr>
          <a:xfrm>
            <a:off x="-1" y="1316825"/>
            <a:ext cx="4924159" cy="22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71475" marR="0" lvl="0" indent="-234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Ciepło użytkowe (nadmiarowe) pozostaje po pokryciu potrzeb technologicznych i własnych biogazowni, stanowiąc potencjał do sprzedaży lub dalszego wykorzystania.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Przykłady zastosowań: ogrzewanie budynków (gospodarstwo, budynki inwentarskie, sąsiednie obiekty), małe sieci ciepłownicze, suszenie ziarna, kukurydzy i drewna.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Suszenie pofermentu to innowacyjne i bardzo perspektywiczne rozwiązanie umożliwiające przekształcenie pofermentu w łatwy w transporcie nawóz o większej wartości.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Inne możliwości to ogrzewanie szklarni, stawów hodowlanych oraz procesów w lokalnym przemyśle, co zwiększa zasięg i opłacalność wykorzystania ciepła.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Każda jednostka CHP musi posiadać chłodnicę awaryjną, która rozprasza nadmiar ciepła do atmosfery, chroniąc silnik przed przegrzaniem w przypadku niewystarczającego odbioru ciepła.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349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Częsta praca chłodnicy awaryjnej oznacza marnotrawstwo energii i utratę potencjalnych przychodów, dlatego planowanie odbioru ciepła jest kluczowe dla maksymalizacji efektywności i zysków.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3" name="Google Shape;293;p3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WYKORZYSTANIE CIEPŁA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4" name="Google Shape;294;p34"/>
          <p:cNvSpPr/>
          <p:nvPr/>
        </p:nvSpPr>
        <p:spPr>
          <a:xfrm>
            <a:off x="100685" y="3545575"/>
            <a:ext cx="4831662" cy="1310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95" name="Google Shape;295;p34" descr="takeaway"/>
          <p:cNvSpPr txBox="1"/>
          <p:nvPr/>
        </p:nvSpPr>
        <p:spPr>
          <a:xfrm>
            <a:off x="192203" y="3545575"/>
            <a:ext cx="4747795" cy="13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Nadmiarowe ciepło użytkowe po pokryciu potrzeb własnych stanowi dodatkowe źródło przychodu biogazowni. Jego efektywne zagospodarowanie, takie jak ogrzewanie budynków, suszenie czy wykorzystanie w rolnictwie i przemyśle, zwiększa rentowność. Chłodnica awaryjna chroni jednostkę CHP przed przegrzaniem, ale jej częsta praca oznacza straty energii i potencjalne zmniejszenie zysków.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pic>
        <p:nvPicPr>
          <p:cNvPr id="3074" name="Picture 2" descr="Ciepło z biogazu w lokalnych instalacjach suszarniczych - Magazyn Biomasa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97"/>
          <a:stretch/>
        </p:blipFill>
        <p:spPr bwMode="auto">
          <a:xfrm>
            <a:off x="4924158" y="1148862"/>
            <a:ext cx="4219842" cy="375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5"/>
          <p:cNvSpPr/>
          <p:nvPr/>
        </p:nvSpPr>
        <p:spPr>
          <a:xfrm>
            <a:off x="6572250" y="246175"/>
            <a:ext cx="22953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01" name="Google Shape;301;p35" descr="takeaway"/>
          <p:cNvSpPr txBox="1"/>
          <p:nvPr/>
        </p:nvSpPr>
        <p:spPr>
          <a:xfrm>
            <a:off x="6792575" y="514650"/>
            <a:ext cx="1876200" cy="1812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Efektywność jednostek kogeneracyjnych (CHP) jest ściśle związana z jakością i stabilnością biogazu, stopniem obciążenia jednostki oraz stanem technicznym urządzenia. Utrzymanie wysokiej jakości gazu i odpowiedniego serwisu zapewnia długą żywotność i wysoką sprawność systemu.</a:t>
            </a:r>
            <a:endParaRPr sz="9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2" name="Google Shape;302;p35" descr="header_0"/>
          <p:cNvSpPr txBox="1"/>
          <p:nvPr/>
        </p:nvSpPr>
        <p:spPr>
          <a:xfrm>
            <a:off x="276249" y="818825"/>
            <a:ext cx="1290269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Jakość i stabilność biogazu</a:t>
            </a:r>
            <a:endParaRPr sz="9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3" name="Google Shape;303;p35" descr="detail_0"/>
          <p:cNvSpPr txBox="1"/>
          <p:nvPr/>
        </p:nvSpPr>
        <p:spPr>
          <a:xfrm>
            <a:off x="1428398" y="818825"/>
            <a:ext cx="5165402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Spadki zawartości metanu (CH4) prowadzą do spadku mocy silnika i niższej efektywności.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Wahania składu biogazu powodują niestabilną pracę jednostki i obniżenie sprawności.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Obecność zanieczyszczeń takich jak H2S i siloksany degraduje silnik i skraca jego żywotność.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Producent wymaga spełnienia określonych limitów jakości gazu, aby zachować gwarancję i efektywność.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4" name="Google Shape;304;p35" descr="detail_1"/>
          <p:cNvSpPr txBox="1"/>
          <p:nvPr/>
        </p:nvSpPr>
        <p:spPr>
          <a:xfrm>
            <a:off x="1428398" y="2164663"/>
            <a:ext cx="5165402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Najwyższa sprawność elektryczna osiągana jest przy obciążeniu znamionowym w zakresie 80-100%.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Praca przy niskim obciążeniu (&lt; 50%) drastycznie obniża sprawność silnika i całego systemu.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Dobór mocy CHP powinien być dopasowany do realnej i stabilnej produkcji biogazu, aby uniknąć pracy na częściowym obciążeniu.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Optymalizacja obciążenia zwiększa rentowność i trwałość jednostki.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05" name="Google Shape;305;p35" descr="header_1"/>
          <p:cNvSpPr txBox="1"/>
          <p:nvPr/>
        </p:nvSpPr>
        <p:spPr>
          <a:xfrm>
            <a:off x="276249" y="2164662"/>
            <a:ext cx="1290269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 smtClean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Stopień obciążenia jednostki CHP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06" name="Google Shape;306;p3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Czynniki Wpływające na Efektywność CHP</a:t>
            </a:r>
            <a:endParaRPr/>
          </a:p>
        </p:txBody>
      </p:sp>
      <p:sp>
        <p:nvSpPr>
          <p:cNvPr id="307" name="Google Shape;307;p3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EFEKTYWNOŚĆ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08" name="Google Shape;308;p35"/>
          <p:cNvCxnSpPr/>
          <p:nvPr/>
        </p:nvCxnSpPr>
        <p:spPr>
          <a:xfrm>
            <a:off x="276375" y="21554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9" name="Google Shape;309;p35" descr="detail_1"/>
          <p:cNvSpPr txBox="1"/>
          <p:nvPr/>
        </p:nvSpPr>
        <p:spPr>
          <a:xfrm>
            <a:off x="1428398" y="3510493"/>
            <a:ext cx="5165402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71475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Najwyższa sprawność elektryczna osiągana jest przy obciążeniu znamionowym w zakresie 80-100%.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Praca przy niskim obciążeniu (&lt; 50%) drastycznie obniża sprawność silnika i całego systemu.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Dobór mocy CHP powinien być dopasowany do realnej i stabilnej produkcji biogazu, aby uniknąć pracy na częściowym obciążeniu.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Optymalizacja obciążenia zwiększa rentowność i trwałość jednostki.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0" name="Google Shape;310;p35" descr="header_1"/>
          <p:cNvSpPr txBox="1"/>
          <p:nvPr/>
        </p:nvSpPr>
        <p:spPr>
          <a:xfrm>
            <a:off x="276249" y="3510493"/>
            <a:ext cx="1290269" cy="1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Stopień obciążenia jednostki CHP</a:t>
            </a:r>
            <a:endParaRPr sz="9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11" name="Google Shape;311;p35"/>
          <p:cNvCxnSpPr/>
          <p:nvPr/>
        </p:nvCxnSpPr>
        <p:spPr>
          <a:xfrm>
            <a:off x="276375" y="3510500"/>
            <a:ext cx="5998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Procedura Przyłączeniowa do Sieci Elektroenergetycznej</a:t>
            </a:r>
            <a:endParaRPr/>
          </a:p>
        </p:txBody>
      </p:sp>
      <p:sp>
        <p:nvSpPr>
          <p:cNvPr id="317" name="Google Shape;317;p3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16</a:t>
            </a:fld>
            <a:endParaRPr/>
          </a:p>
        </p:txBody>
      </p:sp>
      <p:sp>
        <p:nvSpPr>
          <p:cNvPr id="318" name="Google Shape;318;p36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PRZYŁĄCZENIE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9" name="Google Shape;319;p36" descr="header_0"/>
          <p:cNvSpPr/>
          <p:nvPr/>
        </p:nvSpPr>
        <p:spPr>
          <a:xfrm>
            <a:off x="776832" y="921784"/>
            <a:ext cx="1658400" cy="292500"/>
          </a:xfrm>
          <a:prstGeom prst="homePlate">
            <a:avLst>
              <a:gd name="adj" fmla="val 3953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028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1. Złożenie Wniosku o Określenie Warunków Przyłączenia (WP)</a:t>
            </a:r>
            <a:endParaRPr sz="85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0" name="Google Shape;320;p36" descr="header_1"/>
          <p:cNvSpPr/>
          <p:nvPr/>
        </p:nvSpPr>
        <p:spPr>
          <a:xfrm>
            <a:off x="2383583" y="921775"/>
            <a:ext cx="1658400" cy="292500"/>
          </a:xfrm>
          <a:prstGeom prst="chevron">
            <a:avLst>
              <a:gd name="adj" fmla="val 3815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2. Wydanie Warunków Przyłączenia (WP)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1" name="Google Shape;321;p36" descr="header_2"/>
          <p:cNvSpPr/>
          <p:nvPr/>
        </p:nvSpPr>
        <p:spPr>
          <a:xfrm>
            <a:off x="3990335" y="921775"/>
            <a:ext cx="1658400" cy="292500"/>
          </a:xfrm>
          <a:prstGeom prst="chevron">
            <a:avLst>
              <a:gd name="adj" fmla="val 36915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3. Zawarcie Umowy o Przyłączenie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2" name="Google Shape;322;p36" descr="header_3"/>
          <p:cNvSpPr/>
          <p:nvPr/>
        </p:nvSpPr>
        <p:spPr>
          <a:xfrm>
            <a:off x="5597086" y="921775"/>
            <a:ext cx="1658400" cy="292500"/>
          </a:xfrm>
          <a:prstGeom prst="chevron">
            <a:avLst>
              <a:gd name="adj" fmla="val 3818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4. Realizacja Przyłączenia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3" name="Google Shape;323;p36" descr="detail_0"/>
          <p:cNvSpPr txBox="1"/>
          <p:nvPr/>
        </p:nvSpPr>
        <p:spPr>
          <a:xfrm>
            <a:off x="735215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Pierwszy formalny krok w procedurze przyłączeniowej.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Wniosek składany do lokalnego Operatora Systemu Dystrybucyjnego (OSD).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Zawiera dane inwestora, lokalizację, moc planowanej instalacji [kW], prognozowaną produkcję energii [MWh] oraz charakterystykę jednostki kogeneracyjnej (CHP).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4" name="Google Shape;324;p36" descr="detail_1"/>
          <p:cNvSpPr txBox="1"/>
          <p:nvPr/>
        </p:nvSpPr>
        <p:spPr>
          <a:xfrm>
            <a:off x="2350605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OSD analizuje wniosek i wydaje warunki przyłączenia w ustawowym terminie (dla biogazowni rolniczych &lt; 2 MW termin skrócony do 90 dni).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 określają miejsce przyłączenia (zwykle sieć średniego napięcia SN 15 kV), wymagania techniczne, zakres prac i koszt przyłączenia (opłata przyłączeniowa).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Dokument jest podstawą do dalszych działań inwestora i OSD.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5" name="Google Shape;325;p36" descr="detail_2"/>
          <p:cNvSpPr txBox="1"/>
          <p:nvPr/>
        </p:nvSpPr>
        <p:spPr>
          <a:xfrm>
            <a:off x="3965994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 akceptacji warunków przyłączenia następuje podpisanie umowy między inwestorem a OSD.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Umowa reguluje harmonogram prac, ostateczne koszty, podział odpowiedzialności i obowiązków stron.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prawnie wiążąca i kluczowa dla realizacji inwestycji.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6" name="Google Shape;326;p36" descr="detail_3"/>
          <p:cNvSpPr txBox="1"/>
          <p:nvPr/>
        </p:nvSpPr>
        <p:spPr>
          <a:xfrm>
            <a:off x="5581383" y="1203749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 niezbędnej infrastruktury przyłączeniowej: stacja transformatorowa SN/NN oraz linie kablowe lub napowietrzne.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Koszty przyłączeniowe dzielone są według przepisów, inwestor płaci stawkę ryczałtową za każdy kW mocy.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Możliwe są dodatkowe koszty modernizacji sieci dystrybucyjnej, które mogą obciążyć inwestora.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7" name="Google Shape;327;p36" descr="deliverable_0"/>
          <p:cNvSpPr txBox="1"/>
          <p:nvPr/>
        </p:nvSpPr>
        <p:spPr>
          <a:xfrm>
            <a:off x="735175" y="3431703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Wniosek o Określenie Warunków Przyłączenia (WP)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8" name="Google Shape;328;p36" descr="deliverable_1"/>
          <p:cNvSpPr txBox="1"/>
          <p:nvPr/>
        </p:nvSpPr>
        <p:spPr>
          <a:xfrm>
            <a:off x="2350588" y="3431707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Wydane Warunki Przyłączenia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9" name="Google Shape;329;p36" descr="deliverable_2"/>
          <p:cNvSpPr txBox="1"/>
          <p:nvPr/>
        </p:nvSpPr>
        <p:spPr>
          <a:xfrm>
            <a:off x="3966000" y="3431707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Podpisana Umowa o Przyłączenie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0" name="Google Shape;330;p36" descr="deliverable_3"/>
          <p:cNvSpPr txBox="1"/>
          <p:nvPr/>
        </p:nvSpPr>
        <p:spPr>
          <a:xfrm>
            <a:off x="5581413" y="3431707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Gotowa infrastruktura przyłączeniowa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1" name="Google Shape;331;p36"/>
          <p:cNvSpPr txBox="1"/>
          <p:nvPr/>
        </p:nvSpPr>
        <p:spPr>
          <a:xfrm rot="-5400000">
            <a:off x="-500475" y="2089918"/>
            <a:ext cx="20886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85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Główne zadania</a:t>
            </a:r>
            <a:endParaRPr sz="85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2" name="Google Shape;332;p36"/>
          <p:cNvSpPr txBox="1"/>
          <p:nvPr/>
        </p:nvSpPr>
        <p:spPr>
          <a:xfrm rot="-5400000">
            <a:off x="115575" y="3699728"/>
            <a:ext cx="856500" cy="3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l" sz="850" b="1" dirty="0" smtClean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Dokumentacja</a:t>
            </a:r>
            <a:endParaRPr sz="850" b="1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cxnSp>
        <p:nvCxnSpPr>
          <p:cNvPr id="333" name="Google Shape;333;p36"/>
          <p:cNvCxnSpPr/>
          <p:nvPr/>
        </p:nvCxnSpPr>
        <p:spPr>
          <a:xfrm>
            <a:off x="385625" y="3365596"/>
            <a:ext cx="8468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4" name="Google Shape;334;p36"/>
          <p:cNvSpPr/>
          <p:nvPr/>
        </p:nvSpPr>
        <p:spPr>
          <a:xfrm>
            <a:off x="376975" y="4335288"/>
            <a:ext cx="8482200" cy="47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5" name="Google Shape;335;p36" descr="takeaway"/>
          <p:cNvSpPr txBox="1"/>
          <p:nvPr/>
        </p:nvSpPr>
        <p:spPr>
          <a:xfrm>
            <a:off x="623775" y="4343663"/>
            <a:ext cx="8238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Procedura przyłączeniowa do sieci elektroenergetycznej dla biogazowni składa się z pięciu kluczowych etapów, które zapewniają zgodność techniczną, formalną i prawną inwestycji. Każdy etap ma określone działania i dostarcza konkretne rezultaty, które umożliwiają skuteczne i bezpieczne podłączenie jednostki kogeneracyjnej do sieci.</a:t>
            </a:r>
            <a:endParaRPr sz="850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6" name="Google Shape;336;p36"/>
          <p:cNvSpPr/>
          <p:nvPr/>
        </p:nvSpPr>
        <p:spPr>
          <a:xfrm rot="5400000">
            <a:off x="484901" y="4529950"/>
            <a:ext cx="133125" cy="80750"/>
          </a:xfrm>
          <a:prstGeom prst="flowChartExtra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37" name="Google Shape;337;p36" descr="header_4"/>
          <p:cNvSpPr/>
          <p:nvPr/>
        </p:nvSpPr>
        <p:spPr>
          <a:xfrm>
            <a:off x="7203837" y="919800"/>
            <a:ext cx="1658400" cy="292500"/>
          </a:xfrm>
          <a:prstGeom prst="chevron">
            <a:avLst>
              <a:gd name="adj" fmla="val 3818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85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5. Odbiory i Uruchomienie</a:t>
            </a:r>
            <a:endParaRPr sz="85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8" name="Google Shape;338;p36" descr="detail_4"/>
          <p:cNvSpPr txBox="1"/>
          <p:nvPr/>
        </p:nvSpPr>
        <p:spPr>
          <a:xfrm>
            <a:off x="7196772" y="1201774"/>
            <a:ext cx="1665900" cy="21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OSD przeprowadza odbiory techniczne instalacji i infrastruktury.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Instalacja licznika energii elektrycznej i uzyskanie zgody na podanie napięcia do jednostki kogeneracyjnej.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4226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Formalne uruchomienie przyłącza i rozpoczęcie sprzedaży energii do sieci.</a:t>
            </a:r>
            <a:endParaRPr sz="786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39" name="Google Shape;339;p36" descr="deliverable_4"/>
          <p:cNvSpPr txBox="1"/>
          <p:nvPr/>
        </p:nvSpPr>
        <p:spPr>
          <a:xfrm>
            <a:off x="7196826" y="3429613"/>
            <a:ext cx="1665900" cy="8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6422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86"/>
              <a:buFont typeface="Geist"/>
              <a:buChar char="•"/>
            </a:pPr>
            <a:r>
              <a:rPr lang="pl" sz="786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rPr>
              <a:t>Odbiory techniczne i uruchomienie przyłącza</a:t>
            </a:r>
            <a:endParaRPr sz="786">
              <a:solidFill>
                <a:schemeClr val="dk2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Wymagania Techniczne Operatora Systemu Dystrybucyjnego (OSD)</a:t>
            </a:r>
            <a:endParaRPr/>
          </a:p>
        </p:txBody>
      </p:sp>
      <p:sp>
        <p:nvSpPr>
          <p:cNvPr id="345" name="Google Shape;345;p37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17</a:t>
            </a:fld>
            <a:endParaRPr/>
          </a:p>
        </p:txBody>
      </p:sp>
      <p:sp>
        <p:nvSpPr>
          <p:cNvPr id="346" name="Google Shape;346;p37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OSD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7" name="Google Shape;347;p37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Operator Systemu Dystrybucyjnego (OSD) narzuca rygorystyczne wymagania techniczne, które zapewniają bezpieczeństwo i stabilność sieci elektroenergetycznej. Spełnienie tych wymagań jest warunkiem przyłączenia jednostek kogeneracyjnych do sieci i ich prawidłowej pracy.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8" name="Google Shape;348;p37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0" name="Google Shape;350;p37"/>
          <p:cNvSpPr/>
          <p:nvPr/>
        </p:nvSpPr>
        <p:spPr>
          <a:xfrm>
            <a:off x="32484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1" name="Google Shape;351;p37" descr="detail_0"/>
          <p:cNvSpPr txBox="1"/>
          <p:nvPr/>
        </p:nvSpPr>
        <p:spPr>
          <a:xfrm>
            <a:off x="276375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Małe instalacje do 50 kW przyłączane są do sieci niskiego napięcia (NN, 0,4 kV).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Biogazownie o mocy 0,5-2 MW przyłączane są do sieci średniego napięcia (SN, 15 kV).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Wymagana jest budowa stacji transformatorowej SN/NN dla biogazowni średniej mocy.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2" name="Google Shape;352;p37" descr="detail_1"/>
          <p:cNvSpPr txBox="1"/>
          <p:nvPr/>
        </p:nvSpPr>
        <p:spPr>
          <a:xfrm>
            <a:off x="3157113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Utrzymanie stabilnej częstotliwości 50 Hz i napięcia sieciowego jest obowiązkowe.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Wymagana jest regulacja mocy biernej w celu zapewnienia jakości energii i stabilności pracy sieci.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Niespełnienie tych standardów może skutkować odłączeniem instalacji od sieci.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3" name="Google Shape;353;p37" descr="header_0"/>
          <p:cNvSpPr txBox="1"/>
          <p:nvPr/>
        </p:nvSpPr>
        <p:spPr>
          <a:xfrm>
            <a:off x="27650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Miejsce i sposób przyłączenia</a:t>
            </a:r>
            <a:endParaRPr sz="1000" dirty="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4" name="Google Shape;354;p37" descr="header_1"/>
          <p:cNvSpPr txBox="1"/>
          <p:nvPr/>
        </p:nvSpPr>
        <p:spPr>
          <a:xfrm>
            <a:off x="3157225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Standardy jakości energii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5" name="Google Shape;355;p37" descr="detail_2"/>
          <p:cNvSpPr txBox="1"/>
          <p:nvPr/>
        </p:nvSpPr>
        <p:spPr>
          <a:xfrm>
            <a:off x="6037850" y="1579975"/>
            <a:ext cx="28299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Certyfikowane przekaźniki automatycznie odłączają instalację w przypadku awarii, zaniku napięcia czy odchyleń parametrów.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Systemy ochrony anti-islanding zapobiegają pracy wyspowej jednostki, co jest kluczowe dla bezpieczeństwa sieci.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Układy pomiarowo-rozliczeniowe muszą posiadać certyfikowane, zdalnie odczytywane i zaplombowane liczniki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6" name="Google Shape;356;p37" descr="header_2"/>
          <p:cNvSpPr txBox="1"/>
          <p:nvPr/>
        </p:nvSpPr>
        <p:spPr>
          <a:xfrm>
            <a:off x="6037950" y="1214275"/>
            <a:ext cx="28299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Zabezpieczenia sieciowe i pomiarowe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7" name="Google Shape;357;p37"/>
          <p:cNvSpPr/>
          <p:nvPr/>
        </p:nvSpPr>
        <p:spPr>
          <a:xfrm>
            <a:off x="61178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3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Aspekty Ekonomiczne i Regulacyjne Sprzedaży Energii (1/2)</a:t>
            </a:r>
            <a:endParaRPr/>
          </a:p>
        </p:txBody>
      </p:sp>
      <p:sp>
        <p:nvSpPr>
          <p:cNvPr id="363" name="Google Shape;363;p3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18</a:t>
            </a:fld>
            <a:endParaRPr/>
          </a:p>
        </p:txBody>
      </p:sp>
      <p:sp>
        <p:nvSpPr>
          <p:cNvPr id="364" name="Google Shape;364;p38" descr="header_0"/>
          <p:cNvSpPr/>
          <p:nvPr/>
        </p:nvSpPr>
        <p:spPr>
          <a:xfrm>
            <a:off x="379025" y="823925"/>
            <a:ext cx="11172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Taryfy Gwarantowane (FiT)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5" name="Google Shape;365;p38" descr="header_1"/>
          <p:cNvSpPr/>
          <p:nvPr/>
        </p:nvSpPr>
        <p:spPr>
          <a:xfrm>
            <a:off x="379025" y="1954386"/>
            <a:ext cx="11160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Taryfy Premiowe (FiP)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6" name="Google Shape;366;p38" descr="detail_0"/>
          <p:cNvSpPr txBox="1"/>
          <p:nvPr/>
        </p:nvSpPr>
        <p:spPr>
          <a:xfrm>
            <a:off x="1336850" y="823925"/>
            <a:ext cx="75306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Przeznaczone dla instalacji do 500 kW.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Sprzedaż całej energii do sprzedawcy zobowiązanego po stałej, ustawowej cenie przez 15 lat.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Zapewniają bezpieczny i przewidywalny przychód.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rozliczeń jest prosty i klarowny.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Wada: zwykle niższa cena niż w systemach aukcyjnych lub taryfach premiowych.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7" name="Google Shape;367;p38" descr="detail_1"/>
          <p:cNvSpPr txBox="1"/>
          <p:nvPr/>
        </p:nvSpPr>
        <p:spPr>
          <a:xfrm>
            <a:off x="1340524" y="1954399"/>
            <a:ext cx="75234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 instalacji od 500 kW do określonych limitów (np. 1 MW lub więcej).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Sprzedaż energii na rynku (TGE) z dodatkowymi dopłatami (premium) obliczanymi jako różnica między ceną referencyjną a średnią ceną rynkową.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Potencjalnie wyższe przychody przy wysokich cenach rynkowych.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System bardziej skomplikowany i obarczony ryzykiem rynkowym.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Wymaga aktywnego zarządzania sprzedażą energii.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8" name="Google Shape;368;p38" descr="header_2"/>
          <p:cNvSpPr/>
          <p:nvPr/>
        </p:nvSpPr>
        <p:spPr>
          <a:xfrm>
            <a:off x="379025" y="3084847"/>
            <a:ext cx="1115100" cy="1047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System Aukcyjny</a:t>
            </a:r>
            <a:endParaRPr sz="9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69" name="Google Shape;369;p38" descr="detail_2"/>
          <p:cNvSpPr txBox="1"/>
          <p:nvPr/>
        </p:nvSpPr>
        <p:spPr>
          <a:xfrm>
            <a:off x="1336875" y="3084900"/>
            <a:ext cx="7517700" cy="11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34275" rIns="91425" bIns="36575" anchor="t" anchorCtr="0">
            <a:noAutofit/>
          </a:bodyPr>
          <a:lstStyle/>
          <a:p>
            <a:pPr marL="371475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Dedykowany dla nowych instalacji zwykle powyżej 500 kW lub 1 MW.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Inwestorzy licytują cenę sprzedaży energii w aukcjach organizowanych przez URE.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Wygrywają najtańsi oferenci, co wymaga konkurencyjnej oferty cenowej.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Gwarantowana, waloryzowana cena przez 15 lat dla zwycięzców aukcji.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371475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Ryzyko przegrania aukcji lub zaoferowania zbyt niskiej, nierentownej ceny.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0" name="Google Shape;370;p38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EKONOMIA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71" name="Google Shape;371;p38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Systemy wsparcia OZE mają kluczowe znaczenie dla opłacalności biogazowni. Taryfy Gwarantowane (FiT) zapewniają stabilny przychód dla małych instalacji, Taryfy Premiowe (FiP) dają potencjał wyższych zysków, ale niosą ryzyko rynkowe, a System Aukcyjny wymaga konkurencyjnej ceny, lecz oferuje gwarantowaną cenę przez 15 lat.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2" name="Google Shape;372;p38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Aspekty Ekonomiczne i Regulacyjne Sprzedaży Energii (2/2)</a:t>
            </a:r>
            <a:endParaRPr/>
          </a:p>
        </p:txBody>
      </p:sp>
      <p:sp>
        <p:nvSpPr>
          <p:cNvPr id="378" name="Google Shape;378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19</a:t>
            </a:fld>
            <a:endParaRPr/>
          </a:p>
        </p:txBody>
      </p:sp>
      <p:sp>
        <p:nvSpPr>
          <p:cNvPr id="379" name="Google Shape;379;p39" descr="detail_0"/>
          <p:cNvSpPr txBox="1"/>
          <p:nvPr/>
        </p:nvSpPr>
        <p:spPr>
          <a:xfrm>
            <a:off x="379000" y="1584775"/>
            <a:ext cx="4113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Biogazownia zużywa 5-10% produkowanej energii elektrycznej na własne potrzeby.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Ta energia nie jest sprzedawana, ale stanowi oszczędność - brak konieczności zakupu drogiej energii z sieci.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Rozszerzenie autokonsumpcji na całe gospodarstwo rolne zwiększa opłacalność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Własne zużycie energii poprawia niezależność energetyczną i stabilność kosztów.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Optymalizacja zużycia własnego energii może wymagać dodatkowych inwestycji w systemy zarządzania energią.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0" name="Google Shape;380;p39" descr="detail_1"/>
          <p:cNvSpPr txBox="1"/>
          <p:nvPr/>
        </p:nvSpPr>
        <p:spPr>
          <a:xfrm>
            <a:off x="4647125" y="1584775"/>
            <a:ext cx="4152000" cy="25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71450" marR="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Elektroniczny dokument potwierdzający wytworzenie 1 MWh energii z odnawialnych źródeł energii (OZE).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Wydawane przez Urząd Regulacji Energetyki (URE) i sprzedawane na Towarowej Giełdzie Energii (TGE).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Stanowią dodatkowy, niewielki przychód dla producentów energii z OZE.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Gwarancje pochodzenia są ważnym narzędziem dla firm chcących wykazać wykorzystanie „zielonej”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780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Mogą wpływać na wizerunek i pozycję marketingową rolnika-inwestora na rynku energii.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1" name="Google Shape;381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EKONOMIA I REGULACJE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2" name="Google Shape;382;p39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Autokonsumpcja energii elektrycznej oraz gwarancje pochodzenia stanowią istotne elementy ekonomiczne dla biogazowni i rolnika-inwestora. Zużycie własne energii pozwala na oszczędności, a gwarancje pochodzenia generują dodatkowe przychody poprzez potwierdzanie produkcji energii z OZE.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3" name="Google Shape;383;p39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84" name="Google Shape;384;p39" descr="header_0"/>
          <p:cNvSpPr/>
          <p:nvPr/>
        </p:nvSpPr>
        <p:spPr>
          <a:xfrm>
            <a:off x="27790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Autokonsumpcja energii elektrycznej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5" name="Google Shape;385;p39" descr="header_1"/>
          <p:cNvSpPr/>
          <p:nvPr/>
        </p:nvSpPr>
        <p:spPr>
          <a:xfrm>
            <a:off x="4557350" y="1214275"/>
            <a:ext cx="4308900" cy="370500"/>
          </a:xfrm>
          <a:prstGeom prst="rect">
            <a:avLst/>
          </a:prstGeom>
          <a:noFill/>
          <a:ln>
            <a:noFill/>
          </a:ln>
          <a:effectLst>
            <a:reflection endPos="30000" dist="38100" dir="5400000" fadeDir="5400012" sy="-100000" algn="bl" rotWithShape="0"/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Gwarancje Pochodzenia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6" name="Google Shape;386;p39"/>
          <p:cNvSpPr/>
          <p:nvPr/>
        </p:nvSpPr>
        <p:spPr>
          <a:xfrm>
            <a:off x="379000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1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87" name="Google Shape;387;p39"/>
          <p:cNvSpPr/>
          <p:nvPr/>
        </p:nvSpPr>
        <p:spPr>
          <a:xfrm>
            <a:off x="4647125" y="985675"/>
            <a:ext cx="228600" cy="228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l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2</a:t>
            </a:r>
            <a:endParaRPr sz="1000">
              <a:solidFill>
                <a:schemeClr val="l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0" descr="title"/>
          <p:cNvSpPr txBox="1">
            <a:spLocks noGrp="1"/>
          </p:cNvSpPr>
          <p:nvPr>
            <p:ph type="title"/>
          </p:nvPr>
        </p:nvSpPr>
        <p:spPr>
          <a:xfrm>
            <a:off x="276375" y="468125"/>
            <a:ext cx="5721771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r>
              <a:rPr lang="pl-PL" sz="2000" b="1" dirty="0">
                <a:solidFill>
                  <a:schemeClr val="accent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Analiza Danych i Dobór Rozwiązań </a:t>
            </a:r>
            <a:r>
              <a:rPr lang="pl-PL" sz="2000" b="1" dirty="0" smtClean="0">
                <a:solidFill>
                  <a:schemeClr val="accent1"/>
                </a:solidFill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CHP</a:t>
            </a:r>
            <a:endParaRPr dirty="0">
              <a:solidFill>
                <a:schemeClr val="accent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</a:endParaRPr>
          </a:p>
        </p:txBody>
      </p:sp>
      <p:sp>
        <p:nvSpPr>
          <p:cNvPr id="395" name="Google Shape;395;p40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0523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Aft>
                <a:spcPts val="1200"/>
              </a:spcAft>
              <a:buNone/>
            </a:pPr>
            <a:r>
              <a:rPr lang="pl-PL" sz="8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Ćwiczenia Praktyczne</a:t>
            </a:r>
            <a:endParaRPr sz="800" dirty="0">
              <a:solidFill>
                <a:schemeClr val="accent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 SemiBold"/>
            </a:endParaRPr>
          </a:p>
        </p:txBody>
      </p:sp>
      <p:sp>
        <p:nvSpPr>
          <p:cNvPr id="396" name="Google Shape;396;p40" descr="detail"/>
          <p:cNvSpPr txBox="1"/>
          <p:nvPr/>
        </p:nvSpPr>
        <p:spPr>
          <a:xfrm>
            <a:off x="153245" y="838625"/>
            <a:ext cx="6065848" cy="198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pl-PL" sz="10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Ćwiczenia Praktyczne - Analiza Danych i Dobór Rozwiązań </a:t>
            </a:r>
            <a:r>
              <a:rPr lang="pl-PL" sz="1000" b="1" dirty="0" smtClean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CHP</a:t>
            </a:r>
          </a:p>
          <a:p>
            <a:endParaRPr lang="pl-PL" sz="1000" dirty="0">
              <a:latin typeface="Geist" panose="020B0604020202020204" charset="-18"/>
              <a:ea typeface="Geist" panose="020B0604020202020204" charset="-18"/>
              <a:cs typeface="Geist" panose="020B0604020202020204" charset="-18"/>
            </a:endParaRPr>
          </a:p>
          <a:p>
            <a:r>
              <a:rPr lang="pl-PL" sz="1000" dirty="0" smtClean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Podzielimy 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się teraz na 3-4 osobowe grupy. Każda grupa otrzyma dane dotyczące hipotetycznej biogazowni rolniczej oraz uproszczone karty informacyjne (fragmenty DTR) 3 różnych jednostek kogeneracyjnych.</a:t>
            </a:r>
          </a:p>
          <a:p>
            <a:r>
              <a:rPr lang="pl-PL" sz="10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Scenariusz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:</a:t>
            </a:r>
          </a:p>
          <a:p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Planowana biogazownia rolnicza będzie produkować stabilnie </a:t>
            </a:r>
            <a:r>
              <a:rPr lang="pl-PL" sz="10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240 Nm³/h 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biogazu o zawartości </a:t>
            </a:r>
            <a:r>
              <a:rPr lang="pl-PL" sz="10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58% metanu (CH₄)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. Instalacja ma stałe zapotrzebowanie na ciepło procesowe (ogrzewanie fermentorów) wynoszące </a:t>
            </a:r>
            <a:r>
              <a:rPr lang="pl-PL" sz="10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120 kWth 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przez cały </a:t>
            </a:r>
            <a:r>
              <a:rPr lang="pl-PL" sz="1000" dirty="0" smtClean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rok. Dodatkowo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, w okresie grzewczym (przyjmijmy 6 miesięcy) występuje zapotrzebowanie na ogrzewanie budynków gospodarstwa na poziomie </a:t>
            </a:r>
            <a:r>
              <a:rPr lang="pl-PL" sz="1000" b="1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80 kWth</a:t>
            </a:r>
            <a:r>
              <a:rPr lang="pl-PL" sz="1000" dirty="0">
                <a:latin typeface="Geist" panose="020B0604020202020204" charset="-18"/>
                <a:ea typeface="Geist" panose="020B0604020202020204" charset="-18"/>
                <a:cs typeface="Geist" panose="020B0604020202020204" charset="-18"/>
              </a:rPr>
              <a:t>. Latem to zapotrzebowanie spada do zera. Biogaz będzie spełniał typowe wymagania jakościowe (np. H₂S &lt; 200 ppm, odpowiednio osuszony).</a:t>
            </a:r>
          </a:p>
        </p:txBody>
      </p:sp>
      <p:sp>
        <p:nvSpPr>
          <p:cNvPr id="397" name="Google Shape;397;p40" descr="header"/>
          <p:cNvSpPr txBox="1"/>
          <p:nvPr/>
        </p:nvSpPr>
        <p:spPr>
          <a:xfrm>
            <a:off x="276375" y="853875"/>
            <a:ext cx="5597092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100" dirty="0">
              <a:solidFill>
                <a:schemeClr val="accent1"/>
              </a:solidFill>
              <a:latin typeface="Geist" panose="020B0604020202020204" charset="-18"/>
              <a:ea typeface="Geist" panose="020B0604020202020204" charset="-18"/>
              <a:cs typeface="Geist" panose="020B0604020202020204" charset="-18"/>
              <a:sym typeface="Geist SemiBold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2505107"/>
              </p:ext>
            </p:extLst>
          </p:nvPr>
        </p:nvGraphicFramePr>
        <p:xfrm>
          <a:off x="153245" y="2874835"/>
          <a:ext cx="8583256" cy="2183130"/>
        </p:xfrm>
        <a:graphic>
          <a:graphicData uri="http://schemas.openxmlformats.org/drawingml/2006/table">
            <a:tbl>
              <a:tblPr firstRow="1" firstCol="1" bandRow="1">
                <a:tableStyleId>{683F97AA-EB8A-437A-8F86-9A08C718DA2D}</a:tableStyleId>
              </a:tblPr>
              <a:tblGrid>
                <a:gridCol w="2145814"/>
                <a:gridCol w="2145814"/>
                <a:gridCol w="2145814"/>
                <a:gridCol w="2145814"/>
              </a:tblGrid>
              <a:tr h="186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Parametr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Jednostka Alfa (Producent X)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Jednostka Beta (Producent Y)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Jednostka Gamma (Producent Z)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Moc elektryczna (kWel)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400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500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600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Moc cieplna (kWth)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440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550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650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Wymagany przepływ biogazu (Nm³/h) *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ok. 175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ok. 210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ok. 240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Minimalna zawartość CH₄ (%)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45%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50%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50%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Sprawność elektryczna (%)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~40%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~41.5%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~43%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Główne zalety (wg producenta)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Niższy koszt zakupu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Wysoka dostępność serwisu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Najwyższa sprawność elektr.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Główne wady (wg opinii rynkowych)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Nieco niższa żywotność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Wyższy koszt zakupu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Mniej rozwinięta sieć serwisu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  <a:tr h="3543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Okresy międzyprzeglądowe (motogodziny)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2000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>
                          <a:effectLst/>
                        </a:rPr>
                        <a:t>3000</a:t>
                      </a:r>
                      <a:endParaRPr lang="pl-PL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100" dirty="0">
                          <a:effectLst/>
                        </a:rPr>
                        <a:t>4000</a:t>
                      </a:r>
                      <a:endParaRPr lang="pl-PL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" marR="9525" marT="9525" marB="9525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098" name="Picture 2" descr="H2 CHP | Hydrogen CHP | Cogeneration with hydrogen : 2G Polska Sp. z o.o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184" y="853874"/>
            <a:ext cx="2860586" cy="16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2046" y="648854"/>
            <a:ext cx="849079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Zadanie 1: Wstępna selekcja jednostki CHP (15 minut)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Analiza przepływu gazu: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Porównajcie produkcję biogazu w biogazowni (240 Nm³/h) z wymaganym przepływem dla każdej jednostki CHP. Które jednostki mogą pracować przy dostępnej ilości biogazu? Czy któraś będzie pracować na 100% obciążenia, a któraś na częściowym?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Analiza jakości gazu: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Czy produkowany biogaz (58% CH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  <a:cs typeface="Cambria Math" panose="02040503050406030204" pitchFamily="18" charset="0"/>
              </a:rPr>
              <a:t>₄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) spełnia minimalne wymagania dotyczące zawartości metanu dla każdej z jednostek?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Wybór i uzasadnienie: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Biorąc pod uwagę dopasowanie do ilości biogazu, sprawność elektryczną (bez obliczeń, tylko porównanie wartości), zalety, wady oraz okresy międzyprzeglądowe, </a:t>
            </a: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wskażcie jednostkę CHP, którą uważacie za najbardziej odpowiednią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dla tego scenariusza. Uzasadnijcie krótko swój wybór, odnosząc się do danych z tabeli.</a:t>
            </a:r>
            <a:endParaRPr lang="pl-PL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5122" name="Picture 2" descr="Jednostka kogeneracyjna TEDOM Quanto 1000 obniży koszty ogrzewania w  Czeskim Cieszynie – TED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36670" y1="38379" x2="36670" y2="383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196" r="17213"/>
          <a:stretch/>
        </p:blipFill>
        <p:spPr bwMode="auto">
          <a:xfrm>
            <a:off x="3881774" y="2374849"/>
            <a:ext cx="4200342" cy="2975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2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18" name="Google Shape;418;p42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9" name="Google Shape;419;p42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51500" y="516922"/>
            <a:ext cx="4859915" cy="46166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Analiza wykorzystania ciepła (15 minut)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Ocena produkcji ciepła: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Dla </a:t>
            </a: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wybranej w Zadaniu 1 jednostki CHP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, odczytajcie jej moc cieplną z tabeli.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Bilans ciepła (jakościowy):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Porównajcie moc cieplną wybranej jednostki z zapotrzebowaniem na ciepło w biogazowni: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Jak wygląda sytuacja </a:t>
            </a: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latem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(zapotrzebowanie tylko na proces - 120 kWth)? Czy występuje duży nadmiar ciepła?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Jak wygląda sytuacja </a:t>
            </a: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zimą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(zapotrzebowanie na proces + ogrzewanie = 120 + 80 = 200 kWth)? Czy ciepła wystarcza? Czy nadal jest nadmiar, czy może deficyt?</a:t>
            </a:r>
            <a:endParaRPr lang="pl-PL" dirty="0"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Propozycje zagospodarowania nadmiaru: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 W grupie przeprowadźcie burzę mózgów i zaproponujcie </a:t>
            </a:r>
            <a:r>
              <a:rPr lang="pl-PL" b="1" dirty="0">
                <a:latin typeface="Cambria" panose="02040503050406030204" pitchFamily="18" charset="0"/>
                <a:ea typeface="Arial" panose="020B0604020202020204" pitchFamily="34" charset="0"/>
              </a:rPr>
              <a:t>dwa realne sposoby zagospodarowania nadmiarowego ciepła</a:t>
            </a:r>
            <a:r>
              <a:rPr lang="pl-PL" dirty="0">
                <a:latin typeface="Cambria" panose="02040503050406030204" pitchFamily="18" charset="0"/>
                <a:ea typeface="Arial" panose="020B0604020202020204" pitchFamily="34" charset="0"/>
              </a:rPr>
              <a:t>, które pojawia się przynajmniej przez część roku. Weźcie pod uwagę lokalizację w gospodarstwie rolnym. Krótko uzasadnijcie, dlaczego te sposoby mogą być opłacalne lub praktyczne (np. suszenie ziarna, sprzedaż ciepła do pobliskiej szklarni, suszenie pofermentu).</a:t>
            </a:r>
            <a:endParaRPr lang="pl-PL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146" name="Picture 2" descr="CHP in Ire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415" y="2377168"/>
            <a:ext cx="4132585" cy="2756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Kluczowe Wnioski </a:t>
            </a:r>
            <a:r>
              <a:rPr lang="pl" dirty="0"/>
              <a:t>- CHP i Sieć</a:t>
            </a:r>
            <a:endParaRPr dirty="0"/>
          </a:p>
        </p:txBody>
      </p:sp>
      <p:sp>
        <p:nvSpPr>
          <p:cNvPr id="425" name="Google Shape;425;p43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23</a:t>
            </a:fld>
            <a:endParaRPr/>
          </a:p>
        </p:txBody>
      </p:sp>
      <p:sp>
        <p:nvSpPr>
          <p:cNvPr id="426" name="Google Shape;426;p43" descr="header_0"/>
          <p:cNvSpPr/>
          <p:nvPr/>
        </p:nvSpPr>
        <p:spPr>
          <a:xfrm>
            <a:off x="380005" y="1454150"/>
            <a:ext cx="27966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Efektywność i jakość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7" name="Google Shape;427;p43" descr="header_1"/>
          <p:cNvSpPr/>
          <p:nvPr/>
        </p:nvSpPr>
        <p:spPr>
          <a:xfrm>
            <a:off x="3225098" y="1454150"/>
            <a:ext cx="27966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Zagospodarowanie ciepła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8" name="Google Shape;428;p43" descr="detail_0"/>
          <p:cNvSpPr txBox="1"/>
          <p:nvPr/>
        </p:nvSpPr>
        <p:spPr>
          <a:xfrm>
            <a:off x="32362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(CHP) to standardowa i najbardziej efektywna metoda wykorzystania biogazu.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Nowoczesne jednostki CHP osiągają sprawność elektryczną powyżej 40% i całkowitą ponad 85%.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Jakość biogazu, zwłaszcza zawartość H2S i wilgoci, ma kluczowy wpływ na żywotność i efektywność silnika.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Uzdatnianie gazu jest konieczne, aby chronić silnik i zachować gwarancję producenta.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9" name="Google Shape;429;p43" descr="detail_1"/>
          <p:cNvSpPr txBox="1"/>
          <p:nvPr/>
        </p:nvSpPr>
        <p:spPr>
          <a:xfrm>
            <a:off x="3168575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Ciepło jest istotnym produktem kogeneracji, jego wykorzystanie podnosi rentowność biogazowni.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Nadmiarowe ciepło użytkowe można wykorzystać do ogrzewania budynków, suszenia ziarna i pofermentu, a także w innych procesach technologicznych.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Częsta praca chłodnicy awaryjnej to strata energii i pieniędzy, dlatego planowanie odbioru ciepła jest kluczowe.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0" name="Google Shape;430;p43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WNIOSKI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31" name="Google Shape;431;p43" descr="takeaway"/>
          <p:cNvSpPr txBox="1">
            <a:spLocks noGrp="1"/>
          </p:cNvSpPr>
          <p:nvPr>
            <p:ph type="subTitle" idx="1"/>
          </p:nvPr>
        </p:nvSpPr>
        <p:spPr>
          <a:xfrm>
            <a:off x="379025" y="841350"/>
            <a:ext cx="8488800" cy="5289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>
                <a:solidFill>
                  <a:schemeClr val="accent3"/>
                </a:solidFill>
              </a:rPr>
              <a:t>Kogeneracja (CHP) jest podstawą efektywnego wykorzystania biogazu, a jej sprawność i jakość gazu decydują o rentowności biogazowni. Optymalne zagospodarowanie ciepła oraz właściwe przyłączenie do sieci są kluczowe dla sukcesu inwestycji. Wybór systemu wsparcia i autokonsumpcja wpływają na stabilność i zyski.</a:t>
            </a:r>
            <a:endParaRPr sz="950">
              <a:solidFill>
                <a:schemeClr val="accent3"/>
              </a:solidFill>
            </a:endParaRPr>
          </a:p>
        </p:txBody>
      </p:sp>
      <p:sp>
        <p:nvSpPr>
          <p:cNvPr id="432" name="Google Shape;432;p43" descr="header_1"/>
          <p:cNvSpPr/>
          <p:nvPr/>
        </p:nvSpPr>
        <p:spPr>
          <a:xfrm>
            <a:off x="6071223" y="1454150"/>
            <a:ext cx="27966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Zagospodarowanie ciepła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3" name="Google Shape;433;p43" descr="detail_1"/>
          <p:cNvSpPr txBox="1"/>
          <p:nvPr/>
        </p:nvSpPr>
        <p:spPr>
          <a:xfrm>
            <a:off x="6014700" y="1749075"/>
            <a:ext cx="2852100" cy="3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Ciepło jest istotnym produktem kogeneracji, jego wykorzystanie podnosi rentowność biogazowni.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Nadmiarowe ciepło użytkowe można wykorzystać do ogrzewania budynków, suszenia ziarna i pofermentu, a także w innych procesach technologicznych.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3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Częsta praca chłodnicy awaryjnej to strata energii i pieniędzy, dlatego planowanie odbioru ciepła jest kluczowe.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4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39" name="Google Shape;439;p44" descr="takeaway"/>
          <p:cNvSpPr txBox="1"/>
          <p:nvPr/>
        </p:nvSpPr>
        <p:spPr>
          <a:xfrm>
            <a:off x="6278645" y="514650"/>
            <a:ext cx="2340900" cy="1538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Podsumowując, efektywność kogeneracji i prawidłowe zagospodarowanie ciepła oraz sprawne przyłączenie do sieci elektroenergetycznej są kluczowymi czynnikami decydującymi o sukcesie biogazowni rolniczej.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0" name="Google Shape;440;p4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Podsumowanie</a:t>
            </a:r>
            <a:endParaRPr dirty="0"/>
          </a:p>
        </p:txBody>
      </p:sp>
      <p:sp>
        <p:nvSpPr>
          <p:cNvPr id="441" name="Google Shape;441;p4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42" name="Google Shape;442;p44" descr="detail"/>
          <p:cNvSpPr txBox="1"/>
          <p:nvPr/>
        </p:nvSpPr>
        <p:spPr>
          <a:xfrm>
            <a:off x="276375" y="1224374"/>
            <a:ext cx="5602500" cy="3919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(CHP) jest kluczowym elementem ekonomicznym biogazowni, umożliwiającym efektywną konwersję biogazu na energię elektryczną i cieplną.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Budowa jednostek CHP obejmuje silnik gazowy, generator, układ uzdatniania gazu oraz systemy odzysku ciepła i sterowania, które razem zapewniają wysoką sprawność i niezawodność.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Nowoczesne jednostki CHP osiągają sprawność elektryczną powyżej 40% i całkowitą przekraczającą 85%, co jest fundamentem rentowności biogazowni.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Wykorzystanie ciepła technologicznego (np. ogrzewanie fermentorów, higienizacja) oraz zagospodarowanie nadmiarowego ciepła użytkowego (np. suszenie, ogrzewanie budynków) znacząco podnosi efektywność całego systemu.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Procedura przyłączenia do sieci elektroenergetycznej wymaga złożenia wniosku o warunki przyłączenia, zawarcia umowy i realizacji przyłącza, co jest niezbędne do sprzedaży wyprodukowanej energii.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Aspekty ekonomiczne uwzględniają wybór systemu wsparcia (FiT, FiP, aukcje) oraz korzyści z autokonsumpcji i gwarancji pochodzenia energii, które mają wpływ na opłacalność inwestycji.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Biogazownia to połączenie małej elektrowni i ciepłowni – jej sukces zależy od efektywności technicznej jednostek CHP oraz integracji z rynkiem energii i siecią elektroenergetyczną.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43" name="Google Shape;443;p44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wnioski dotyczące kogeneracji, jednostek CHP, wykorzystania ciepła i integracji z siecią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7170" name="Picture 2" descr="Combined Heat and Power (CHP) Systems Market To Be Valued At US$ 45,123.5  Million From 2022 To 2032 - TechBull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875" y="2551225"/>
            <a:ext cx="3149736" cy="224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3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Quiz</a:t>
            </a:r>
            <a:endParaRPr lang="pl-PL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smtClean="0"/>
              <a:t>Na czym polega proces kogeneracji?</a:t>
            </a:r>
          </a:p>
          <a:p>
            <a:r>
              <a:rPr lang="pl-PL" smtClean="0"/>
              <a:t>Jaki jest podstawowy sposób konwersji biogazu w biogazowniach rolniczych?</a:t>
            </a:r>
          </a:p>
          <a:p>
            <a:r>
              <a:rPr lang="pl-PL" smtClean="0"/>
              <a:t>Jaką sprawność całkowitą może osiągnąć proces kogeneracji?</a:t>
            </a:r>
          </a:p>
          <a:p>
            <a:r>
              <a:rPr lang="pl-PL" smtClean="0"/>
              <a:t>Jakie kluczowe parametry (moce i sprawności) opisują jednostkę kogeneracyjną?</a:t>
            </a:r>
          </a:p>
          <a:p>
            <a:r>
              <a:rPr lang="pl-PL" smtClean="0"/>
              <a:t>Jakie parametry jakościowe biogazu (np. zawartość metanu, H2S) są istotne dla procesu?</a:t>
            </a:r>
            <a:endParaRPr lang="pl-PL" dirty="0" smtClean="0"/>
          </a:p>
        </p:txBody>
      </p:sp>
      <p:sp>
        <p:nvSpPr>
          <p:cNvPr id="22" name="Rectangle 3"/>
          <p:cNvSpPr>
            <a:spLocks noGrp="1" noChangeArrowheads="1"/>
          </p:cNvSpPr>
          <p:nvPr>
            <p:ph type="body" idx="2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pl-PL" smtClean="0"/>
              <a:t>Z jakich dwóch głównych źródeł odzyskiwane jest ciepło w silniku kogeneracyjnym?</a:t>
            </a:r>
          </a:p>
          <a:p>
            <a:pPr lvl="0"/>
            <a:r>
              <a:rPr lang="pl-PL" smtClean="0"/>
              <a:t>Jakie są przybliżone temperatury płynu chłodzącego i spalin, z których odzyskuje się ciepło?</a:t>
            </a:r>
          </a:p>
          <a:p>
            <a:pPr lvl="0"/>
            <a:r>
              <a:rPr lang="pl-PL" smtClean="0"/>
              <a:t>Co dzieje się z odzyskanym ciepłem i jaki ma to wpływ na efektywność systemu?</a:t>
            </a:r>
          </a:p>
          <a:p>
            <a:pPr lvl="0"/>
            <a:r>
              <a:rPr lang="pl-PL" smtClean="0"/>
              <a:t>Jaką funkcję pełni chłodnica awaryjna i kiedy jest używana?</a:t>
            </a:r>
          </a:p>
          <a:p>
            <a:pPr lvl="0"/>
            <a:r>
              <a:rPr lang="pl-PL" smtClean="0"/>
              <a:t>Co oznacza częsta praca chłodnicy awaryjnej dla operatora instalacji?</a:t>
            </a:r>
            <a:endParaRPr lang="pl-PL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pl-PL" smtClean="0"/>
              <a:t>🏭 Kogeneracja i Sprawność</a:t>
            </a:r>
            <a:endParaRPr lang="pl-PL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r>
              <a:rPr lang="pl-PL" smtClean="0"/>
              <a:t>🔥 Odzysk Ciepła i Chłodzenie</a:t>
            </a:r>
            <a:endParaRPr lang="pl-PL" dirty="0"/>
          </a:p>
        </p:txBody>
      </p:sp>
      <p:sp>
        <p:nvSpPr>
          <p:cNvPr id="32" name="Rectangle 4"/>
          <p:cNvSpPr>
            <a:spLocks noGrp="1" noChangeArrowheads="1"/>
          </p:cNvSpPr>
          <p:nvPr>
            <p:ph type="body" idx="5"/>
          </p:nvPr>
        </p:nvSpPr>
        <p:spPr/>
        <p:txBody>
          <a:bodyPr>
            <a:normAutofit fontScale="70000" lnSpcReduction="20000"/>
          </a:bodyPr>
          <a:lstStyle/>
          <a:p>
            <a:pPr lvl="0"/>
            <a:r>
              <a:rPr lang="pl-PL" smtClean="0"/>
              <a:t>Jaki jest pierwszy krok formalny przy podłączaniu instalacji do sieci i do kogo się go składa?</a:t>
            </a:r>
          </a:p>
          <a:p>
            <a:pPr lvl="0"/>
            <a:r>
              <a:rPr lang="pl-PL" smtClean="0"/>
              <a:t>Co określają Warunki Przyłączenia (WP)?</a:t>
            </a:r>
          </a:p>
          <a:p>
            <a:pPr lvl="0"/>
            <a:r>
              <a:rPr lang="pl-PL" smtClean="0"/>
              <a:t>Jakie są kolejne kroki proceduralne po otrzymaniu Warunków Przyłączenia?</a:t>
            </a:r>
          </a:p>
          <a:p>
            <a:pPr lvl="0"/>
            <a:r>
              <a:rPr lang="pl-PL" smtClean="0"/>
              <a:t>Czym jest system FIT (Feed-in-Tariff) i dla jakich instalacji jest przeznaczony?</a:t>
            </a:r>
          </a:p>
          <a:p>
            <a:pPr lvl="0"/>
            <a:r>
              <a:rPr lang="pl-PL" smtClean="0"/>
              <a:t>Co zapewnia system FIT posiadaczowi instalacji i na jak długo?</a:t>
            </a:r>
          </a:p>
          <a:p>
            <a:pPr lvl="0"/>
            <a:r>
              <a:rPr lang="pl-PL" smtClean="0"/>
              <a:t>Jakie są główne zalety i wady systemu FIT w porównaniu do systemów aukcyjnych?</a:t>
            </a:r>
            <a:endParaRPr lang="pl-PL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idx="7"/>
          </p:nvPr>
        </p:nvSpPr>
        <p:spPr/>
        <p:txBody>
          <a:bodyPr/>
          <a:lstStyle/>
          <a:p>
            <a:r>
              <a:rPr lang="pl-PL" smtClean="0"/>
              <a:t>📝 Procedury Formalne i System FIT</a:t>
            </a:r>
            <a:endParaRPr lang="pl-PL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1599" y="0"/>
            <a:ext cx="2512401" cy="251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2630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8" name="Google Shape;448;p45"/>
          <p:cNvCxnSpPr/>
          <p:nvPr/>
        </p:nvCxnSpPr>
        <p:spPr>
          <a:xfrm>
            <a:off x="869663" y="1223200"/>
            <a:ext cx="24927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49" name="Google Shape;449;p45"/>
          <p:cNvCxnSpPr/>
          <p:nvPr/>
        </p:nvCxnSpPr>
        <p:spPr>
          <a:xfrm>
            <a:off x="3579663" y="1224787"/>
            <a:ext cx="24927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50" name="Google Shape;450;p45"/>
          <p:cNvCxnSpPr/>
          <p:nvPr/>
        </p:nvCxnSpPr>
        <p:spPr>
          <a:xfrm>
            <a:off x="6272088" y="1226350"/>
            <a:ext cx="24927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1" name="Google Shape;451;p45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Odpowiedzi</a:t>
            </a:r>
            <a:endParaRPr dirty="0"/>
          </a:p>
        </p:txBody>
      </p:sp>
      <p:sp>
        <p:nvSpPr>
          <p:cNvPr id="452" name="Google Shape;452;p45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26</a:t>
            </a:fld>
            <a:endParaRPr/>
          </a:p>
        </p:txBody>
      </p:sp>
      <p:sp>
        <p:nvSpPr>
          <p:cNvPr id="453" name="Google Shape;453;p45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54" name="Google Shape;454;p45" descr="bullet_points_one_0"/>
          <p:cNvSpPr txBox="1"/>
          <p:nvPr/>
        </p:nvSpPr>
        <p:spPr>
          <a:xfrm>
            <a:off x="843875" y="1214275"/>
            <a:ext cx="26982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Proces technologiczny polegający na jednoczesnej produkcji energii elektrycznej i cieplnej z jednego paliwa (biogazu).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Kogeneracja jest podstawowym sposobem konwersji biogazu w biogazowniach rolniczych.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Charakteryzuje się wysoką sprawnością całkowitą, sięgającą nawet 85-92%.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5" name="Google Shape;455;p45" descr="bullet_points_one_1"/>
          <p:cNvSpPr txBox="1"/>
          <p:nvPr/>
        </p:nvSpPr>
        <p:spPr>
          <a:xfrm>
            <a:off x="3506586" y="1214275"/>
            <a:ext cx="26982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Ciepło z układu chłodzenia silnika (płyn chłodzący ~80-90°C).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Ciepło z gorących spalin (&gt;400°C) w wymienniku ciepła.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Odzyskane ciepło trafia do systemu grzewczego, zwiększając efektywność.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6" name="Google Shape;456;p45" descr="bullet_points_one_2"/>
          <p:cNvSpPr txBox="1"/>
          <p:nvPr/>
        </p:nvSpPr>
        <p:spPr>
          <a:xfrm>
            <a:off x="6169352" y="1214275"/>
            <a:ext cx="26982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Wniosek o Określenie Warunków Przyłączenia (WP) składany do Operatora Systemu Dystrybucyjnego (OSD).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Warunki Przyłączenia określają miejsce, wymagania techniczne, zakres i koszty przyłączenia.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Zawarcie Umowy o Przyłączenie i realizacja infrastruktury to kolejne kroki procedury.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57" name="Google Shape;457;p45" descr="subheader_one_0"/>
          <p:cNvSpPr txBox="1"/>
          <p:nvPr/>
        </p:nvSpPr>
        <p:spPr>
          <a:xfrm rot="-5400000">
            <a:off x="-125575" y="1734105"/>
            <a:ext cx="1393200" cy="385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Definicja CHP</a:t>
            </a:r>
            <a:endParaRPr sz="9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58" name="Google Shape;458;p45" descr="subheader_two_0"/>
          <p:cNvSpPr txBox="1"/>
          <p:nvPr/>
        </p:nvSpPr>
        <p:spPr>
          <a:xfrm rot="-5400000">
            <a:off x="-122575" y="3250425"/>
            <a:ext cx="1387200" cy="38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9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parametry techniczne</a:t>
            </a:r>
            <a:endParaRPr sz="9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59" name="Google Shape;459;p45" descr="bullet_points_two_0"/>
          <p:cNvSpPr txBox="1"/>
          <p:nvPr/>
        </p:nvSpPr>
        <p:spPr>
          <a:xfrm>
            <a:off x="843875" y="2673150"/>
            <a:ext cx="26982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Moc elektryczna (kWel) i moc cieplna (kWth) jednostki.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Sprawność elektrycznacieplna  i całkowita.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Zużycie biogazu i jakość gazu (min. metan, max. H2S, siloksany, wilgoć).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0" name="Google Shape;460;p45" descr="bullet_points_two_1"/>
          <p:cNvSpPr txBox="1"/>
          <p:nvPr/>
        </p:nvSpPr>
        <p:spPr>
          <a:xfrm>
            <a:off x="3506586" y="2673148"/>
            <a:ext cx="26982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Chroni silnik przed przegrzaniem, rozpraszając nadmiar ciepła do atmosfery.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Jest używana, gdy odbiór ciepła jest mniejszy niż produkcja.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Częsta praca chłodnicy awaryjnej oznacza marnotrawstwo energii i stratę przychodów.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1" name="Google Shape;461;p45" descr="bullet_points_two_2"/>
          <p:cNvSpPr txBox="1"/>
          <p:nvPr/>
        </p:nvSpPr>
        <p:spPr>
          <a:xfrm>
            <a:off x="6169352" y="2673150"/>
            <a:ext cx="2698200" cy="145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FiT (Feed-in Tariff) to taryfa gwarantowana dla instalacji do 500 kW.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Zapewnia sprzedaż energii po stałej, ustawowej cenie przez 15 lat.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9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Daje bezpieczny i przewidywalny przychód, choć zwykle niższy niż w systemach aukcyjnych.</a:t>
            </a:r>
            <a:endParaRPr sz="9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2" name="Google Shape;462;p45" descr="header_0"/>
          <p:cNvSpPr txBox="1"/>
          <p:nvPr/>
        </p:nvSpPr>
        <p:spPr>
          <a:xfrm>
            <a:off x="890790" y="921750"/>
            <a:ext cx="2617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Definicja i Parametry CHP</a:t>
            </a:r>
            <a:endParaRPr sz="1000" b="1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3" name="Google Shape;463;p45" descr="header_1"/>
          <p:cNvSpPr txBox="1"/>
          <p:nvPr/>
        </p:nvSpPr>
        <p:spPr>
          <a:xfrm>
            <a:off x="3570814" y="921750"/>
            <a:ext cx="2617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Odzysk Ciepła i Chłodnica Awaryjna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64" name="Google Shape;464;p45" descr="header_2"/>
          <p:cNvSpPr txBox="1"/>
          <p:nvPr/>
        </p:nvSpPr>
        <p:spPr>
          <a:xfrm>
            <a:off x="6250838" y="921750"/>
            <a:ext cx="26172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Przyłączenie do Sieci i Systemy Wsparcia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465" name="Google Shape;465;p45"/>
          <p:cNvCxnSpPr/>
          <p:nvPr/>
        </p:nvCxnSpPr>
        <p:spPr>
          <a:xfrm>
            <a:off x="379025" y="2686275"/>
            <a:ext cx="839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66" name="Google Shape;466;p45" descr="takeaway"/>
          <p:cNvSpPr txBox="1"/>
          <p:nvPr/>
        </p:nvSpPr>
        <p:spPr>
          <a:xfrm>
            <a:off x="489375" y="41327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9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Ten quiz pozwala sprawdzić kluczową wiedzę dotyczącą kogeneracji (CHP), jej parametrów technicznych, sposobów odzysku ciepła, funkcji chłodnicy awaryjnej, procedury przyłączeniowej i systemów wsparcia OZE, w tym znaczenia FiT.</a:t>
            </a:r>
            <a:endParaRPr sz="9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67" name="Google Shape;467;p45"/>
          <p:cNvSpPr/>
          <p:nvPr/>
        </p:nvSpPr>
        <p:spPr>
          <a:xfrm rot="5400000">
            <a:off x="352826" y="43821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46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73" name="Google Shape;473;p46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Dziękuję za uwagę</a:t>
            </a:r>
            <a:endParaRPr/>
          </a:p>
        </p:txBody>
      </p:sp>
      <p:pic>
        <p:nvPicPr>
          <p:cNvPr id="474" name="Google Shape;474;p46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0" y="-4512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5155</Words>
  <Application>Microsoft Office PowerPoint</Application>
  <PresentationFormat>On-screen Show (16:9)</PresentationFormat>
  <Paragraphs>484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Cambria</vt:lpstr>
      <vt:lpstr>Courier New</vt:lpstr>
      <vt:lpstr>Hanken Grotesk</vt:lpstr>
      <vt:lpstr>Times New Roman</vt:lpstr>
      <vt:lpstr>Geist Medium</vt:lpstr>
      <vt:lpstr>Arial</vt:lpstr>
      <vt:lpstr>Libre Franklin Medium</vt:lpstr>
      <vt:lpstr>Cambria Math</vt:lpstr>
      <vt:lpstr>Geist</vt:lpstr>
      <vt:lpstr>Geist SemiBold</vt:lpstr>
      <vt:lpstr>Simple Light</vt:lpstr>
      <vt:lpstr>Insight Modern</vt:lpstr>
      <vt:lpstr>Energia z Biogazu: Kogeneracja i Integracja z Siecią</vt:lpstr>
      <vt:lpstr>Agenda</vt:lpstr>
      <vt:lpstr>Wprowadzenie: Kogeneracja jako Ekonomiczny Silnik Biogazowni</vt:lpstr>
      <vt:lpstr>Czym jest Kogeneracja i Dlaczego Jest Efektywna?</vt:lpstr>
      <vt:lpstr>Zasada Działania Jednostek Kogeneracyjnych (CHP)</vt:lpstr>
      <vt:lpstr>Główne Komponenty Jednostki CHP (1/4) - Układ Uzdatniania Gazu</vt:lpstr>
      <vt:lpstr>Główne Komponenty Jednostki CHP (2/4) - Silnik Gazowy</vt:lpstr>
      <vt:lpstr>Główne Komponenty Jednostki CHP (3/4) - Generator i Wymienniki Ciepła</vt:lpstr>
      <vt:lpstr>Główne Komponenty Jednostki CHP (4/4) - Sterowanie i Układ Wylotowy</vt:lpstr>
      <vt:lpstr>Podstawowe Parametry Techniczne Jednostek CHP</vt:lpstr>
      <vt:lpstr>Przykładowe Parametry Katalogowe Jednostek CHP na Biogaz</vt:lpstr>
      <vt:lpstr>Jak Obliczyć Sprawność Układów CHP?</vt:lpstr>
      <vt:lpstr>Wykorzystanie Ciepła (1/2) - Klucz do Wysokiej Sprawności Całkowitej</vt:lpstr>
      <vt:lpstr>Wykorzystanie Ciepła (2/2) - Nadmiarowe Ciepło Użytkowe</vt:lpstr>
      <vt:lpstr>Czynniki Wpływające na Efektywność CHP</vt:lpstr>
      <vt:lpstr>Procedura Przyłączeniowa do Sieci Elektroenergetycznej</vt:lpstr>
      <vt:lpstr>Wymagania Techniczne Operatora Systemu Dystrybucyjnego (OSD)</vt:lpstr>
      <vt:lpstr>Aspekty Ekonomiczne i Regulacyjne Sprzedaży Energii (1/2)</vt:lpstr>
      <vt:lpstr>Aspekty Ekonomiczne i Regulacyjne Sprzedaży Energii (2/2)</vt:lpstr>
      <vt:lpstr>Analiza Danych i Dobór Rozwiązań CHP</vt:lpstr>
      <vt:lpstr>PowerPoint Presentation</vt:lpstr>
      <vt:lpstr>PowerPoint Presentation</vt:lpstr>
      <vt:lpstr>Kluczowe Wnioski - CHP i Sieć</vt:lpstr>
      <vt:lpstr>Podsumowanie</vt:lpstr>
      <vt:lpstr>Quiz</vt:lpstr>
      <vt:lpstr>Odpowiedzi</vt:lpstr>
      <vt:lpstr>Dziękuję za uwagę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Energia z Biogazu: Kogeneracja i Integracja z Siecią</dc:title>
  <cp:lastModifiedBy>Microsoft account</cp:lastModifiedBy>
  <cp:revision>8</cp:revision>
  <dcterms:modified xsi:type="dcterms:W3CDTF">2025-11-01T23:32:23Z</dcterms:modified>
</cp:coreProperties>
</file>