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embeddedFontLst>
    <p:embeddedFont>
      <p:font typeface="Hanken Grotesk" panose="020B0604020202020204" charset="-18"/>
      <p:regular r:id="rId31"/>
      <p:bold r:id="rId32"/>
      <p:italic r:id="rId33"/>
      <p:boldItalic r:id="rId34"/>
    </p:embeddedFont>
    <p:embeddedFont>
      <p:font typeface="Geist Medium" panose="020B0604020202020204" charset="-18"/>
      <p:regular r:id="rId35"/>
      <p:bold r:id="rId36"/>
    </p:embeddedFont>
    <p:embeddedFont>
      <p:font typeface="Libre Franklin Medium" panose="020B0604020202020204" charset="-18"/>
      <p:regular r:id="rId37"/>
      <p:bold r:id="rId38"/>
      <p:italic r:id="rId39"/>
      <p:boldItalic r:id="rId40"/>
    </p:embeddedFont>
    <p:embeddedFont>
      <p:font typeface="Geist" panose="020B0604020202020204" charset="-18"/>
      <p:regular r:id="rId41"/>
      <p:bold r:id="rId42"/>
    </p:embeddedFont>
    <p:embeddedFont>
      <p:font typeface="Geist SemiBold" panose="020B0604020202020204" charset="-18"/>
      <p:regular r:id="rId43"/>
      <p:bold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08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14463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114038899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114038899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0501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114038899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114038899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554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LIDES_API1140388991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LIDES_API1140388991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9324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SLIDES_API1140388991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SLIDES_API1140388991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9114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SLIDES_API1140388991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SLIDES_API1140388991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1034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SLIDES_API1140388991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SLIDES_API1140388991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7823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SLIDES_API1140388991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SLIDES_API1140388991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6375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SLIDES_API1140388991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SLIDES_API1140388991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4026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SLIDES_API1140388991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SLIDES_API1140388991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3527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SLIDES_API1140388991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SLIDES_API1140388991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895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SLIDES_API1140388991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SLIDES_API1140388991_6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0467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SLIDES_API1140388991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SLIDES_API1140388991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1219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SLIDES_API1140388991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SLIDES_API1140388991_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2567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SLIDES_API1140388991_8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SLIDES_API1140388991_8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84987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SLIDES_API1140388991_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SLIDES_API1140388991_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4404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SLIDES_API1140388991_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SLIDES_API1140388991_9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1833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SLIDES_API1140388991_1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SLIDES_API1140388991_1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1363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SLIDES_API1140388991_10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SLIDES_API1140388991_10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6176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SLIDES_API1140388991_1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SLIDES_API1140388991_1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0641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SLIDES_API1140388991_1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SLIDES_API1140388991_1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712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SLIDES_API1140388991_1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SLIDES_API1140388991_1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1520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SLIDES_API1140388991_1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SLIDES_API1140388991_1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0533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SLIDES_API1140388991_1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SLIDES_API1140388991_1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4263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SLIDES_API1140388991_1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SLIDES_API1140388991_1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60374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SLIDES_API1140388991_1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SLIDES_API1140388991_1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30451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SLIDES_API1140388991_1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SLIDES_API1140388991_1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66390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SLIDES_API1140388991_16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SLIDES_API1140388991_16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074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3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5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7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0" name="Google Shape;100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Dokumentacja </a:t>
            </a:r>
            <a:r>
              <a:rPr lang="pl" dirty="0"/>
              <a:t>Środowiskowa Biogazowni: KIP i Raport OOŚ jako Klucz do Decyzji Administracyjnych</a:t>
            </a:r>
            <a:endParaRPr dirty="0"/>
          </a:p>
        </p:txBody>
      </p:sp>
      <p:sp>
        <p:nvSpPr>
          <p:cNvPr id="101" name="Google Shape;101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Łukasz Rosik</a:t>
            </a:r>
            <a:endParaRPr sz="1400" dirty="0"/>
          </a:p>
        </p:txBody>
      </p:sp>
      <p:pic>
        <p:nvPicPr>
          <p:cNvPr id="102" name="Google Shape;102;p21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5858700" y="-4500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</a:t>
            </a:fld>
            <a:endParaRPr/>
          </a:p>
        </p:txBody>
      </p:sp>
      <p:sp>
        <p:nvSpPr>
          <p:cNvPr id="108" name="Google Shape;108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>
                <a:solidFill>
                  <a:schemeClr val="accent1"/>
                </a:solidFill>
              </a:rPr>
              <a:t>Agenda</a:t>
            </a:r>
            <a:endParaRPr sz="1400" dirty="0">
              <a:solidFill>
                <a:schemeClr val="accen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09" name="Google Shape;109;p22" descr="agenda_0"/>
          <p:cNvSpPr txBox="1">
            <a:spLocks noGrp="1"/>
          </p:cNvSpPr>
          <p:nvPr>
            <p:ph type="body" idx="4294967295"/>
          </p:nvPr>
        </p:nvSpPr>
        <p:spPr>
          <a:xfrm>
            <a:off x="79130" y="915800"/>
            <a:ext cx="5026269" cy="4179679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28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Rola dokumentacji środowiskowej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Konsekwencje błędów w dokumentacji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Procedura OOŚ i podstawa prawna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Kwalifikacja biogazowni rolniczych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Karta Informacyjna Przedsięwzięcia (KIP)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Zakres Karty Informacyjnej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Opis technologii i wariantów w Raporcie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Inwentaryzacja przyrodnicza i hałas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Analiza emisji i </a:t>
            </a:r>
            <a:r>
              <a:rPr lang="pl" dirty="0" smtClean="0">
                <a:solidFill>
                  <a:schemeClr val="dk1"/>
                </a:solidFill>
              </a:rPr>
              <a:t>odorów</a:t>
            </a:r>
          </a:p>
          <a:p>
            <a:pPr marL="228600" lvl="0" indent="-171450">
              <a:lnSpc>
                <a:spcPct val="115000"/>
              </a:lnSpc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Oddziaływania skumulowane i monitoring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Procedura oceny OOŚ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Znaczenie dokumentacji dla decyzji DUŚ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Warsztat: analiza fragmentów KIP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Studium przypadku: wpływ Raportu na DUŚ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Kluczowe </a:t>
            </a:r>
            <a:r>
              <a:rPr lang="pl-PL" dirty="0" smtClean="0">
                <a:solidFill>
                  <a:schemeClr val="dk1"/>
                </a:solidFill>
              </a:rPr>
              <a:t>wnioski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 smtClean="0">
                <a:solidFill>
                  <a:schemeClr val="dk1"/>
                </a:solidFill>
              </a:rPr>
              <a:t>Szybki </a:t>
            </a:r>
            <a:r>
              <a:rPr lang="pl-PL" dirty="0">
                <a:solidFill>
                  <a:schemeClr val="dk1"/>
                </a:solidFill>
              </a:rPr>
              <a:t>quiz kontrolny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Zakończenie modułu</a:t>
            </a: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1026" name="Picture 2" descr="BIOWATT BIOGAZOWNIA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905" y="955431"/>
            <a:ext cx="6247095" cy="351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Rola Dokumentacji Środowiskowej</a:t>
            </a:r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3</a:t>
            </a:fld>
            <a:endParaRPr/>
          </a:p>
        </p:txBody>
      </p:sp>
      <p:sp>
        <p:nvSpPr>
          <p:cNvPr id="117" name="Google Shape;117;p23" descr="header_0"/>
          <p:cNvSpPr/>
          <p:nvPr/>
        </p:nvSpPr>
        <p:spPr>
          <a:xfrm>
            <a:off x="380575" y="1629550"/>
            <a:ext cx="42063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Znaczenie KIP i Raportu OOŚ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8" name="Google Shape;118;p23" descr="header_1"/>
          <p:cNvSpPr/>
          <p:nvPr/>
        </p:nvSpPr>
        <p:spPr>
          <a:xfrm>
            <a:off x="4659975" y="1629550"/>
            <a:ext cx="42063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Rola administracyjna i praktyczna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9" name="Google Shape;119;p23" descr="detail_0"/>
          <p:cNvSpPr txBox="1"/>
          <p:nvPr/>
        </p:nvSpPr>
        <p:spPr>
          <a:xfrm>
            <a:off x="379025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Dokumentacja środowiskowa (KIP, Raport OOŚ) jest formalno-prawnym fundamentem inwestycji w biogazownię, ściśle powiązanym z całym procesem inwestycyjnym.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Stanowi podstawę do przeprowadzenia Oceny Oddziaływania na Środowisko (OOŚ), kluczowego etapu administracyjnego.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 podstawie dokumentacji organ decyduje o tym, czy i jak inwestycja może być zrealizowana i eksploatowana.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Decyzja zawiera wiążące warunki minimalizujące wpływ inwestycji na otoczenie.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Rzetelna dokumentacja to nie tylko wymóg formalny, ale narzędzie planistyczne i komunikacyjne.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0" name="Google Shape;120;p23" descr="detail_1"/>
          <p:cNvSpPr txBox="1"/>
          <p:nvPr/>
        </p:nvSpPr>
        <p:spPr>
          <a:xfrm>
            <a:off x="4658450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Organ administracyjny wykorzystuje KIP do wstępnej oceny i decyzji o konieczności sporządzenia Raportu OOŚ.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Raport OOŚ to szczegółowa, naukowa ekspertyza potwierdzająca spełnienie norm środowiskowych i wskazująca działania minimalizujące negatywne oddziaływania.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Decyzja środowiskowa opiera się na wynikach dokumentacji i jest podstawą do dalszych decyzji administracyjnych (np. pozwolenia na budowę).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Warunki zawarte w decyzji środowiskowej muszą być realizowane na wszystkich etapach inwestycji: przygotowania, budowy i eksploatacji.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rzetelnej dokumentacji może prowadzić do opóźnień, wzrostu kosztów lub odmowy wydania decyzji.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1" name="Google Shape;121;p2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22" name="Google Shape;122;p23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Dokumentacja środowiskowa, w tym Karta Informacyjna Przedsięwzięcia (KIP) oraz Raport o Oddziaływaniu na Środowisko (Raport OOŚ), stanowi formalno-prawny fundament inwestycji w biogazownię i jest kluczowym etapem procesu administracyjnego. Organ administracyjny podejmuje decyzje nie tylko o realizacji inwestycji, ale przede wszystkim określa warunki minimalizujące jej wpływ na środowisko.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Konsekwencje Błędów w Dokumentacji</a:t>
            </a:r>
            <a:endParaRPr/>
          </a:p>
        </p:txBody>
      </p:sp>
      <p:sp>
        <p:nvSpPr>
          <p:cNvPr id="128" name="Google Shape;128;p2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DOKUMENTACJA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29" name="Google Shape;129;p24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Opóźnienia w procesie inwestycyjnym wynikają z konieczności uzupełniania dokumentacji oraz odwołań społecznych lub ekologicznych, które mogą wydłużyć proces o miesiące lub lata.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Wzrost kosztów inwestycji spowodowany dodatkowymi ekspertyzami, koniecznością modyfikacji projektu oraz obsługą prawną odwołań.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Odmowa wydania decyzji środowiskowej (DUŚ) praktycznie zamyka całą ścieżkę inwestycyjną, uniemożliwiając realizację biogazowni.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Błędy, uproszczenia lub brak rzetelności to najczęstsza przyczyna problemów formalnych i merytorycznych w procesie administracyjnym.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Dokładność i kompletność KIP oraz Raportu OOŚ są kluczowe dla efektywnego przebiegu procedury i uzyskania pozytywnej decyzji.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Rzetelna dokumentacja środowiskowa to nie tylko wymóg formalny, ale też narzędzie planistyczne i komunikacyjne, minimalizujące ryzyko konfliktów.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0" name="Google Shape;130;p24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Skutki błędów, uproszczeń i nierzetelności w dokumentacji środowiskowej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1" name="Google Shape;131;p24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Błędy w KIP lub Raporcie OOŚ prowadzą do poważnych problemów inwestycyjnych, takich jak opóźnienia, wzrost kosztów i ryzyko odmowy decyzji środowiskowej, co może całkowicie zablokować inwestycję.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37" name="Google Shape;137;p25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Procedura Oceny Oddziaływania na Środowisko (OOŚ) opiera się na konkretnych aktach prawnych, które definiują obowiązki inwestora i organów administracyjnych. Podział przedsięwzięć na grupy I, II i niekwalifikujące się determinuje zakres wymaganej dokumentacji i procedur administracyjnych.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8" name="Google Shape;138;p25" descr="header_0"/>
          <p:cNvSpPr txBox="1"/>
          <p:nvPr/>
        </p:nvSpPr>
        <p:spPr>
          <a:xfrm>
            <a:off x="276250" y="818825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Podstawa prawna procedury OOŚ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9" name="Google Shape;139;p25" descr="detail_0"/>
          <p:cNvSpPr txBox="1"/>
          <p:nvPr/>
        </p:nvSpPr>
        <p:spPr>
          <a:xfrm>
            <a:off x="1428398" y="818825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z dnia 3 października 2008 r. o udostępnianiu informacji o środowisku oraz jego ochronie, udziale społeczeństwa w ochronie środowiska i o ocenach oddziaływania na środowisko (Ustawa OOŚ).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Rozporządzenie Rady Ministrów dotyczące przedsięwzięć mogących znacząco oddziaływać na środowisko.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Ustawy i akty wykonawcze precyzujące szczegółowe obowiązki i procedury związane z oceną oddziaływania na środowisko.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0" name="Google Shape;140;p25" descr="detail_1"/>
          <p:cNvSpPr txBox="1"/>
          <p:nvPr/>
        </p:nvSpPr>
        <p:spPr>
          <a:xfrm>
            <a:off x="1428398" y="216466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Grupa I – przedsięwzięcia mogące zawsze znacząco oddziaływać na środowisko (wymagane jest zawsze sporządzenie Raportu OOŚ).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Grupa II – przedsięwzięcia mogące potencjalnie znacząco oddziaływać na środowisko (wymagane jest złożenie Karty Informacyjnej Przedsięwzięcia – KIP). Organ administracyjny decyduje, czy wymagany jest Raport OOŚ (procedura screening).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Przedsięwzięcia niekwalifikujące się – nie wymagają decyzji środowiskowej (DŚU) i związanych z nią procedur.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1" name="Google Shape;141;p25" descr="header_1"/>
          <p:cNvSpPr txBox="1"/>
          <p:nvPr/>
        </p:nvSpPr>
        <p:spPr>
          <a:xfrm>
            <a:off x="276250" y="2164662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Podział przedsięwzięć według potencjalnego oddziaływania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42" name="Google Shape;142;p2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093902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Procedura OOŚ: Podstawa Prawna i Kwalifikacja Przedsięwzięć</a:t>
            </a:r>
            <a:endParaRPr dirty="0"/>
          </a:p>
        </p:txBody>
      </p:sp>
      <p:sp>
        <p:nvSpPr>
          <p:cNvPr id="143" name="Google Shape;143;p2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PROCEDURA OOŚ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44" name="Google Shape;144;p25"/>
          <p:cNvCxnSpPr/>
          <p:nvPr/>
        </p:nvCxnSpPr>
        <p:spPr>
          <a:xfrm>
            <a:off x="276375" y="21554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5" name="Google Shape;145;p25" descr="detail_1"/>
          <p:cNvSpPr txBox="1"/>
          <p:nvPr/>
        </p:nvSpPr>
        <p:spPr>
          <a:xfrm>
            <a:off x="1428398" y="351049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Grupa I – przedsięwzięcia mogące zawsze znacząco oddziaływać na środowisko (wymagane jest zawsze sporządzenie Raportu OOŚ).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Grupa II – przedsięwzięcia mogące potencjalnie znacząco oddziaływać na środowisko (wymagane jest złożenie Karty Informacyjnej Przedsięwzięcia – KIP). Organ administracyjny decyduje, czy wymagany jest Raport OOŚ (procedura screening).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Przedsięwzięcia niekwalifikujące się – nie wymagają decyzji środowiskowej (DŚU) i związanych z nią procedur.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6" name="Google Shape;146;p25" descr="header_1"/>
          <p:cNvSpPr txBox="1"/>
          <p:nvPr/>
        </p:nvSpPr>
        <p:spPr>
          <a:xfrm>
            <a:off x="276250" y="3510493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Podział przedsięwzięć według potencjalnego oddziaływania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47" name="Google Shape;147;p25"/>
          <p:cNvCxnSpPr/>
          <p:nvPr/>
        </p:nvCxnSpPr>
        <p:spPr>
          <a:xfrm>
            <a:off x="276375" y="35105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Kwalifikacja Biogazowni Rolniczych w Procedurze OOŚ</a:t>
            </a:r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6</a:t>
            </a:fld>
            <a:endParaRPr/>
          </a:p>
        </p:txBody>
      </p:sp>
      <p:sp>
        <p:nvSpPr>
          <p:cNvPr id="154" name="Google Shape;154;p26" descr="header_0"/>
          <p:cNvSpPr/>
          <p:nvPr/>
        </p:nvSpPr>
        <p:spPr>
          <a:xfrm>
            <a:off x="276375" y="767134"/>
            <a:ext cx="418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Kryteria mocy i substratów</a:t>
            </a:r>
            <a:endParaRPr sz="10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5" name="Google Shape;155;p26" descr="header_1"/>
          <p:cNvSpPr/>
          <p:nvPr/>
        </p:nvSpPr>
        <p:spPr>
          <a:xfrm>
            <a:off x="4611186" y="767125"/>
            <a:ext cx="418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Konsekwencje kwalifikacji i procedura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6" name="Google Shape;156;p26" descr="detail_0"/>
          <p:cNvSpPr txBox="1"/>
          <p:nvPr/>
        </p:nvSpPr>
        <p:spPr>
          <a:xfrm>
            <a:off x="276375" y="3471335"/>
            <a:ext cx="41817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Biogazownie rolnicze o mocy elektrycznej ≤ 0,5 MW są zazwyczaj wyłączone z grupy II, co często oznacza brak obowiązku uzyskania decyzji środowiskowej (DŚU), z wyjątkiem lokalizacji na obszarach chronionych lub innych specjalnych przypadków.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7" name="Google Shape;157;p26" descr="detail_1"/>
          <p:cNvSpPr txBox="1"/>
          <p:nvPr/>
        </p:nvSpPr>
        <p:spPr>
          <a:xfrm>
            <a:off x="4618275" y="3471325"/>
            <a:ext cx="41817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Biogazownie o mocy &gt; 0,5 MW lub przetwarzające odpady przekraczające progi ilościowe kwalifikują się do grupy II, co wymaga złożenia Karty Informacyjnej Przedsięwzięcia (KIP) i często prowadzi do obowiązku sporządzenia Raportu OOŚ.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0" name="Google Shape;160;p2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KWALIFIKACJA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61" name="Google Shape;161;p26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2" name="Google Shape;162;p26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Kwalifikacja biogazowni rolniczych do odpowiedniej grupy w procedurze OOŚ zależy głównie od mocy elektrycznej i rodzaju substratów, co determinuje zakres wymaganej dokumentacji środowiskowej oraz decyzji administracyjnej.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3" name="Google Shape;163;p26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29" y="1059625"/>
            <a:ext cx="2773200" cy="24805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20" y="1185466"/>
            <a:ext cx="3956209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69" name="Google Shape;169;p27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Karta Informacyjna Przedsięwzięcia (KIP) stanowi fundament dla wstępnej oceny inwestycji pod kątem oddziaływania na środowisko i jest podstawą do decyzji o konieczności wykonania Raportu OOŚ lub wydania decyzji środowiskowej.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0" name="Google Shape;170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717364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Karta Informacyjna Przedsięwzięcia (KIP) - Cel i Rola</a:t>
            </a:r>
            <a:endParaRPr dirty="0"/>
          </a:p>
        </p:txBody>
      </p:sp>
      <p:sp>
        <p:nvSpPr>
          <p:cNvPr id="171" name="Google Shape;171;p27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KIP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2" name="Google Shape;172;p27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 KIP: Dostarczenie organowi administracji podstawowych, ale kompletnych i rzetelnych informacji o planowanym projekcie.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KIP umożliwia organowi przeprowadzenie wstępnej oceny (screeningu) potencjalnych oddziaływań inwestycji na środowisko.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 podstawie KIP oraz opinii RDOŚ i Sanepidu organ wydaje postanowienie dotyczące potrzeby dalszych działań: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- brak potrzeby przeprowadzenia OOŚ i wydanie decyzji środowiskowej (DŚU) na podstawie KIP,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- konieczność sporządzenia Raportu OOŚ i określenie jego zakresu.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KIP jest kluczowym dokumentem na wczesnym etapie formalnym procesu inwestycyjnego, który wpływa na dalsze kroki proceduralne i decyzje administracyjne.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3" name="Google Shape;173;p27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Cel i rola KIP w procesie administracyjnym inwestycji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Zakres Karty Informacyjnej Przedsięwzięcia (KIP)</a:t>
            </a:r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2409511" y="7982436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8</a:t>
            </a:fld>
            <a:endParaRPr/>
          </a:p>
        </p:txBody>
      </p:sp>
      <p:sp>
        <p:nvSpPr>
          <p:cNvPr id="180" name="Google Shape;180;p28" descr="header_0"/>
          <p:cNvSpPr/>
          <p:nvPr/>
        </p:nvSpPr>
        <p:spPr>
          <a:xfrm>
            <a:off x="187569" y="838200"/>
            <a:ext cx="1203006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Opis przedsięwzięcia</a:t>
            </a:r>
            <a:endParaRPr sz="9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1" name="Google Shape;181;p28" descr="header_1"/>
          <p:cNvSpPr/>
          <p:nvPr/>
        </p:nvSpPr>
        <p:spPr>
          <a:xfrm>
            <a:off x="187569" y="1845398"/>
            <a:ext cx="1203006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Substraty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2" name="Google Shape;182;p28" descr="detail_0"/>
          <p:cNvSpPr txBox="1"/>
          <p:nvPr/>
        </p:nvSpPr>
        <p:spPr>
          <a:xfrm>
            <a:off x="1285875" y="838200"/>
            <a:ext cx="54570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Rodzaj, cechy, skala i usytuowanie inwestycji zgodnie z art. 62a Ustawy OOŚ.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Opis technologii: typ biogazowni, cel (energia/biometan), moc (MW), technologia fermentacji.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Główne obiekty i ich parametry, np. wymiary, typ CHP, oczyszczanie gazu.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3" name="Google Shape;183;p28" descr="detail_1"/>
          <p:cNvSpPr txBox="1"/>
          <p:nvPr/>
        </p:nvSpPr>
        <p:spPr>
          <a:xfrm>
            <a:off x="1286625" y="1845396"/>
            <a:ext cx="54570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Szczegółowa lista rodzajów substratów, np. gnojowica, kiszonka, odpady z kodem.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Roczne ilości substratów wyrażone w tonach.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Status substratów: odpad, UPPZ (produkt uboczny produkcji zwierzęcej), produkt rolny.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4" name="Google Shape;184;p28" descr="header_2"/>
          <p:cNvSpPr/>
          <p:nvPr/>
        </p:nvSpPr>
        <p:spPr>
          <a:xfrm>
            <a:off x="187569" y="2852596"/>
            <a:ext cx="1203006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Produkty i lokalizacja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5" name="Google Shape;185;p28" descr="detail_2"/>
          <p:cNvSpPr txBox="1"/>
          <p:nvPr/>
        </p:nvSpPr>
        <p:spPr>
          <a:xfrm>
            <a:off x="1285875" y="2852592"/>
            <a:ext cx="54570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Przewidywana roczna ilość pofermentu i biogazu.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Dokładny adres inwestycji, numery działek, powierzchnia terenu.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Opis otoczenia: sąsiedztwo, odległość do zabudowy, drogi.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6" name="Google Shape;186;p28" descr="header_3"/>
          <p:cNvSpPr/>
          <p:nvPr/>
        </p:nvSpPr>
        <p:spPr>
          <a:xfrm>
            <a:off x="187569" y="3859794"/>
            <a:ext cx="1203006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Infrastruktura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7" name="Google Shape;187;p28" descr="detail_3"/>
          <p:cNvSpPr txBox="1"/>
          <p:nvPr/>
        </p:nvSpPr>
        <p:spPr>
          <a:xfrm>
            <a:off x="1286650" y="3859787"/>
            <a:ext cx="54570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Sposób przyłączenia do sieci elektroenergetycznej i gazowej.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Opis przyłączy wodno-kanalizacyjnych.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Informacje o innych elementach infrastruktury technicznej niezbędnej dla przedsięwzięcia.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8" name="Google Shape;188;p28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KIP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9" name="Google Shape;189;p28"/>
          <p:cNvSpPr/>
          <p:nvPr/>
        </p:nvSpPr>
        <p:spPr>
          <a:xfrm>
            <a:off x="6907700" y="246175"/>
            <a:ext cx="19599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90" name="Google Shape;190;p28" descr="takeaway"/>
          <p:cNvSpPr txBox="1"/>
          <p:nvPr/>
        </p:nvSpPr>
        <p:spPr>
          <a:xfrm>
            <a:off x="7065075" y="514650"/>
            <a:ext cx="1632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Karta Informacyjna Przedsięwzięcia (KIP) jest kluczowym dokumentem na wczesnym etapie formalnym inwestycji biogazowni, zawierającym szczegółowe informacje o planowanym przedsięwzięciu, które pozwalają organowi na przeprowadzenie wstępnej oceny oddziaływań na środowisko i podjęcie decyzji o dalszych krokach proceduralnych.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Teren i Warianty</a:t>
            </a:r>
            <a:endParaRPr/>
          </a:p>
        </p:txBody>
      </p:sp>
      <p:sp>
        <p:nvSpPr>
          <p:cNvPr id="196" name="Google Shape;196;p2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9</a:t>
            </a:fld>
            <a:endParaRPr/>
          </a:p>
        </p:txBody>
      </p:sp>
      <p:sp>
        <p:nvSpPr>
          <p:cNvPr id="197" name="Google Shape;197;p29" descr="header_1"/>
          <p:cNvSpPr/>
          <p:nvPr/>
        </p:nvSpPr>
        <p:spPr>
          <a:xfrm>
            <a:off x="3139800" y="919375"/>
            <a:ext cx="281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Opis technologii i procesów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8" name="Google Shape;198;p29" descr="detail_0"/>
          <p:cNvSpPr txBox="1"/>
          <p:nvPr/>
        </p:nvSpPr>
        <p:spPr>
          <a:xfrm>
            <a:off x="276375" y="3513850"/>
            <a:ext cx="28407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Powierzchnia działki, zabudowy oraz biologicznie czynna, klasa gruntu i potrzeba wyłączenia z produkcji rolnej. Opis obecnej szaty roślinnej i dotychczasowego użytkowania terenu.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9" name="Google Shape;199;p29" descr="detail_1"/>
          <p:cNvSpPr txBox="1"/>
          <p:nvPr/>
        </p:nvSpPr>
        <p:spPr>
          <a:xfrm>
            <a:off x="3114000" y="3513850"/>
            <a:ext cx="28407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Krótki, ale precyzyjny opis technologii: przygotowanie substratów, fermentacja, magazynowanie gazu, kogeneracja oraz zarządzanie pofermentem.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0" name="Google Shape;200;p29" descr="header_2"/>
          <p:cNvSpPr/>
          <p:nvPr/>
        </p:nvSpPr>
        <p:spPr>
          <a:xfrm>
            <a:off x="6003225" y="919375"/>
            <a:ext cx="281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Warianty przedsięwzięcia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1" name="Google Shape;201;p29" descr="detail_2"/>
          <p:cNvSpPr txBox="1"/>
          <p:nvPr/>
        </p:nvSpPr>
        <p:spPr>
          <a:xfrm>
            <a:off x="5954700" y="3513850"/>
            <a:ext cx="29148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Przedstawienie wariantu proponowanego przez inwestora, wariantu zerowego (brak inwestycji) oraz wariantu alternatywnego z racjonalnym uzasadnieniem wyboru wariantu realizowanego.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5" name="Google Shape;205;p2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KIP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6" name="Google Shape;206;p29" descr="header_0"/>
          <p:cNvSpPr/>
          <p:nvPr/>
        </p:nvSpPr>
        <p:spPr>
          <a:xfrm>
            <a:off x="276377" y="919375"/>
            <a:ext cx="281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Powierzchnia i użytkowanie terenu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7" name="Google Shape;207;p29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4355750"/>
            <a:ext cx="8488800" cy="461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accent3"/>
                </a:solidFill>
              </a:rPr>
              <a:t>Dokładny opis powierzchni, użytkowania terenu oraz uzasadnienie wyboru wariantu inwestycji jest kluczowy dla kompletności KIP i oceny wpływu na środowisko.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15" name="Obraz 7">
            <a:extLst>
              <a:ext uri="{FF2B5EF4-FFF2-40B4-BE49-F238E27FC236}">
                <a16:creationId xmlns:a16="http://schemas.microsoft.com/office/drawing/2014/main" xmlns="" id="{C939E1F1-68C1-1A16-D105-1413381949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6000"/>
                    </a14:imgEffect>
                  </a14:imgLayer>
                </a14:imgProps>
              </a:ext>
            </a:extLst>
          </a:blip>
          <a:srcRect t="8798"/>
          <a:stretch>
            <a:fillRect/>
          </a:stretch>
        </p:blipFill>
        <p:spPr>
          <a:xfrm>
            <a:off x="3049575" y="1700660"/>
            <a:ext cx="2454122" cy="1324405"/>
          </a:xfrm>
          <a:prstGeom prst="rect">
            <a:avLst/>
          </a:prstGeom>
        </p:spPr>
      </p:pic>
      <p:pic>
        <p:nvPicPr>
          <p:cNvPr id="16" name="Obraz 4">
            <a:extLst>
              <a:ext uri="{FF2B5EF4-FFF2-40B4-BE49-F238E27FC236}">
                <a16:creationId xmlns:a16="http://schemas.microsoft.com/office/drawing/2014/main" xmlns="" id="{FD276935-B596-CF9B-3EDB-636EEB17C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025" y="1246235"/>
            <a:ext cx="2307052" cy="22676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805" y="1472059"/>
            <a:ext cx="2669740" cy="17816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Zasoby i Ochrona Środowiska</a:t>
            </a:r>
            <a:endParaRPr/>
          </a:p>
        </p:txBody>
      </p:sp>
      <p:sp>
        <p:nvSpPr>
          <p:cNvPr id="213" name="Google Shape;213;p3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10</a:t>
            </a:fld>
            <a:endParaRPr/>
          </a:p>
        </p:txBody>
      </p:sp>
      <p:sp>
        <p:nvSpPr>
          <p:cNvPr id="214" name="Google Shape;214;p30" descr="header_0"/>
          <p:cNvSpPr/>
          <p:nvPr/>
        </p:nvSpPr>
        <p:spPr>
          <a:xfrm>
            <a:off x="380575" y="1629550"/>
            <a:ext cx="42063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Przewidywane ilości zasobów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5" name="Google Shape;215;p30" descr="header_1"/>
          <p:cNvSpPr/>
          <p:nvPr/>
        </p:nvSpPr>
        <p:spPr>
          <a:xfrm>
            <a:off x="4659975" y="1629550"/>
            <a:ext cx="42063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Rozwiązania chroniące środowisko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182" y="2985412"/>
            <a:ext cx="3248757" cy="2165838"/>
          </a:xfrm>
          <a:prstGeom prst="rect">
            <a:avLst/>
          </a:prstGeom>
        </p:spPr>
      </p:pic>
      <p:sp>
        <p:nvSpPr>
          <p:cNvPr id="216" name="Google Shape;216;p30" descr="detail_0"/>
          <p:cNvSpPr txBox="1"/>
          <p:nvPr/>
        </p:nvSpPr>
        <p:spPr>
          <a:xfrm>
            <a:off x="379025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Woda: roczne zużycie na cele socjalne, technologiczne i przeciwpożarowe musi być dokładnie określone.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Energia: zapotrzebowanie na energię elektryczną i cieplną podczas budowy oraz rozruchu instalacji.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Materiały budowlane: szacunkowe ilości materiałów potrzebnych do realizacji inwestycji.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Paliwa: m.in. olej napędowy dla maszyn obsługujących plac budowy i eksploatację.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7" name="Google Shape;217;p30" descr="detail_1"/>
          <p:cNvSpPr txBox="1"/>
          <p:nvPr/>
        </p:nvSpPr>
        <p:spPr>
          <a:xfrm>
            <a:off x="4658450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 etapie budowy: organizacja placu budowy z uwzględnieniem ochrony gleby i minimalizacji uciążliwości środowiskowych.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 etapie eksploatacji: hermetyzacja instalacji, odsiarczanie biogazu, zastosowanie tłumików hałasu.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Szczelna kanalizacja odcieków i odpowiednia gospodarka pofermentem, w tym magazynowanie w zamkniętych zbiornikach.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Systemy awaryjne, np. pochodnia awaryjna do bezpiecznego spalania nadmiaru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8" name="Google Shape;218;p3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OCHRONA ŚRODOWISKA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19" name="Google Shape;219;p30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Dokładne określenie ilości wykorzystywanych zasobów oraz wdrożenie działań ochronnych na etapie budowy i eksploatacji biogazowni jest niezbędne dla minimalizacji negatywnego wpływu na środowisko. Rzetelna dokumentacja tych aspektów jest kluczowa dla uzyskania decyzji środowiskowej i prawidłowej realizacji inwestycji.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Emisje i Oddziaływania</a:t>
            </a:r>
            <a:endParaRPr/>
          </a:p>
        </p:txBody>
      </p:sp>
      <p:sp>
        <p:nvSpPr>
          <p:cNvPr id="225" name="Google Shape;225;p31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11</a:t>
            </a:fld>
            <a:endParaRPr/>
          </a:p>
        </p:txBody>
      </p:sp>
      <p:sp>
        <p:nvSpPr>
          <p:cNvPr id="226" name="Google Shape;226;p3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ODDZIAŁYWANIA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7" name="Google Shape;227;p31" descr="header_0"/>
          <p:cNvSpPr/>
          <p:nvPr/>
        </p:nvSpPr>
        <p:spPr>
          <a:xfrm>
            <a:off x="376279" y="838525"/>
            <a:ext cx="16290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Emisje do Powietrza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8" name="Google Shape;228;p31" descr="header_1"/>
          <p:cNvSpPr/>
          <p:nvPr/>
        </p:nvSpPr>
        <p:spPr>
          <a:xfrm>
            <a:off x="2082994" y="838500"/>
            <a:ext cx="16290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Hałas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9" name="Google Shape;229;p31" descr="detail_0"/>
          <p:cNvSpPr txBox="1"/>
          <p:nvPr/>
        </p:nvSpPr>
        <p:spPr>
          <a:xfrm>
            <a:off x="336950" y="1096700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Główne źródła emisji to agregat kogeneracyjny (CHP), pochodnia awaryjna oraz emisje odorowe.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Zanieczyszczenia obejmują NOx, CO, H2S, NH3 oraz inne substancje szkodliwe.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Wstępne oszacowanie wielkości emisji jest częścią raportu i pozwala na ocenę wpływu na jakość powietrza.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0" name="Google Shape;230;p31" descr="detail_1"/>
          <p:cNvSpPr txBox="1"/>
          <p:nvPr/>
        </p:nvSpPr>
        <p:spPr>
          <a:xfrm>
            <a:off x="2044163" y="1096828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Główne źródła hałasu to jednostka CHP, transport oraz wentylatory.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Ocenia się poziom hałasu na granicy działki inwestycji.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Modelowanie rozprzestrzeniania hałasu jest podstawą do wyznaczenia działań minimalizujących.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1" name="Google Shape;231;p31" descr="header_2"/>
          <p:cNvSpPr/>
          <p:nvPr/>
        </p:nvSpPr>
        <p:spPr>
          <a:xfrm>
            <a:off x="3789708" y="838500"/>
            <a:ext cx="16290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Wody i Ścieki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2" name="Google Shape;232;p31" descr="detail_2"/>
          <p:cNvSpPr txBox="1"/>
          <p:nvPr/>
        </p:nvSpPr>
        <p:spPr>
          <a:xfrm>
            <a:off x="3751375" y="1096803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Zapotrzebowanie na wodę obejmuje cele socjalne, technologiczne oraz przeciwpożarowe.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Rodzaje ścieków to sanitarne, technologiczne i opadowe.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Planowane są systemy oczyszczania i odprowadzania, takie jak szambo, separatory i szczelne zbiorniki na odcieki.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3" name="Google Shape;233;p31" descr="header_3"/>
          <p:cNvSpPr/>
          <p:nvPr/>
        </p:nvSpPr>
        <p:spPr>
          <a:xfrm>
            <a:off x="5496423" y="838500"/>
            <a:ext cx="1629000" cy="29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Gospodarka Odpadami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4" name="Google Shape;234;p31" descr="detail_3"/>
          <p:cNvSpPr txBox="1"/>
          <p:nvPr/>
        </p:nvSpPr>
        <p:spPr>
          <a:xfrm>
            <a:off x="5458588" y="1096803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Odpady powstające na etapie budowy i eksploatacji są szczegółowo opisane.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Poferment jest klasyfikowany jako odpad R10 lub produkt uboczny.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Magazynowanie odpadów odbywa się zgodnie z wymogami i zezwoleniami.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5" name="Google Shape;235;p31" descr="takeaway"/>
          <p:cNvSpPr txBox="1">
            <a:spLocks noGrp="1"/>
          </p:cNvSpPr>
          <p:nvPr>
            <p:ph type="subTitle" idx="1"/>
          </p:nvPr>
        </p:nvSpPr>
        <p:spPr>
          <a:xfrm>
            <a:off x="276425" y="4249875"/>
            <a:ext cx="8591400" cy="60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171450" algn="l" rtl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pl">
                <a:solidFill>
                  <a:schemeClr val="accent3"/>
                </a:solidFill>
              </a:rPr>
              <a:t>Dokumentacja środowiskowa szczegółowo opisuje różne rodzaje emisji i oddziaływań, które mogą powstać w wyniku funkcjonowania biogazowni. Precyzyjna analiza i planowanie minimalizacji tych wpływów są kluczowe dla uzyskania pozytywnej decyzji środowiskowej i ochrony otoczenia.</a:t>
            </a:r>
            <a:endParaRPr>
              <a:solidFill>
                <a:schemeClr val="accent3"/>
              </a:solidFill>
            </a:endParaRPr>
          </a:p>
        </p:txBody>
      </p:sp>
      <p:cxnSp>
        <p:nvCxnSpPr>
          <p:cNvPr id="236" name="Google Shape;236;p31"/>
          <p:cNvCxnSpPr/>
          <p:nvPr/>
        </p:nvCxnSpPr>
        <p:spPr>
          <a:xfrm>
            <a:off x="383275" y="4249875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7" name="Google Shape;237;p31"/>
          <p:cNvSpPr/>
          <p:nvPr/>
        </p:nvSpPr>
        <p:spPr>
          <a:xfrm rot="5400000">
            <a:off x="352826" y="4369425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38" name="Google Shape;238;p31" descr="header_3"/>
          <p:cNvSpPr/>
          <p:nvPr/>
        </p:nvSpPr>
        <p:spPr>
          <a:xfrm>
            <a:off x="7230673" y="838500"/>
            <a:ext cx="16290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Gospodarka Odpadami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9" name="Google Shape;239;p31" descr="detail_3"/>
          <p:cNvSpPr txBox="1"/>
          <p:nvPr/>
        </p:nvSpPr>
        <p:spPr>
          <a:xfrm>
            <a:off x="7165800" y="1096828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Odpady powstające na etapie budowy i eksploatacji są szczegółowo opisane.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Poferment jest klasyfikowany jako odpad R10 lub produkt uboczny.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Magazynowanie odpadów odbywa się zgodnie z wymogami i zezwoleniami.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2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45" name="Google Shape;245;p32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Precyzyjna identyfikacja lokalizacji inwestycji względem obszarów chronionych oraz ocena oddziaływań skumulowanych i ryzyka awarii są niezbędne do rzetelnej oceny środowiskowej. Dodatkowo, istotna jest wstępna ocena wpływu inwestycji na zdrowie ludzi jako element kompleksowej dokumentacji środowiskowej.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6" name="Google Shape;246;p32" descr="header_0"/>
          <p:cNvSpPr txBox="1"/>
          <p:nvPr/>
        </p:nvSpPr>
        <p:spPr>
          <a:xfrm>
            <a:off x="276250" y="818825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Wpływ na obszary chronione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7" name="Google Shape;247;p32" descr="detail_0"/>
          <p:cNvSpPr txBox="1"/>
          <p:nvPr/>
        </p:nvSpPr>
        <p:spPr>
          <a:xfrm>
            <a:off x="1428398" y="818825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precyzyjnie sprawdzić i opisać, czy inwestycja leży na terenie lub w sąsiedztwie obszarów chronionych (Parki Narodowe, rezerwaty, Natura 2000, GZWP itp.).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Podanie odległości od tych obszarów oraz wstępna ocena potencjalnego wpływu na ich funkcjonowanie i ekosystemy.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Uwzględnienie wszelkich wymogów prawnych i ochronnych dotyczących terenów chronionych.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8" name="Google Shape;248;p32" descr="detail_1"/>
          <p:cNvSpPr txBox="1"/>
          <p:nvPr/>
        </p:nvSpPr>
        <p:spPr>
          <a:xfrm>
            <a:off x="1428398" y="216466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łącznego wpływu planowanej biogazowni oraz innych istniejących lub planowanych przedsięwzięć w okolicy (np. ferm, dróg, innych zakładów).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oddziaływań hałasu, jakości powietrza, odorów i innych czynników środowiskowych pod kątem kumulacji efektów.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ryzyka poważnej awarii lub katastrofy (pożar, wybuch, wyciek) oraz zaplanowanie środków zapobiegawczych.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Określenie, czy zakład kwalifikuje się jako Zakład Zwiększonego Ryzyka (ZZR) lub Zakład Dużego Ryzyka (ZDR) – zwykle biogazownie rolnicze nie należą do tych kategorii.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9" name="Google Shape;249;p32" descr="header_1"/>
          <p:cNvSpPr txBox="1"/>
          <p:nvPr/>
        </p:nvSpPr>
        <p:spPr>
          <a:xfrm>
            <a:off x="276250" y="2164662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Oddziaływania skumulowane i ryzyko awarii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0" name="Google Shape;250;p3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Obszary Chronione i Inne Aspekty</a:t>
            </a:r>
            <a:endParaRPr sz="1800"/>
          </a:p>
        </p:txBody>
      </p:sp>
      <p:sp>
        <p:nvSpPr>
          <p:cNvPr id="251" name="Google Shape;251;p32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7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OCENA ŚRODOWISKOWA</a:t>
            </a:r>
            <a:endParaRPr sz="7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52" name="Google Shape;252;p32"/>
          <p:cNvCxnSpPr/>
          <p:nvPr/>
        </p:nvCxnSpPr>
        <p:spPr>
          <a:xfrm>
            <a:off x="276375" y="21554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3" name="Google Shape;253;p32" descr="detail_1"/>
          <p:cNvSpPr txBox="1"/>
          <p:nvPr/>
        </p:nvSpPr>
        <p:spPr>
          <a:xfrm>
            <a:off x="1428398" y="351049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łącznego wpływu planowanej biogazowni oraz innych istniejących lub planowanych przedsięwzięć w okolicy (np. ferm, dróg, innych zakładów).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oddziaływań hałasu, jakości powietrza, odorów i innych czynników środowiskowych pod kątem kumulacji efektów.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ryzyka poważnej awarii lub katastrofy (pożar, wybuch, wyciek) oraz zaplanowanie środków zapobiegawczych.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Określenie, czy zakład kwalifikuje się jako Zakład Zwiększonego Ryzyka (ZZR) lub Zakład Dużego Ryzyka (ZDR) – zwykle biogazownie rolnicze nie należą do tych kategorii.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4" name="Google Shape;254;p32" descr="header_1"/>
          <p:cNvSpPr txBox="1"/>
          <p:nvPr/>
        </p:nvSpPr>
        <p:spPr>
          <a:xfrm>
            <a:off x="276250" y="3510493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Oddziaływania skumulowane i ryzyko awarii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55" name="Google Shape;255;p32"/>
          <p:cNvCxnSpPr/>
          <p:nvPr/>
        </p:nvCxnSpPr>
        <p:spPr>
          <a:xfrm>
            <a:off x="276375" y="35105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3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Organ administracyjny analizuje złożoną Kartę Informacyjną Przedsięwzięcia (KIP) oraz korzysta z opinii RDOŚ i Sanepidu, aby zdecydować, czy konieczne jest przeprowadzenie pełnej Oceny Oddziaływania na Środowisko (OOŚ) i sporządzenie Raportu OOŚ. Decyzja ta jest formalnie wydawana w postanowieniu, które określa zakres ewentualnego Raportu, zapewniając wczesne ustalenie wymagań środowiskowych dla inwestycji.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1" name="Google Shape;261;p33"/>
          <p:cNvSpPr/>
          <p:nvPr/>
        </p:nvSpPr>
        <p:spPr>
          <a:xfrm>
            <a:off x="766050" y="1214275"/>
            <a:ext cx="26538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2" name="Google Shape;262;p33"/>
          <p:cNvSpPr/>
          <p:nvPr/>
        </p:nvSpPr>
        <p:spPr>
          <a:xfrm>
            <a:off x="3488365" y="1214275"/>
            <a:ext cx="26568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3" name="Google Shape;263;p33"/>
          <p:cNvSpPr/>
          <p:nvPr/>
        </p:nvSpPr>
        <p:spPr>
          <a:xfrm>
            <a:off x="6210680" y="1214275"/>
            <a:ext cx="26568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4" name="Google Shape;264;p33"/>
          <p:cNvSpPr/>
          <p:nvPr/>
        </p:nvSpPr>
        <p:spPr>
          <a:xfrm>
            <a:off x="379050" y="1208475"/>
            <a:ext cx="8488500" cy="2084100"/>
          </a:xfrm>
          <a:prstGeom prst="rect">
            <a:avLst/>
          </a:prstGeom>
          <a:solidFill>
            <a:srgbClr val="E6EBE9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5" name="Google Shape;265;p33"/>
          <p:cNvSpPr/>
          <p:nvPr/>
        </p:nvSpPr>
        <p:spPr>
          <a:xfrm>
            <a:off x="379050" y="3357225"/>
            <a:ext cx="8488500" cy="882000"/>
          </a:xfrm>
          <a:prstGeom prst="rect">
            <a:avLst/>
          </a:prstGeom>
          <a:solidFill>
            <a:srgbClr val="E6EBE9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6" name="Google Shape;266;p33" descr="header_0"/>
          <p:cNvSpPr/>
          <p:nvPr/>
        </p:nvSpPr>
        <p:spPr>
          <a:xfrm>
            <a:off x="766050" y="921775"/>
            <a:ext cx="2773200" cy="292500"/>
          </a:xfrm>
          <a:prstGeom prst="homePlate">
            <a:avLst>
              <a:gd name="adj" fmla="val 3953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028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Analiza KIP przez organ administracyjny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7" name="Google Shape;267;p33" descr="header_1"/>
          <p:cNvSpPr/>
          <p:nvPr/>
        </p:nvSpPr>
        <p:spPr>
          <a:xfrm>
            <a:off x="3483088" y="921775"/>
            <a:ext cx="2773200" cy="292500"/>
          </a:xfrm>
          <a:prstGeom prst="chevron">
            <a:avLst>
              <a:gd name="adj" fmla="val 3815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Zasięgnięcie opinii RDOŚ i Sanepidu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8" name="Google Shape;268;p33" descr="header_2"/>
          <p:cNvSpPr/>
          <p:nvPr/>
        </p:nvSpPr>
        <p:spPr>
          <a:xfrm>
            <a:off x="6200125" y="921775"/>
            <a:ext cx="2773200" cy="292500"/>
          </a:xfrm>
          <a:prstGeom prst="chevron">
            <a:avLst>
              <a:gd name="adj" fmla="val 369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Wydanie postanowienia o konieczności Raportu OOŚ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9" name="Google Shape;269;p33" descr="detail_0"/>
          <p:cNvSpPr txBox="1"/>
          <p:nvPr/>
        </p:nvSpPr>
        <p:spPr>
          <a:xfrm>
            <a:off x="766116" y="1203750"/>
            <a:ext cx="27105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Organ (wójt, burmistrz, prezydent) otrzymuje i szczegółowo analizuje Kartę Informacyjną Przedsięwzięcia (KIP).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kompletności i rzetelności informacji zawartych w KIP na potrzeby wstępnej oceny oddziaływania inwestycji.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Identyfikacja potencjalnych oddziaływań na środowisko i ryzyk związanych z przedsięwzięciem.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0" name="Google Shape;270;p33" descr="detail_1"/>
          <p:cNvSpPr txBox="1"/>
          <p:nvPr/>
        </p:nvSpPr>
        <p:spPr>
          <a:xfrm>
            <a:off x="3488391" y="1203750"/>
            <a:ext cx="26538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Organ kieruje KIP do Regionalnej Dyrekcji Ochrony Środowiska (RDOŚ) oraz Sanepidu w celu uzyskania ich opinii.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Opinie obejmują ocenę potrzeby przeprowadzenia pełnej OOŚ oraz zakres ewentualnego Raportu OOŚ.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Współpraca organu z ekspertami i instytucjami odpowiedzialnymi za ochronę środowiska i zdrowia publicznego.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1" name="Google Shape;271;p33" descr="detail_2"/>
          <p:cNvSpPr txBox="1"/>
          <p:nvPr/>
        </p:nvSpPr>
        <p:spPr>
          <a:xfrm>
            <a:off x="6216075" y="1203750"/>
            <a:ext cx="26568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 podstawie analizy KIP i uzyskanych opinii organ wydaje postanowienie administracyjne.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Postanowienie stwierdza brak potrzeby OOŚ i wydanie decyzji środowiskowej na podstawie KIP lub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wskazuje obowiązek sporządzenia Raportu OOŚ oraz określa jego zakres i szczególne wymagania.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2" name="Google Shape;272;p33" descr="deliverable_0"/>
          <p:cNvSpPr txBox="1"/>
          <p:nvPr/>
        </p:nvSpPr>
        <p:spPr>
          <a:xfrm>
            <a:off x="766050" y="3357223"/>
            <a:ext cx="27105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Analiza merytoryczna KIP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Wstępna ocena ryzyka oddziaływania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3" name="Google Shape;273;p33" descr="deliverable_1"/>
          <p:cNvSpPr txBox="1"/>
          <p:nvPr/>
        </p:nvSpPr>
        <p:spPr>
          <a:xfrm>
            <a:off x="3488375" y="3357225"/>
            <a:ext cx="26538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Opinie RDOŚ i Sanepidu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Rekomendacje co do zakresu OOŚ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4" name="Google Shape;274;p33" descr="deliverable_2"/>
          <p:cNvSpPr txBox="1"/>
          <p:nvPr/>
        </p:nvSpPr>
        <p:spPr>
          <a:xfrm>
            <a:off x="6216107" y="3357225"/>
            <a:ext cx="26568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Postanowienie administracyjne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Określenie wymagań dla dalszej procedury OOŚ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5" name="Google Shape;275;p3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Procedura Screeningu na Podstawie KIP</a:t>
            </a:r>
            <a:endParaRPr/>
          </a:p>
        </p:txBody>
      </p:sp>
      <p:sp>
        <p:nvSpPr>
          <p:cNvPr id="276" name="Google Shape;276;p3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13</a:t>
            </a:fld>
            <a:endParaRPr/>
          </a:p>
        </p:txBody>
      </p:sp>
      <p:sp>
        <p:nvSpPr>
          <p:cNvPr id="277" name="Google Shape;277;p3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PROCEDURA OOŚ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8" name="Google Shape;278;p33"/>
          <p:cNvSpPr txBox="1"/>
          <p:nvPr/>
        </p:nvSpPr>
        <p:spPr>
          <a:xfrm rot="-5400000">
            <a:off x="-506875" y="2089768"/>
            <a:ext cx="20886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 b="1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Główne zadania</a:t>
            </a:r>
            <a:endParaRPr sz="90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9" name="Google Shape;279;p33"/>
          <p:cNvSpPr txBox="1"/>
          <p:nvPr/>
        </p:nvSpPr>
        <p:spPr>
          <a:xfrm rot="-5400000">
            <a:off x="96425" y="3637629"/>
            <a:ext cx="8820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l" sz="800" b="1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Dokumentacja</a:t>
            </a:r>
            <a:endParaRPr sz="90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0" name="Google Shape;280;p33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86" name="Google Shape;286;p34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Raport OOŚ to szczegółowa, naukowa ekspertyza, kluczowa dla wydania świadomej decyzji środowiskowej. Musi zawierać kompleksową analizę wariantową wpływu inwestycji na środowisko i zdrowie ludzi oraz wskazywać działania minimalizujące negatywne oddziaływania.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7" name="Google Shape;287;p34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Cel Raportu OOŚ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8" name="Google Shape;288;p34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Szczegółowa, wariantowa analiza i ocena przewidywanych oddziaływań inwestycji na wszystkie komponenty środowiska i zdrowie ludzi.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Wykazanie, że projekt spełnia obowiązujące normy i standardy środowiskowe.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Zaproponowanie konkretnych działań minimalizujących, kompensujących i monitorujących negatywne wpływy.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Dostarczenie organom administracji i społeczeństwu wszystkich informacji niezbędnych do wydania świadomej decyzji środowiskowej.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9" name="Google Shape;289;p34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Raport wymaga znacznie wyższego poziomu szczegółowości niż Karta Informacyjna Przedsięwzięcia (KIP).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pełną, naukową ekspertyzą często liczącą kilkaset stron, przygotowywaną przez zespół specjalistów.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Muszą być uwzględnione wszystkie punkty wskazane w postanowieniu organu oraz wymogi ustawowe (art. 66 Ustawy OOŚ).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Obowiązkowe jest wariantowanie – szczegółowe opisy i porównania wariantów inwestycji pod kątem wpływu na środowisko.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rzetelnej analizy wariantów może być podstawą do uchylenia decyzji środowiskowej.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0" name="Google Shape;290;p34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Charakter Raportu OOŚ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1" name="Google Shape;291;p34" descr="title"/>
          <p:cNvSpPr txBox="1">
            <a:spLocks noGrp="1"/>
          </p:cNvSpPr>
          <p:nvPr>
            <p:ph type="title"/>
          </p:nvPr>
        </p:nvSpPr>
        <p:spPr>
          <a:xfrm>
            <a:off x="276375" y="452875"/>
            <a:ext cx="83924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Raport o Oddziaływaniu na Środowisko (Raport OOŚ) - Cel i Charakter</a:t>
            </a:r>
            <a:endParaRPr dirty="0"/>
          </a:p>
        </p:txBody>
      </p:sp>
      <p:sp>
        <p:nvSpPr>
          <p:cNvPr id="292" name="Google Shape;292;p3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RAPORT OOŚ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93" name="Google Shape;293;p34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Opis Technologii i Wariantów w Raporcie OOŚ</a:t>
            </a:r>
            <a:endParaRPr/>
          </a:p>
        </p:txBody>
      </p:sp>
      <p:sp>
        <p:nvSpPr>
          <p:cNvPr id="299" name="Google Shape;299;p3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15</a:t>
            </a:fld>
            <a:endParaRPr/>
          </a:p>
        </p:txBody>
      </p:sp>
      <p:sp>
        <p:nvSpPr>
          <p:cNvPr id="300" name="Google Shape;300;p35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Wariantowanie w Raporcie OOŚ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1" name="Google Shape;301;p35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Opis technologii i wariantu proponowanego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2" name="Google Shape;302;p35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Wariantowanie jest obowiązkowe i musi odpowiadać wymogom art. 66 Ustawy OOŚ.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szczegółowo opisać i porównać warianty pod kątem wpływu na środowisko.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Warianty obejmują: proponowany przez inwestora, wariant zerowy (W0) oraz wariant alternatywny.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rzetelnej analizy wariantów jest częstą podstawą do uchylenia decyzji środowiskowej (DUŚ).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musi być merytoryczna i obiektywna, nie oparta na życzeniach inwestora.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3" name="Google Shape;303;p35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Szczegółowy opis technologii fermentacji, mocy (MW), celów (energia, biometan), typów obiektów i urządzeń.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Wskazanie głównych komponentów: jednostki kogeneracyjnej (CHP), systemu oczyszczania gazu, magazynowania pofermentu.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Opis lokalizacji i infrastruktury przyłączeniowej (elektroenergetyczna, gazowa, wodno-kanalizacyjna).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Prezentacja przewidywanych produktów: ilości biogazu i pofermentu rocznie.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Uzasadnienie wyboru wariantu proponowanego oraz odrzucenia innych rozważanych opcji.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4" name="Google Shape;304;p3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RAPORT OOŚ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5" name="Google Shape;305;p35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Raport OOŚ wymaga kompleksowego, szczegółowego opisu technologii i wariantów inwestycji, obejmującego proponowany wariant, wariant zerowy i alternatywny. Realistyczna i merytoryczna analiza wariantów jest obowiązkowa i kluczowa dla uzyskania decyzji środowiskowej.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306" name="Google Shape;306;p35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Opis technologii i wariantu proponowanego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7" name="Google Shape;307;p35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Szczegółowy opis technologii fermentacji, mocy (MW), celów (energia, biometan), typów obiektów i urządzeń.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Wskazanie głównych komponentów: jednostki kogeneracyjnej (CHP), systemu oczyszczania gazu, magazynowania pofermentu.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Opis lokalizacji i infrastruktury przyłączeniowej (elektroenergetyczna, gazowa, wodno-kanalizacyjna).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Prezentacja przewidywanych produktów: ilości biogazu i pofermentu rocznie.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Uzasadnienie wyboru wariantu proponowanego oraz odrzucenia innych rozważanych opcji.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Inwentaryzacja Przyrodnicza i Analiza Hałasu</a:t>
            </a:r>
            <a:endParaRPr/>
          </a:p>
        </p:txBody>
      </p:sp>
      <p:sp>
        <p:nvSpPr>
          <p:cNvPr id="313" name="Google Shape;313;p3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16</a:t>
            </a:fld>
            <a:endParaRPr/>
          </a:p>
        </p:txBody>
      </p:sp>
      <p:sp>
        <p:nvSpPr>
          <p:cNvPr id="314" name="Google Shape;314;p36" descr="header_0"/>
          <p:cNvSpPr/>
          <p:nvPr/>
        </p:nvSpPr>
        <p:spPr>
          <a:xfrm>
            <a:off x="276380" y="919384"/>
            <a:ext cx="418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Inwentaryzacja Przyrodnicza</a:t>
            </a:r>
            <a:endParaRPr sz="10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5" name="Google Shape;315;p36" descr="header_1"/>
          <p:cNvSpPr/>
          <p:nvPr/>
        </p:nvSpPr>
        <p:spPr>
          <a:xfrm>
            <a:off x="4611191" y="919375"/>
            <a:ext cx="418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Analiza Hałasu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6" name="Google Shape;316;p36" descr="detail_0"/>
          <p:cNvSpPr txBox="1"/>
          <p:nvPr/>
        </p:nvSpPr>
        <p:spPr>
          <a:xfrm>
            <a:off x="276375" y="3471335"/>
            <a:ext cx="41817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Wykonana przez specjalistów (botanik, zoolog) obejmuje całoroczny monitoring terenu, identyfikację gatunków chronionych, siedlisk i korytarzy ekologicznych oraz ocenę wpływu inwestycji na cenne elementy przyrody.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7" name="Google Shape;317;p36" descr="detail_1"/>
          <p:cNvSpPr txBox="1"/>
          <p:nvPr/>
        </p:nvSpPr>
        <p:spPr>
          <a:xfrm>
            <a:off x="4618275" y="3471325"/>
            <a:ext cx="41817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Precyzyjna identyfikacja źródeł hałasu (CHP, wentylatory, transport), modelowanie rozprzestrzeniania hałasu zgodnie z metodyką ISO 9613-2, wykonanie map izofonicznych oraz ocena poziomu hałasu względem norm MŚ, z propozycją działań minimalizujących (ekrany akustyczne, tłumiki, izolacja).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319" name="Google Shape;319;p36"/>
          <p:cNvPicPr preferRelativeResize="0"/>
          <p:nvPr/>
        </p:nvPicPr>
        <p:blipFill rotWithShape="1">
          <a:blip r:embed="rId3">
            <a:alphaModFix/>
          </a:blip>
          <a:srcRect t="22121" b="22127"/>
          <a:stretch/>
        </p:blipFill>
        <p:spPr>
          <a:xfrm>
            <a:off x="4687075" y="1224375"/>
            <a:ext cx="4030252" cy="22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ANALIZY ŚRODOWISKOWE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21" name="Google Shape;321;p36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2" name="Google Shape;322;p36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Inwentaryzacja przyrodnicza i szczegółowa analiza hałasu są kluczowe dla oceny wpływu biogazowni na środowisko oraz dla zaproponowania skutecznych działań minimalizujących negatywne oddziaływania akustyczne.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3" name="Google Shape;323;p36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21" y="1211875"/>
            <a:ext cx="3410533" cy="225770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4000" y="1711625"/>
            <a:ext cx="4829452" cy="3144601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Analiza Emisji do Powietrza</a:t>
            </a:r>
            <a:endParaRPr/>
          </a:p>
        </p:txBody>
      </p:sp>
      <p:sp>
        <p:nvSpPr>
          <p:cNvPr id="330" name="Google Shape;330;p3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17</a:t>
            </a:fld>
            <a:endParaRPr/>
          </a:p>
        </p:txBody>
      </p:sp>
      <p:sp>
        <p:nvSpPr>
          <p:cNvPr id="331" name="Google Shape;331;p37" descr="header"/>
          <p:cNvSpPr/>
          <p:nvPr/>
        </p:nvSpPr>
        <p:spPr>
          <a:xfrm>
            <a:off x="379036" y="1386675"/>
            <a:ext cx="30018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i wnioski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2" name="Google Shape;332;p37" descr="chart_title"/>
          <p:cNvSpPr/>
          <p:nvPr/>
        </p:nvSpPr>
        <p:spPr>
          <a:xfrm>
            <a:off x="3483916" y="1386679"/>
            <a:ext cx="5306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Wielkość emisji zanieczyszczeń gazowych z agregatu kogeneracyjnego i pochodni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3" name="Google Shape;333;p37" descr="detail"/>
          <p:cNvSpPr txBox="1"/>
          <p:nvPr/>
        </p:nvSpPr>
        <p:spPr>
          <a:xfrm>
            <a:off x="334650" y="1711625"/>
            <a:ext cx="3046200" cy="31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Źródła emisji: agregat kogeneracyjny (CHP) i pochodnia awaryjna.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Obliczenia emisji: w Mg/rok i g/s dla NOx, SO2, CO, PM10, formaldehydu, na podstawie wskaźników producenta CHP i norm.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Modelowanie dyspersji: wykonane zgodnie z metodyką referencyjną, określa stężenia jednogodzinne i średnioroczne.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wyników: porównanie z normami jakości powietrza i wartościami odniesienia, wykazujące spełnienie wymagań.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Znaczenie analizy: kluczowa do uzyskania decyzji środowiskowej i minimalizacji wpływu na środowisko.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4" name="Google Shape;334;p37" descr="chart_callout"/>
          <p:cNvSpPr txBox="1"/>
          <p:nvPr/>
        </p:nvSpPr>
        <p:spPr>
          <a:xfrm>
            <a:off x="7062575" y="2998175"/>
            <a:ext cx="1736400" cy="571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Emisje NOx i PM10 z agregatu kogeneracyjnego to główne zanieczyszczenia powietrza.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5" name="Google Shape;335;p3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EMISJE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6" name="Google Shape;336;p37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07613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Szczegółowa analiza emisji z agregatu kogeneracyjnego (CHP) i pochodni awaryjnej jest kluczowa do oceny wpływu biogazowni na jakość powietrza. Modelowanie dyspersji pozwala określić stężenia zanieczyszczeń i porównać je z normami, zapewniając zgodność ze standardami emisyjnymi.</a:t>
            </a:r>
            <a:endParaRPr sz="95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8"/>
          <p:cNvSpPr/>
          <p:nvPr/>
        </p:nvSpPr>
        <p:spPr>
          <a:xfrm>
            <a:off x="0" y="691662"/>
            <a:ext cx="1872815" cy="4451837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42" name="Google Shape;342;p38" descr="takeaway"/>
          <p:cNvSpPr txBox="1"/>
          <p:nvPr/>
        </p:nvSpPr>
        <p:spPr>
          <a:xfrm>
            <a:off x="0" y="1037278"/>
            <a:ext cx="1811407" cy="365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Ocena emisji odorów oraz gospodarka odpadami i ściekami są kluczowymi elementami dokumentacji środowiskowej biogazowni. Stosowanie hermetyzacji, biofiltrów oraz precyzyjnego bilansu i rozdziału kanalizacji minimalizuje negatywne oddziaływania na środowisko i zdrowie ludzi. Rzetelna dokumentacja tych aspektów jest niezbędna do uzyskania pozytywnej decyzji </a:t>
            </a:r>
            <a:r>
              <a:rPr lang="pl" sz="1000" dirty="0">
                <a:solidFill>
                  <a:schemeClr val="bg1"/>
                </a:solidFill>
                <a:latin typeface="Geist Medium"/>
                <a:ea typeface="Geist Medium"/>
                <a:cs typeface="Geist Medium"/>
                <a:sym typeface="Geist Medium"/>
              </a:rPr>
              <a:t>środowiskowej i zapewnienia zgodności z wymaganiami </a:t>
            </a:r>
            <a:r>
              <a:rPr lang="pl" sz="10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prawnymi.</a:t>
            </a:r>
            <a:endParaRPr sz="1000" dirty="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343" name="Google Shape;343;p3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222856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Analiza Odorów oraz Gospodarka Odpadami i Ściekami</a:t>
            </a:r>
            <a:endParaRPr dirty="0"/>
          </a:p>
        </p:txBody>
      </p:sp>
      <p:sp>
        <p:nvSpPr>
          <p:cNvPr id="344" name="Google Shape;344;p3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EMISJE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46" name="Google Shape;346;p38" descr="header"/>
          <p:cNvSpPr/>
          <p:nvPr/>
        </p:nvSpPr>
        <p:spPr>
          <a:xfrm>
            <a:off x="3861315" y="715375"/>
            <a:ext cx="5101559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Ocena i zarządzanie odorami oraz gospodarka odpadami i ściekami</a:t>
            </a:r>
            <a:endParaRPr sz="11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7" name="Google Shape;347;p38" descr="detail"/>
          <p:cNvSpPr txBox="1"/>
          <p:nvPr/>
        </p:nvSpPr>
        <p:spPr>
          <a:xfrm>
            <a:off x="5588774" y="942810"/>
            <a:ext cx="3555226" cy="347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Źródła emisji odorów to głównie emisje niezorganizowane, takie jak magazynowanie i dozowanie substratów, zbiorniki pofermentu oraz aplikacja pofermentu, jak również nieszczelności systemów.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Metody oceny obejmują wskaźniki emisji odorowej (ou_E/s) bazujące na literaturze i badaniach oraz modelowanie dyspersji odorów, które pozwala obliczyć stężenia odorów (ou_E/m³) i częstość przekroczeń progu wyczuwalności w otoczeniu.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Minimalizacja emisji odorów wymaga hermetyzacji instalacji, stosowania biofiltrów lub płuczek oraz nowoczesnych technologii aplikacji pofermentu, których skuteczność musi być wykazana w dokumentacji.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Gospodarka odpadami obejmuje szczegółowy bilans ilościowy, opis sposobów magazynowania oraz metody zagospodarowania (w tym umowy i zezwolenia, np. R10).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Gospodarka wodno-ściekowa wymaga precyzyjnego bilansu wodnego oraz rozdzielenia systemów kanalizacyjnych: sanitarnej (szambo), opadowej (separator i odbiornik) oraz technologicznej/odcieków (szczelny zbiornik i zawracanie do procesu).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wpływu na wody i ewentualne przygotowanie operatu wodnoprawnego są elementami analizy środowiskowej.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3074" name="Picture 2" descr="Lider branży mięsnej otwiera kolejną biogazowni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294" y="2056828"/>
            <a:ext cx="3977001" cy="298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9"/>
          <p:cNvSpPr/>
          <p:nvPr/>
        </p:nvSpPr>
        <p:spPr>
          <a:xfrm>
            <a:off x="748775" y="1214275"/>
            <a:ext cx="19890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4" name="Google Shape;354;p39"/>
          <p:cNvSpPr/>
          <p:nvPr/>
        </p:nvSpPr>
        <p:spPr>
          <a:xfrm>
            <a:off x="2788950" y="1214275"/>
            <a:ext cx="19911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5" name="Google Shape;355;p39"/>
          <p:cNvSpPr/>
          <p:nvPr/>
        </p:nvSpPr>
        <p:spPr>
          <a:xfrm>
            <a:off x="4829125" y="1214275"/>
            <a:ext cx="19911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6" name="Google Shape;356;p39"/>
          <p:cNvSpPr/>
          <p:nvPr/>
        </p:nvSpPr>
        <p:spPr>
          <a:xfrm>
            <a:off x="6869300" y="1214275"/>
            <a:ext cx="19911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7" name="Google Shape;357;p39" descr="takeaway"/>
          <p:cNvSpPr txBox="1"/>
          <p:nvPr/>
        </p:nvSpPr>
        <p:spPr>
          <a:xfrm>
            <a:off x="489375" y="4285137"/>
            <a:ext cx="8378400" cy="810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Analiza oddziaływań skumulowanych pozwala ocenić łączny wpływ biogazowni i innych przedsięwzięć na środowisko. Propozycje monitoringu porealizacyjnego gwarantują kontrolę wpływu inwestycji po jej uruchomieniu, co umożliwia wczesną reakcję na potencjalne problemy i spełnienie wymagań decyzji środowiskowej.</a:t>
            </a:r>
            <a:endParaRPr sz="900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8" name="Google Shape;358;p39"/>
          <p:cNvSpPr/>
          <p:nvPr/>
        </p:nvSpPr>
        <p:spPr>
          <a:xfrm>
            <a:off x="379050" y="1208475"/>
            <a:ext cx="8488500" cy="2084100"/>
          </a:xfrm>
          <a:prstGeom prst="rect">
            <a:avLst/>
          </a:prstGeom>
          <a:solidFill>
            <a:srgbClr val="E6EBE9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9" name="Google Shape;359;p39"/>
          <p:cNvSpPr/>
          <p:nvPr/>
        </p:nvSpPr>
        <p:spPr>
          <a:xfrm>
            <a:off x="379050" y="3357225"/>
            <a:ext cx="8488500" cy="882000"/>
          </a:xfrm>
          <a:prstGeom prst="rect">
            <a:avLst/>
          </a:prstGeom>
          <a:solidFill>
            <a:srgbClr val="E6EBE9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0" name="Google Shape;360;p39" descr="header_0"/>
          <p:cNvSpPr/>
          <p:nvPr/>
        </p:nvSpPr>
        <p:spPr>
          <a:xfrm>
            <a:off x="748778" y="921784"/>
            <a:ext cx="2108400" cy="292500"/>
          </a:xfrm>
          <a:prstGeom prst="homePlate">
            <a:avLst>
              <a:gd name="adj" fmla="val 3953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028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Analiza Oddziaływań Skumulowanych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1" name="Google Shape;361;p39" descr="header_1"/>
          <p:cNvSpPr/>
          <p:nvPr/>
        </p:nvSpPr>
        <p:spPr>
          <a:xfrm>
            <a:off x="2788949" y="921775"/>
            <a:ext cx="2108400" cy="292500"/>
          </a:xfrm>
          <a:prstGeom prst="chevron">
            <a:avLst>
              <a:gd name="adj" fmla="val 3815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Propozycje Monitoringu Porealizacyjnego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2" name="Google Shape;362;p39" descr="header_2"/>
          <p:cNvSpPr/>
          <p:nvPr/>
        </p:nvSpPr>
        <p:spPr>
          <a:xfrm>
            <a:off x="4829120" y="921775"/>
            <a:ext cx="2108400" cy="292500"/>
          </a:xfrm>
          <a:prstGeom prst="chevron">
            <a:avLst>
              <a:gd name="adj" fmla="val 369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Znaczenie Monitoringu w Ochronie Środowiska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3" name="Google Shape;363;p39" descr="header_3"/>
          <p:cNvSpPr/>
          <p:nvPr/>
        </p:nvSpPr>
        <p:spPr>
          <a:xfrm>
            <a:off x="6869291" y="921775"/>
            <a:ext cx="2108400" cy="292500"/>
          </a:xfrm>
          <a:prstGeom prst="chevron">
            <a:avLst>
              <a:gd name="adj" fmla="val 3818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Wdrażanie i Nadzór nad Monitoringiem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4" name="Google Shape;364;p39" descr="detail_0"/>
          <p:cNvSpPr txBox="1"/>
          <p:nvPr/>
        </p:nvSpPr>
        <p:spPr>
          <a:xfrm>
            <a:off x="529638" y="1180773"/>
            <a:ext cx="232754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łącznego wpływu planowanej biogazowni oraz innych istniejących lub planowanych przedsięwzięć w okolicy.</a:t>
            </a:r>
            <a:endParaRPr sz="8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dotyczy głównie hałasu, jakości powietrza i odorów, które mogą się kumulować.</a:t>
            </a:r>
            <a:endParaRPr sz="8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Może wymagać dodatkowych, złożonych modelowań wpływu środowiskowego.</a:t>
            </a:r>
            <a:endParaRPr sz="8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Przykładowe przedsięwzięcia: fermy, drogi, zakłady przemysłowe w sąsiedztwie.</a:t>
            </a:r>
            <a:endParaRPr sz="8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5" name="Google Shape;365;p39" descr="detail_1"/>
          <p:cNvSpPr txBox="1"/>
          <p:nvPr/>
        </p:nvSpPr>
        <p:spPr>
          <a:xfrm>
            <a:off x="2564168" y="1180773"/>
            <a:ext cx="232754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Określenie co należy monitorować po uruchomieniu biogazowni (np. hałas na granicy działki, stężenia NH3 i H2S w powietrzu, jakość wód podziemnych).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Wskazanie dokładnych punktów pomiarowych i częstotliwości wykonywanych pomiarów (np. kwartalnie, rocznie).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Dobór odpowiednich metod pomiarowych i analiz zgodnych z wymogami prawnymi i decyzją środowiskową.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Monitoring może zostać nałożony jako obowiązek w decyzji środowiskowej.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6" name="Google Shape;366;p39" descr="detail_2"/>
          <p:cNvSpPr txBox="1"/>
          <p:nvPr/>
        </p:nvSpPr>
        <p:spPr>
          <a:xfrm>
            <a:off x="4598652" y="1180773"/>
            <a:ext cx="232754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Pozwala na bieżącą kontrolę wpływu inwestycji na środowisko naturalne i zdrowie ludzi.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Umożliwia wczesne wykrywanie odchyleń od norm i szybkie reagowanie na nie.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Stanowi narzędzie do weryfikacji skuteczności zastosowanych środków minimalizujących.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Wspiera transparentność wobec organów administracyjnych i lokalnej społeczności.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7" name="Google Shape;367;p39" descr="detail_3"/>
          <p:cNvSpPr txBox="1"/>
          <p:nvPr/>
        </p:nvSpPr>
        <p:spPr>
          <a:xfrm>
            <a:off x="6633172" y="1180773"/>
            <a:ext cx="232754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Realizacja monitoringu zgodnie z zapisami decyzji środowiskowej i planem monitoringu.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Regularne raportowanie wyników do organów nadzoru (np. RDOŚ, Sanepid).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Możliwość aktualizacji planu monitoringu na podstawie wyników i zmian w otoczeniu.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Zapewnienie dostępu do wyników monitoringu dla społeczności lokalnej.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8" name="Google Shape;368;p39" descr="deliverable_0"/>
          <p:cNvSpPr txBox="1"/>
          <p:nvPr/>
        </p:nvSpPr>
        <p:spPr>
          <a:xfrm>
            <a:off x="695825" y="3357220"/>
            <a:ext cx="20967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Raport z analizy oddziaływań skumulowanych.</a:t>
            </a:r>
            <a:endParaRPr sz="8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Wyniki modelowań skumulowanych.</a:t>
            </a:r>
            <a:endParaRPr sz="8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9" name="Google Shape;369;p39" descr="deliverable_1"/>
          <p:cNvSpPr txBox="1"/>
          <p:nvPr/>
        </p:nvSpPr>
        <p:spPr>
          <a:xfrm>
            <a:off x="2730393" y="3357225"/>
            <a:ext cx="20967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Plan monitoringu porealizacyjnego</a:t>
            </a:r>
            <a:endParaRPr sz="8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Dokumentacja pomiarowa i raporty okresowe.</a:t>
            </a:r>
            <a:endParaRPr sz="8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0" name="Google Shape;370;p39" descr="deliverable_2"/>
          <p:cNvSpPr txBox="1"/>
          <p:nvPr/>
        </p:nvSpPr>
        <p:spPr>
          <a:xfrm>
            <a:off x="4764915" y="3357225"/>
            <a:ext cx="20967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Raporty z monitoringu.</a:t>
            </a:r>
            <a:endParaRPr sz="8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Rekomendacje działań korygujących (jeśli potrzebne).</a:t>
            </a:r>
            <a:endParaRPr sz="8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1" name="Google Shape;371;p39" descr="deliverable_3"/>
          <p:cNvSpPr txBox="1"/>
          <p:nvPr/>
        </p:nvSpPr>
        <p:spPr>
          <a:xfrm>
            <a:off x="6799472" y="3357225"/>
            <a:ext cx="20967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Raporty okresowe dla organów.</a:t>
            </a:r>
            <a:endParaRPr sz="8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Aktualizacje planu monitoringu</a:t>
            </a:r>
            <a:endParaRPr sz="8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Komunikacja z lokalną społecznością.</a:t>
            </a:r>
            <a:endParaRPr sz="8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2" name="Google Shape;372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Oddziaływania Skumulowane i Monitoring</a:t>
            </a:r>
            <a:endParaRPr/>
          </a:p>
        </p:txBody>
      </p:sp>
      <p:sp>
        <p:nvSpPr>
          <p:cNvPr id="373" name="Google Shape;373;p3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19</a:t>
            </a:fld>
            <a:endParaRPr/>
          </a:p>
        </p:txBody>
      </p:sp>
      <p:sp>
        <p:nvSpPr>
          <p:cNvPr id="374" name="Google Shape;374;p3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I MONITORING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75" name="Google Shape;375;p39"/>
          <p:cNvSpPr txBox="1"/>
          <p:nvPr/>
        </p:nvSpPr>
        <p:spPr>
          <a:xfrm rot="-5400000">
            <a:off x="-506875" y="2089768"/>
            <a:ext cx="20886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 b="1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Główne zadania</a:t>
            </a:r>
            <a:endParaRPr sz="90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6" name="Google Shape;376;p39"/>
          <p:cNvSpPr txBox="1"/>
          <p:nvPr/>
        </p:nvSpPr>
        <p:spPr>
          <a:xfrm rot="-5400000">
            <a:off x="96425" y="3637629"/>
            <a:ext cx="8820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l" sz="800" b="1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Dokumentacja</a:t>
            </a:r>
            <a:endParaRPr sz="80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7" name="Google Shape;377;p39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/>
          <p:nvPr/>
        </p:nvSpPr>
        <p:spPr>
          <a:xfrm>
            <a:off x="379025" y="1473575"/>
            <a:ext cx="8488500" cy="370500"/>
          </a:xfrm>
          <a:prstGeom prst="rightArrow">
            <a:avLst>
              <a:gd name="adj1" fmla="val 50000"/>
              <a:gd name="adj2" fmla="val 578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383" name="Google Shape;383;p4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Procedura Oceny Oddziaływania na Środowisko (OOŚ)</a:t>
            </a:r>
            <a:endParaRPr/>
          </a:p>
        </p:txBody>
      </p:sp>
      <p:sp>
        <p:nvSpPr>
          <p:cNvPr id="384" name="Google Shape;384;p4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20</a:t>
            </a:fld>
            <a:endParaRPr/>
          </a:p>
        </p:txBody>
      </p:sp>
      <p:sp>
        <p:nvSpPr>
          <p:cNvPr id="385" name="Google Shape;385;p4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PROCEDURA OOŚ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6" name="Google Shape;386;p40"/>
          <p:cNvSpPr/>
          <p:nvPr/>
        </p:nvSpPr>
        <p:spPr>
          <a:xfrm>
            <a:off x="466500" y="1544528"/>
            <a:ext cx="228600" cy="228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40" descr="header_0"/>
          <p:cNvSpPr txBox="1">
            <a:spLocks noGrp="1"/>
          </p:cNvSpPr>
          <p:nvPr>
            <p:ph type="subTitle" idx="1"/>
          </p:nvPr>
        </p:nvSpPr>
        <p:spPr>
          <a:xfrm>
            <a:off x="394100" y="2447378"/>
            <a:ext cx="16314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Złożenie KIP</a:t>
            </a:r>
            <a:endParaRPr sz="95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8" name="Google Shape;388;p40" descr="header_1"/>
          <p:cNvSpPr txBox="1">
            <a:spLocks noGrp="1"/>
          </p:cNvSpPr>
          <p:nvPr>
            <p:ph type="subTitle" idx="4294967295"/>
          </p:nvPr>
        </p:nvSpPr>
        <p:spPr>
          <a:xfrm>
            <a:off x="2108404" y="2447378"/>
            <a:ext cx="16314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Opinia organów</a:t>
            </a:r>
            <a:endParaRPr sz="95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9" name="Google Shape;389;p40" descr="header_2"/>
          <p:cNvSpPr txBox="1">
            <a:spLocks noGrp="1"/>
          </p:cNvSpPr>
          <p:nvPr>
            <p:ph type="subTitle" idx="4294967295"/>
          </p:nvPr>
        </p:nvSpPr>
        <p:spPr>
          <a:xfrm>
            <a:off x="3822682" y="2447390"/>
            <a:ext cx="16314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Postanowienie</a:t>
            </a:r>
            <a:endParaRPr sz="95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0" name="Google Shape;390;p40" descr="header_3"/>
          <p:cNvSpPr txBox="1">
            <a:spLocks noGrp="1"/>
          </p:cNvSpPr>
          <p:nvPr>
            <p:ph type="subTitle" idx="4294967295"/>
          </p:nvPr>
        </p:nvSpPr>
        <p:spPr>
          <a:xfrm>
            <a:off x="5536951" y="2447378"/>
            <a:ext cx="16314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Udział społeczny</a:t>
            </a:r>
            <a:endParaRPr sz="95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1" name="Google Shape;391;p40" descr="detail_0"/>
          <p:cNvSpPr txBox="1">
            <a:spLocks noGrp="1"/>
          </p:cNvSpPr>
          <p:nvPr>
            <p:ph type="body" idx="4294967295"/>
          </p:nvPr>
        </p:nvSpPr>
        <p:spPr>
          <a:xfrm>
            <a:off x="394125" y="2913875"/>
            <a:ext cx="1631400" cy="1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l" sz="950">
                <a:solidFill>
                  <a:schemeClr val="dk1"/>
                </a:solidFill>
              </a:rPr>
              <a:t>Inwestor składa Kartę Informacyjną Przedsięwzięcia do organu prowadzącego (wójt, burmistrz, prezydent), rozpoczynając formalną procedurę oceny oddziaływania na środowisko.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392" name="Google Shape;392;p40" descr="detail_1"/>
          <p:cNvSpPr txBox="1">
            <a:spLocks noGrp="1"/>
          </p:cNvSpPr>
          <p:nvPr>
            <p:ph type="body" idx="4294967295"/>
          </p:nvPr>
        </p:nvSpPr>
        <p:spPr>
          <a:xfrm>
            <a:off x="2108406" y="2913875"/>
            <a:ext cx="1631400" cy="1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l" sz="950">
                <a:solidFill>
                  <a:schemeClr val="dk1"/>
                </a:solidFill>
              </a:rPr>
              <a:t>Organ zasięga opinii Regionalnej Dyrekcji Ochrony Środowiska, Sanepidu oraz Wód Polskich, które wydają wiążące opinie lub uzgodnienia, kluczowe dla dalszego przebiegu procedury.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393" name="Google Shape;393;p40" descr="detail_2"/>
          <p:cNvSpPr txBox="1">
            <a:spLocks noGrp="1"/>
          </p:cNvSpPr>
          <p:nvPr>
            <p:ph type="body" idx="4294967295"/>
          </p:nvPr>
        </p:nvSpPr>
        <p:spPr>
          <a:xfrm>
            <a:off x="3822687" y="2913875"/>
            <a:ext cx="1631400" cy="1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l" sz="950">
                <a:solidFill>
                  <a:schemeClr val="dk1"/>
                </a:solidFill>
              </a:rPr>
              <a:t>Na podstawie KIP i opinii organ wydaje postanowienie o braku potrzeby przeprowadzenia OOŚ lub obowiązku sporządzenia Raportu OOŚ oraz określa zakres raportu.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394" name="Google Shape;394;p40" descr="detail_3"/>
          <p:cNvSpPr txBox="1">
            <a:spLocks noGrp="1"/>
          </p:cNvSpPr>
          <p:nvPr>
            <p:ph type="body" idx="4294967295"/>
          </p:nvPr>
        </p:nvSpPr>
        <p:spPr>
          <a:xfrm>
            <a:off x="5536947" y="2915714"/>
            <a:ext cx="1631400" cy="1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l" sz="950">
                <a:solidFill>
                  <a:schemeClr val="dk1"/>
                </a:solidFill>
              </a:rPr>
              <a:t>Społeczeństwo ma minimum 30 dni na zapoznanie się z Raportem OOŚ i składanie uwag i wniosków; często organizowana jest rozprawa administracyjna otwarta dla publiczności.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395" name="Google Shape;395;p40" descr="year_0"/>
          <p:cNvSpPr txBox="1">
            <a:spLocks noGrp="1"/>
          </p:cNvSpPr>
          <p:nvPr>
            <p:ph type="subTitle" idx="1"/>
          </p:nvPr>
        </p:nvSpPr>
        <p:spPr>
          <a:xfrm>
            <a:off x="394100" y="2157125"/>
            <a:ext cx="1631400" cy="36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Etap 1</a:t>
            </a:r>
            <a:endParaRPr sz="95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6" name="Google Shape;396;p40" descr="year_1"/>
          <p:cNvSpPr txBox="1">
            <a:spLocks noGrp="1"/>
          </p:cNvSpPr>
          <p:nvPr>
            <p:ph type="subTitle" idx="4294967295"/>
          </p:nvPr>
        </p:nvSpPr>
        <p:spPr>
          <a:xfrm>
            <a:off x="2108346" y="2157125"/>
            <a:ext cx="1631400" cy="36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95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Etap 2</a:t>
            </a:r>
            <a:endParaRPr sz="95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7" name="Google Shape;397;p40" descr="year_2"/>
          <p:cNvSpPr txBox="1">
            <a:spLocks noGrp="1"/>
          </p:cNvSpPr>
          <p:nvPr>
            <p:ph type="subTitle" idx="4294967295"/>
          </p:nvPr>
        </p:nvSpPr>
        <p:spPr>
          <a:xfrm>
            <a:off x="3822626" y="2157129"/>
            <a:ext cx="1631400" cy="36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5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Etap 3</a:t>
            </a:r>
            <a:endParaRPr sz="95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8" name="Google Shape;398;p40" descr="year_3"/>
          <p:cNvSpPr txBox="1">
            <a:spLocks noGrp="1"/>
          </p:cNvSpPr>
          <p:nvPr>
            <p:ph type="subTitle" idx="4294967295"/>
          </p:nvPr>
        </p:nvSpPr>
        <p:spPr>
          <a:xfrm>
            <a:off x="5536898" y="2157125"/>
            <a:ext cx="1631400" cy="36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l" sz="95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Etap 4</a:t>
            </a:r>
            <a:endParaRPr sz="95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9" name="Google Shape;399;p40" descr="header_4"/>
          <p:cNvSpPr txBox="1">
            <a:spLocks noGrp="1"/>
          </p:cNvSpPr>
          <p:nvPr>
            <p:ph type="subTitle" idx="4294967295"/>
          </p:nvPr>
        </p:nvSpPr>
        <p:spPr>
          <a:xfrm>
            <a:off x="7251209" y="2447378"/>
            <a:ext cx="16314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Decyzja DUŚ</a:t>
            </a:r>
            <a:endParaRPr sz="95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00" name="Google Shape;400;p40" descr="detail_4"/>
          <p:cNvSpPr txBox="1">
            <a:spLocks noGrp="1"/>
          </p:cNvSpPr>
          <p:nvPr>
            <p:ph type="body" idx="4294967295"/>
          </p:nvPr>
        </p:nvSpPr>
        <p:spPr>
          <a:xfrm>
            <a:off x="7251202" y="2915714"/>
            <a:ext cx="1631400" cy="1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l" sz="950">
                <a:solidFill>
                  <a:schemeClr val="dk1"/>
                </a:solidFill>
              </a:rPr>
              <a:t>Organ prowadzący wydaje decyzję o środowiskowych uwarunkowaniach, uwzględniając opinie organów, wyniki raportu oraz uwagi społeczne, zawierającą wiążące warunki dla inwestora.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401" name="Google Shape;401;p40" descr="year_4"/>
          <p:cNvSpPr txBox="1">
            <a:spLocks noGrp="1"/>
          </p:cNvSpPr>
          <p:nvPr>
            <p:ph type="subTitle" idx="4294967295"/>
          </p:nvPr>
        </p:nvSpPr>
        <p:spPr>
          <a:xfrm>
            <a:off x="7251159" y="2157125"/>
            <a:ext cx="1631400" cy="36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l" sz="95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Etap 5</a:t>
            </a:r>
            <a:endParaRPr sz="95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02" name="Google Shape;402;p40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51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/>
              <a:t>Procedura OOŚ to formalny proces, w którym organy administracji i społeczeństwo odgrywają kluczową rolę w ocenie wpływu inwestycji na środowisko, co kończy się wydaniem decyzji środowiskowej DUŚ.</a:t>
            </a:r>
            <a:endParaRPr sz="950"/>
          </a:p>
        </p:txBody>
      </p:sp>
      <p:sp>
        <p:nvSpPr>
          <p:cNvPr id="403" name="Google Shape;403;p40"/>
          <p:cNvSpPr/>
          <p:nvPr/>
        </p:nvSpPr>
        <p:spPr>
          <a:xfrm>
            <a:off x="2180241" y="1544528"/>
            <a:ext cx="228600" cy="228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40"/>
          <p:cNvSpPr/>
          <p:nvPr/>
        </p:nvSpPr>
        <p:spPr>
          <a:xfrm>
            <a:off x="3893981" y="1544528"/>
            <a:ext cx="228600" cy="228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40"/>
          <p:cNvSpPr/>
          <p:nvPr/>
        </p:nvSpPr>
        <p:spPr>
          <a:xfrm>
            <a:off x="5607722" y="1544528"/>
            <a:ext cx="228600" cy="228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40"/>
          <p:cNvSpPr/>
          <p:nvPr/>
        </p:nvSpPr>
        <p:spPr>
          <a:xfrm>
            <a:off x="7321463" y="1544528"/>
            <a:ext cx="228600" cy="228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Znaczenie Dokumentacji dla Decyzji Środowiskowej (DUŚ)</a:t>
            </a:r>
            <a:endParaRPr/>
          </a:p>
        </p:txBody>
      </p:sp>
      <p:sp>
        <p:nvSpPr>
          <p:cNvPr id="412" name="Google Shape;412;p41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21</a:t>
            </a:fld>
            <a:endParaRPr/>
          </a:p>
        </p:txBody>
      </p:sp>
      <p:sp>
        <p:nvSpPr>
          <p:cNvPr id="413" name="Google Shape;413;p41" descr="header_0"/>
          <p:cNvSpPr/>
          <p:nvPr/>
        </p:nvSpPr>
        <p:spPr>
          <a:xfrm>
            <a:off x="379025" y="823925"/>
            <a:ext cx="11172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Wpływ dokumentacji na decyzję DUŚ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4" name="Google Shape;414;p41" descr="header_1"/>
          <p:cNvSpPr/>
          <p:nvPr/>
        </p:nvSpPr>
        <p:spPr>
          <a:xfrm>
            <a:off x="379025" y="1954386"/>
            <a:ext cx="11160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Przykładowe warunki techniczne i organizacyjne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5" name="Google Shape;415;p41" descr="detail_0"/>
          <p:cNvSpPr txBox="1"/>
          <p:nvPr/>
        </p:nvSpPr>
        <p:spPr>
          <a:xfrm>
            <a:off x="1336850" y="823925"/>
            <a:ext cx="75306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Wyniki analiz zawartych w KIP i Raportach OOŚ kształtują treść DUŚ.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Decyzja nie tylko wyraża zgodę na inwestycję, ale określa wiążące warunki minimalizujące wpływ na środowisko.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DUŚ zawiera szczegółowe wymagania dotyczące realizacji inwestycji.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Dokumentacja jest podstawą do wydania decyzji na kolejne etapy inwestycji (WZ, MPZP, PnB).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Rzetelność i kompletność dokumentacji wpływa na czas i koszty procesu inwestycyjnego.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6" name="Google Shape;416;p41" descr="detail_1"/>
          <p:cNvSpPr txBox="1"/>
          <p:nvPr/>
        </p:nvSpPr>
        <p:spPr>
          <a:xfrm>
            <a:off x="1340524" y="1954399"/>
            <a:ext cx="75234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Zainstalowanie jednostki kogeneracyjnej w kontenerze o izolacyjności akustycznej R w &gt; 40 dB.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Magazynowanie pofermentu wyłącznie w zamkniętym zbiorniku żelbetowym.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Odprowadzanie odcieków ze silosów na kiszonkę do szczelnego zbiornika i zawracanie ich do procesu.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Prowadzenie pomiarów hałasu w punkcie P 1 w porze nocnej raz na kwartał przez 2 lata.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Transport substratów wyłącznie w godzinach 7:00-18:00.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7" name="Google Shape;417;p41" descr="header_2"/>
          <p:cNvSpPr/>
          <p:nvPr/>
        </p:nvSpPr>
        <p:spPr>
          <a:xfrm>
            <a:off x="379025" y="3084847"/>
            <a:ext cx="11151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Konsekwencje prawne niespełnienia warunków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8" name="Google Shape;418;p41" descr="detail_2"/>
          <p:cNvSpPr txBox="1"/>
          <p:nvPr/>
        </p:nvSpPr>
        <p:spPr>
          <a:xfrm>
            <a:off x="1336875" y="3084900"/>
            <a:ext cx="75177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Niespełnienie warunków DUŚ jest naruszeniem prawa i może skutkować sankcjami administracyjnymi.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Warunki DUŚ są przekazywane do decyzji WZ/MPZP oraz muszą być uwzględnione w Projekcie Budowlanym i przy uzyskiwaniu Pozwolenia na Budowę (PnB).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realizacji warunków może prowadzić do cofnięcia pozwoleń i wstrzymania działalności inwestycji.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Dokumentacja środowiskowa stanowi narzędzie kontroli dla organów administracyjnych.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Dbanie o jakość dokumentacji minimalizuje ryzyko prawne i finansowe.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9" name="Google Shape;419;p4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DECYZJA DUŚ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20" name="Google Shape;420;p41" descr="takeaway"/>
          <p:cNvSpPr txBox="1"/>
          <p:nvPr/>
        </p:nvSpPr>
        <p:spPr>
          <a:xfrm>
            <a:off x="485524" y="4291699"/>
            <a:ext cx="8378400" cy="60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Dokumentacja środowiskowa, w tym KIP i Raport OOŚ, bezpośrednio wpływa na treść Decyzji o Środowiskowych Uwarunkowaniach (DUŚ). DUŚ ustala wiążące warunki techniczne, organizacyjne i środowiskowe, które muszą być spełnione na etapie projektowania, budowy i eksploatacji biogazowni. Niespełnienie tych warunków jest naruszeniem prawa i może skutkować konsekwencjami prawnymi.</a:t>
            </a:r>
            <a:endParaRPr sz="900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1" name="Google Shape;421;p41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Warsztat: Analiza Fragmentów KIP - Wprowadzenie</a:t>
            </a:r>
            <a:endParaRPr/>
          </a:p>
        </p:txBody>
      </p:sp>
      <p:sp>
        <p:nvSpPr>
          <p:cNvPr id="427" name="Google Shape;427;p42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WARSZTAT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28" name="Google Shape;428;p42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Przećwiczenie krytycznej analizy fragmentów dokumentacji środowiskowej z perspektywy organu opiniującego (RDOŚ).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kompletności i rzetelności informacji zawartych w KIP.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Identyfikacja braków i potencjalnych problemów środowiskowych w przesłanych fragmentach.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Formułowanie pytań do inwestora lub rekomendacji co do dalszej procedury (OOŚ, zakres Raportu OOŚ).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Materiały do analizy: uproszczone fragmenty KIP dla hipotetycznej biogazowni o mocy 2 MW.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Podział uczestników na grupy w celu efektywnej dyskusji i wymiany opinii.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9" name="Google Shape;429;p42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Cel i zadanie warsztatu dotyczącego analizy Karty Informacyjnej Przedsięwzięcia (KIP)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30" name="Google Shape;430;p42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Celem warsztatu jest przećwiczenie krytycznej analizy fragmentów dokumentacji środowiskowej (KIP) z perspektywy organu opiniującego, zwracając uwagę na kompletność, rzetelność informacji oraz identyfikację potencjalnych problemów środowiskowych.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Warsztat: Zadania dla Grup</a:t>
            </a:r>
            <a:endParaRPr/>
          </a:p>
        </p:txBody>
      </p:sp>
      <p:sp>
        <p:nvSpPr>
          <p:cNvPr id="436" name="Google Shape;436;p4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23</a:t>
            </a:fld>
            <a:endParaRPr/>
          </a:p>
        </p:txBody>
      </p:sp>
      <p:sp>
        <p:nvSpPr>
          <p:cNvPr id="437" name="Google Shape;437;p4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WARSZTAT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38" name="Google Shape;438;p43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Analiza fragmentów KIP pozwala na ocenę kompletności i rzetelności informacji, identyfikację braków oraz wskazanie koniecznych działań dalszych, takich jak decyzja o konieczności sporządzenia Raportu OOŚ lub umorzeniu procedury.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9" name="Google Shape;439;p43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0" name="Google Shape;440;p43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41" name="Google Shape;441;p43"/>
          <p:cNvSpPr/>
          <p:nvPr/>
        </p:nvSpPr>
        <p:spPr>
          <a:xfrm>
            <a:off x="32484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42" name="Google Shape;442;p43" descr="detail_0"/>
          <p:cNvSpPr txBox="1"/>
          <p:nvPr/>
        </p:nvSpPr>
        <p:spPr>
          <a:xfrm>
            <a:off x="276375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informacje o substratach są wystarczające?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Wymagane szczegóły: kody odpadów, status UPPZ, bilans masy.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skala inwestycji (2 MW, odpady) sugeruje konieczność przeprowadzenia OOŚ?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Identyfikacja potencjalnych problemów środowiskowych wynikających z substratów.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Formułowanie pytań do inwestora w celu uzupełnienia braków.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3" name="Google Shape;443;p43" descr="detail_1"/>
          <p:cNvSpPr txBox="1"/>
          <p:nvPr/>
        </p:nvSpPr>
        <p:spPr>
          <a:xfrm>
            <a:off x="3157113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opis hermetyzacji jest konkretny i wystarczający?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Potrzeba modelowania emisji odorów w Raporcie OOŚ.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wymagania i żądania dotyczące odorów zawrzeć w postanowieniu o zakresie Raportu OOŚ?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skuteczności proponowanych rozwiązań minimalizujących oddziaływania zapachowe.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opis spełnia wymogi formalne i merytoryczne?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4" name="Google Shape;444;p43" descr="header_0"/>
          <p:cNvSpPr txBox="1"/>
          <p:nvPr/>
        </p:nvSpPr>
        <p:spPr>
          <a:xfrm>
            <a:off x="276500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Fragment 1: Opis i Substraty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45" name="Google Shape;445;p43" descr="header_1"/>
          <p:cNvSpPr txBox="1"/>
          <p:nvPr/>
        </p:nvSpPr>
        <p:spPr>
          <a:xfrm>
            <a:off x="3157225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Fragment 2: Odory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46" name="Google Shape;446;p43" descr="detail_2"/>
          <p:cNvSpPr txBox="1"/>
          <p:nvPr/>
        </p:nvSpPr>
        <p:spPr>
          <a:xfrm>
            <a:off x="6037850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rozdział kanalizacji jest poprawny i kompletny?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uwzględniono wodę z placu dozowania i mycia pojazdów?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Opis systemów kanalizacji: sanitarna, opadowa, technologiczna/odcieki.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Identyfikacja braków i nieścisłości w opisie gospodarki wodno-ściekowej.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Rekomendacje dotyczące uzupełnień i dalszych działań.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7" name="Google Shape;447;p43" descr="header_2"/>
          <p:cNvSpPr txBox="1"/>
          <p:nvPr/>
        </p:nvSpPr>
        <p:spPr>
          <a:xfrm>
            <a:off x="6037950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Fragment 3: Woda i Ścieki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48" name="Google Shape;448;p43"/>
          <p:cNvSpPr/>
          <p:nvPr/>
        </p:nvSpPr>
        <p:spPr>
          <a:xfrm>
            <a:off x="61178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4"/>
          <p:cNvSpPr/>
          <p:nvPr/>
        </p:nvSpPr>
        <p:spPr>
          <a:xfrm>
            <a:off x="343000" y="2671375"/>
            <a:ext cx="2598300" cy="212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4" name="Google Shape;454;p44" descr="overview_header"/>
          <p:cNvSpPr/>
          <p:nvPr/>
        </p:nvSpPr>
        <p:spPr>
          <a:xfrm>
            <a:off x="342901" y="2692650"/>
            <a:ext cx="2598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Opis sytuacji i procedury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5" name="Google Shape;455;p44" descr="problem_detail"/>
          <p:cNvSpPr txBox="1"/>
          <p:nvPr/>
        </p:nvSpPr>
        <p:spPr>
          <a:xfrm>
            <a:off x="3113486" y="1579793"/>
            <a:ext cx="5754300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Wstępna ocena hałasu w KIP nie odzwierciedla rzeczywistego oddziaływania inwestycji na otoczenie.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Przekroczenie norm w nocy grozi protestami społecznymi i opóźnieniem projektu.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rzetelnej analizy hałasu może wymusić kosztowne zmiany w projekcie i utratę zaufania społecznego.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6" name="Google Shape;456;p44" descr="solution_detail"/>
          <p:cNvSpPr txBox="1"/>
          <p:nvPr/>
        </p:nvSpPr>
        <p:spPr>
          <a:xfrm>
            <a:off x="3118576" y="3337949"/>
            <a:ext cx="5744100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Ekspert proponuje: kontener CHP o wysokiej izolacyjności, tłumiki, ekrany akustyczne.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Organ wpisuje środki minimalizujące hałas jako warunki w DUŚ.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Inwestor musi uwzględnić te warunki w projekcie budowlanym, co zwiększa koszty inwestycji.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analizy i środków minimalizujących mógłby skutkować problemami prawnymi i finansowymi.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7" name="Google Shape;457;p44" descr="problem_header"/>
          <p:cNvSpPr/>
          <p:nvPr/>
        </p:nvSpPr>
        <p:spPr>
          <a:xfrm>
            <a:off x="3113479" y="1284900"/>
            <a:ext cx="57543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0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Problem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8" name="Google Shape;458;p44" descr="solution_header"/>
          <p:cNvSpPr/>
          <p:nvPr/>
        </p:nvSpPr>
        <p:spPr>
          <a:xfrm>
            <a:off x="3118570" y="3042892"/>
            <a:ext cx="57441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0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Rozwiązanie i konsekwencje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459" name="Google Shape;459;p44"/>
          <p:cNvPicPr preferRelativeResize="0"/>
          <p:nvPr/>
        </p:nvPicPr>
        <p:blipFill rotWithShape="1">
          <a:blip r:embed="rId3">
            <a:alphaModFix/>
          </a:blip>
          <a:srcRect t="25240" b="25240"/>
          <a:stretch/>
        </p:blipFill>
        <p:spPr>
          <a:xfrm>
            <a:off x="342900" y="1293025"/>
            <a:ext cx="2598300" cy="1286651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24</a:t>
            </a:fld>
            <a:endParaRPr/>
          </a:p>
        </p:txBody>
      </p:sp>
      <p:sp>
        <p:nvSpPr>
          <p:cNvPr id="461" name="Google Shape;461;p44" descr="chapter_allcaps"/>
          <p:cNvSpPr txBox="1">
            <a:spLocks noGrp="1"/>
          </p:cNvSpPr>
          <p:nvPr>
            <p:ph type="body" idx="3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STUDIUM PRZYPADKU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62" name="Google Shape;462;p44" descr="takeaway"/>
          <p:cNvSpPr txBox="1">
            <a:spLocks noGrp="1"/>
          </p:cNvSpPr>
          <p:nvPr>
            <p:ph type="subTitle" idx="2"/>
          </p:nvPr>
        </p:nvSpPr>
        <p:spPr>
          <a:xfrm>
            <a:off x="276375" y="781800"/>
            <a:ext cx="8591400" cy="51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dirty="0"/>
              <a:t>Rzetelna analiza hałasu w Raporcie OOŚ jest kluczowa dla ustalenia wiążących warunków w DUŚ i zgodnej z prawem eksploatacji biogazowni.</a:t>
            </a:r>
            <a:endParaRPr sz="950" dirty="0"/>
          </a:p>
        </p:txBody>
      </p:sp>
      <p:sp>
        <p:nvSpPr>
          <p:cNvPr id="463" name="Google Shape;463;p4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Studium Przypadku: Wpływ Raportu OOŚ na Warunki DUŚ (Hałas)</a:t>
            </a:r>
            <a:endParaRPr/>
          </a:p>
        </p:txBody>
      </p:sp>
      <p:sp>
        <p:nvSpPr>
          <p:cNvPr id="464" name="Google Shape;464;p44" descr="overview_detail"/>
          <p:cNvSpPr txBox="1"/>
          <p:nvPr/>
        </p:nvSpPr>
        <p:spPr>
          <a:xfrm>
            <a:off x="276375" y="2914975"/>
            <a:ext cx="2664900" cy="18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4000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Biogazownia 1 MW, 600 m od zabudowy mieszkalnej.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KIP deklaruje niski wpływ hałasu, mieszkańcy zgłaszają obawy.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Organ nakazuje sporządzenie Raportu OOŚ z analizą akustyczną.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Modelowanie wykazuje przekroczenie norm hałasu w nocy (48 dB(A) vs norma 40/45 dB(A)).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5" descr="label_0"/>
          <p:cNvSpPr/>
          <p:nvPr/>
        </p:nvSpPr>
        <p:spPr>
          <a:xfrm>
            <a:off x="363724" y="2230083"/>
            <a:ext cx="1768599" cy="5975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DUŚ to kluczowa decyzja</a:t>
            </a:r>
            <a:endParaRPr sz="10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70" name="Google Shape;470;p45" descr="label_1"/>
          <p:cNvSpPr/>
          <p:nvPr/>
        </p:nvSpPr>
        <p:spPr>
          <a:xfrm>
            <a:off x="2056124" y="2281927"/>
            <a:ext cx="1699552" cy="54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KIP to nie formalność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71" name="Google Shape;471;p45" descr="label_2"/>
          <p:cNvSpPr/>
          <p:nvPr/>
        </p:nvSpPr>
        <p:spPr>
          <a:xfrm>
            <a:off x="3694902" y="2281927"/>
            <a:ext cx="1763296" cy="54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Raport OOŚ to ekspertyza</a:t>
            </a:r>
            <a:endParaRPr sz="10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72" name="Google Shape;472;p45" descr="label_3"/>
          <p:cNvSpPr/>
          <p:nvPr/>
        </p:nvSpPr>
        <p:spPr>
          <a:xfrm>
            <a:off x="5387926" y="2281927"/>
            <a:ext cx="1771288" cy="54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Wariantowanie obowiązkowe</a:t>
            </a:r>
            <a:endParaRPr sz="10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73" name="Google Shape;473;p45" descr="label_4"/>
          <p:cNvSpPr/>
          <p:nvPr/>
        </p:nvSpPr>
        <p:spPr>
          <a:xfrm>
            <a:off x="7087875" y="2285000"/>
            <a:ext cx="1769307" cy="54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Analizy specjalistyczne kluczowe</a:t>
            </a:r>
            <a:endParaRPr sz="10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74" name="Google Shape;474;p4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/>
              <a:t>Kluczowe Wnioski: </a:t>
            </a:r>
            <a:r>
              <a:rPr lang="pl" sz="1800" dirty="0" smtClean="0"/>
              <a:t>Zasady przygotowania Dokumentacji </a:t>
            </a:r>
            <a:r>
              <a:rPr lang="pl" sz="1800" dirty="0"/>
              <a:t>Środowiskowej</a:t>
            </a:r>
            <a:endParaRPr sz="1800" dirty="0"/>
          </a:p>
        </p:txBody>
      </p:sp>
      <p:sp>
        <p:nvSpPr>
          <p:cNvPr id="475" name="Google Shape;475;p4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25</a:t>
            </a:fld>
            <a:endParaRPr/>
          </a:p>
        </p:txBody>
      </p:sp>
      <p:sp>
        <p:nvSpPr>
          <p:cNvPr id="476" name="Google Shape;476;p4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WNIOSKI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77" name="Google Shape;477;p45" descr="value_0"/>
          <p:cNvSpPr/>
          <p:nvPr/>
        </p:nvSpPr>
        <p:spPr>
          <a:xfrm>
            <a:off x="363599" y="858204"/>
            <a:ext cx="1769071" cy="13718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Pierwsza merytoryczna decyzja</a:t>
            </a:r>
            <a:endParaRPr sz="16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78" name="Google Shape;478;p45" descr="detail_0"/>
          <p:cNvSpPr/>
          <p:nvPr/>
        </p:nvSpPr>
        <p:spPr>
          <a:xfrm>
            <a:off x="363400" y="2830701"/>
            <a:ext cx="1625400" cy="11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Warunkuje kolejne etapy inwestycji, ustala wiążące warunki dla inwestora.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79" name="Google Shape;479;p45" descr="value_1"/>
          <p:cNvSpPr/>
          <p:nvPr/>
        </p:nvSpPr>
        <p:spPr>
          <a:xfrm>
            <a:off x="2055998" y="859383"/>
            <a:ext cx="1699552" cy="14942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Służy do screeningu</a:t>
            </a:r>
            <a:endParaRPr sz="16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0" name="Google Shape;480;p45" descr="detail_1"/>
          <p:cNvSpPr/>
          <p:nvPr/>
        </p:nvSpPr>
        <p:spPr>
          <a:xfrm>
            <a:off x="2055798" y="2830701"/>
            <a:ext cx="1625700" cy="11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Określa zakres Raportu OOŚ, wymaga rzetelności i kompletności informacji.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1" name="Google Shape;481;p45" descr="value_2"/>
          <p:cNvSpPr/>
          <p:nvPr/>
        </p:nvSpPr>
        <p:spPr>
          <a:xfrm>
            <a:off x="3687582" y="858204"/>
            <a:ext cx="1770815" cy="14954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Pełna naukowa analiza</a:t>
            </a:r>
            <a:endParaRPr sz="16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2" name="Google Shape;482;p45" descr="detail_2"/>
          <p:cNvSpPr/>
          <p:nvPr/>
        </p:nvSpPr>
        <p:spPr>
          <a:xfrm>
            <a:off x="3755550" y="2830701"/>
            <a:ext cx="1625700" cy="11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Opiera się na obiektywnych danych, wariantowaniu i analizach specjalistycznych.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3" name="Google Shape;483;p45" descr="value_3"/>
          <p:cNvSpPr/>
          <p:nvPr/>
        </p:nvSpPr>
        <p:spPr>
          <a:xfrm>
            <a:off x="5388251" y="858205"/>
            <a:ext cx="1770815" cy="14954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Analiza alternatyw</a:t>
            </a:r>
            <a:endParaRPr sz="16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4" name="Google Shape;484;p45" descr="detail_3"/>
          <p:cNvSpPr/>
          <p:nvPr/>
        </p:nvSpPr>
        <p:spPr>
          <a:xfrm>
            <a:off x="5456219" y="2830701"/>
            <a:ext cx="1625700" cy="11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realistycznej analizy wariantów to częsty powód uchylenia decyzji DUŚ.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5" name="Google Shape;485;p45" descr="value_4"/>
          <p:cNvSpPr/>
          <p:nvPr/>
        </p:nvSpPr>
        <p:spPr>
          <a:xfrm>
            <a:off x="7088794" y="858204"/>
            <a:ext cx="1768217" cy="1497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Modelowanie hałasu, emisji, odorów</a:t>
            </a:r>
            <a:endParaRPr sz="16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6" name="Google Shape;486;p45" descr="detail_4"/>
          <p:cNvSpPr/>
          <p:nvPr/>
        </p:nvSpPr>
        <p:spPr>
          <a:xfrm>
            <a:off x="7154276" y="2833164"/>
            <a:ext cx="1625700" cy="11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Podstawa oceny wpływu inwestycji i warunków minimalizujących.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7" name="Google Shape;487;p45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Dokumentacja środowiskowa jest kluczowa dla sukcesu inwestycji w biogazownię. Rzetelność, kompletność i szczegółowość KIP oraz Raportu OOŚ bezpośrednio wpływają na przebieg procedury administracyjnej i warunki decyzji środowiskowej (DUŚ). Oszczędności na jakości dokumentacji mogą prowadzić do opóźnień, wzrostu kosztów i ryzyka odmowy decyzji.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8" name="Google Shape;488;p45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Szybki Quiz Kontrolny</a:t>
            </a:r>
            <a:endParaRPr/>
          </a:p>
        </p:txBody>
      </p:sp>
      <p:sp>
        <p:nvSpPr>
          <p:cNvPr id="494" name="Google Shape;494;p46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QUIZ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95" name="Google Shape;495;p46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dwa podstawowe dokumenty (opracowania) służą do przeprowadzenia Oceny Oddziaływania na Środowisko?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dokument składa inwestor, aby organ mógł zdecydować (w drodze postanowienia), czy sporządzenie Raportu OOŚ jest wymagane?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Wymień 3 kluczowe analizy (modelowania), które powinny znaleźć się w Raporcie OOŚ dla biogazowni.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Wymień 3 organy, które obowiązkowo opiniują lub uzgadniają projekt decyzji środowiskowej.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jest podstawowy cel analizy wariantów w Raporcie OOŚ?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decyzja środowiskowa (DUŚ) zawiera wiążące warunki dla inwestora?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 nazywa się procedura, w której organ decyduje, czy dla przedsięwzięcia potencjalnie znacząco oddziałującego wymagany jest Raport OOŚ?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Podaj przykład środka minimalizującego oddziaływanie odorowe, który może być wskazany w DUŚ.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brak rzetelnej analizy wariantów może być podstawą do uchylenia decyzji środowiskowej?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jest minimalny czas, przez który społeczeństwo ma możliwość zapoznania się z Raportem OOŚ i składania uwag?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96" name="Google Shape;496;p46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Pytania kontrolne dotyczące dokumentów i procedur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97" name="Google Shape;497;p46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Quiz pomaga utrwalić wiedzę na temat kluczowych dokumentów i procedur w ocenie oddziaływania na środowisko biogazowni, wzmacniając zrozumienie wymagań formalnych i analitycznych.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7"/>
          <p:cNvSpPr/>
          <p:nvPr/>
        </p:nvSpPr>
        <p:spPr>
          <a:xfrm>
            <a:off x="3285300" y="-8987"/>
            <a:ext cx="5858700" cy="515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03" name="Google Shape;503;p47" descr="outro_text"/>
          <p:cNvSpPr txBox="1">
            <a:spLocks noGrp="1"/>
          </p:cNvSpPr>
          <p:nvPr>
            <p:ph type="ctrTitle"/>
          </p:nvPr>
        </p:nvSpPr>
        <p:spPr>
          <a:xfrm>
            <a:off x="3664325" y="1193250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Dziękuję za uwagę</a:t>
            </a:r>
            <a:endParaRPr/>
          </a:p>
        </p:txBody>
      </p:sp>
      <p:pic>
        <p:nvPicPr>
          <p:cNvPr id="504" name="Google Shape;504;p47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0" y="-4512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4756</Words>
  <Application>Microsoft Office PowerPoint</Application>
  <PresentationFormat>On-screen Show (16:9)</PresentationFormat>
  <Paragraphs>419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Hanken Grotesk</vt:lpstr>
      <vt:lpstr>Geist Medium</vt:lpstr>
      <vt:lpstr>Arial</vt:lpstr>
      <vt:lpstr>Libre Franklin Medium</vt:lpstr>
      <vt:lpstr>Geist</vt:lpstr>
      <vt:lpstr>Geist SemiBold</vt:lpstr>
      <vt:lpstr>Simple Light</vt:lpstr>
      <vt:lpstr>Insight Modern</vt:lpstr>
      <vt:lpstr>Dokumentacja Środowiskowa Biogazowni: KIP i Raport OOŚ jako Klucz do Decyzji Administracyjnych</vt:lpstr>
      <vt:lpstr>Agenda</vt:lpstr>
      <vt:lpstr>Rola Dokumentacji Środowiskowej</vt:lpstr>
      <vt:lpstr>Konsekwencje Błędów w Dokumentacji</vt:lpstr>
      <vt:lpstr>Procedura OOŚ: Podstawa Prawna i Kwalifikacja Przedsięwzięć</vt:lpstr>
      <vt:lpstr>Kwalifikacja Biogazowni Rolniczych w Procedurze OOŚ</vt:lpstr>
      <vt:lpstr>Karta Informacyjna Przedsięwzięcia (KIP) - Cel i Rola</vt:lpstr>
      <vt:lpstr>Zakres Karty Informacyjnej Przedsięwzięcia (KIP)</vt:lpstr>
      <vt:lpstr>Teren i Warianty</vt:lpstr>
      <vt:lpstr>Zasoby i Ochrona Środowiska</vt:lpstr>
      <vt:lpstr>Emisje i Oddziaływania</vt:lpstr>
      <vt:lpstr>Obszary Chronione i Inne Aspekty</vt:lpstr>
      <vt:lpstr>Procedura Screeningu na Podstawie KIP</vt:lpstr>
      <vt:lpstr>Raport o Oddziaływaniu na Środowisko (Raport OOŚ) - Cel i Charakter</vt:lpstr>
      <vt:lpstr>Opis Technologii i Wariantów w Raporcie OOŚ</vt:lpstr>
      <vt:lpstr>Inwentaryzacja Przyrodnicza i Analiza Hałasu</vt:lpstr>
      <vt:lpstr>Analiza Emisji do Powietrza</vt:lpstr>
      <vt:lpstr>Analiza Odorów oraz Gospodarka Odpadami i Ściekami</vt:lpstr>
      <vt:lpstr>Oddziaływania Skumulowane i Monitoring</vt:lpstr>
      <vt:lpstr>Procedura Oceny Oddziaływania na Środowisko (OOŚ)</vt:lpstr>
      <vt:lpstr>Znaczenie Dokumentacji dla Decyzji Środowiskowej (DUŚ)</vt:lpstr>
      <vt:lpstr>Warsztat: Analiza Fragmentów KIP - Wprowadzenie</vt:lpstr>
      <vt:lpstr>Warsztat: Zadania dla Grup</vt:lpstr>
      <vt:lpstr>Studium Przypadku: Wpływ Raportu OOŚ na Warunki DUŚ (Hałas)</vt:lpstr>
      <vt:lpstr>Kluczowe Wnioski: Zasady przygotowania Dokumentacji Środowiskowej</vt:lpstr>
      <vt:lpstr>Szybki Quiz Kontrolny</vt:lpstr>
      <vt:lpstr>Dziękuję za uwagę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Dokumentacja Środowiskowa Biogazowni: KIP i Raport OOŚ jako Klucz do Decyzji Administracyjnych</dc:title>
  <cp:lastModifiedBy>Microsoft account</cp:lastModifiedBy>
  <cp:revision>5</cp:revision>
  <dcterms:modified xsi:type="dcterms:W3CDTF">2025-11-01T22:51:07Z</dcterms:modified>
</cp:coreProperties>
</file>