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1"/>
    <p:sldMasterId id="2147483667" r:id="rId2"/>
  </p:sldMasterIdLst>
  <p:notesMasterIdLst>
    <p:notesMasterId r:id="rId26"/>
  </p:notesMasterIdLst>
  <p:sldIdLst>
    <p:sldId id="256" r:id="rId3"/>
    <p:sldId id="257" r:id="rId4"/>
    <p:sldId id="258" r:id="rId5"/>
    <p:sldId id="259" r:id="rId6"/>
    <p:sldId id="260" r:id="rId7"/>
    <p:sldId id="278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</p:sldIdLst>
  <p:sldSz cx="9144000" cy="5143500" type="screen16x9"/>
  <p:notesSz cx="6858000" cy="9144000"/>
  <p:embeddedFontLst>
    <p:embeddedFont>
      <p:font typeface="Hanken Grotesk" panose="020B0604020202020204" charset="-18"/>
      <p:regular r:id="rId27"/>
      <p:bold r:id="rId28"/>
      <p:italic r:id="rId29"/>
      <p:boldItalic r:id="rId30"/>
    </p:embeddedFont>
    <p:embeddedFont>
      <p:font typeface="Geist Medium" panose="020B0604020202020204" charset="-18"/>
      <p:regular r:id="rId31"/>
      <p:bold r:id="rId32"/>
    </p:embeddedFont>
    <p:embeddedFont>
      <p:font typeface="Libre Franklin Medium" panose="020B0604020202020204" charset="-18"/>
      <p:regular r:id="rId33"/>
      <p:bold r:id="rId34"/>
      <p:italic r:id="rId35"/>
      <p:boldItalic r:id="rId36"/>
    </p:embeddedFont>
    <p:embeddedFont>
      <p:font typeface="Geist" panose="020B0604020202020204" charset="-18"/>
      <p:regular r:id="rId37"/>
      <p:bold r:id="rId38"/>
    </p:embeddedFont>
    <p:embeddedFont>
      <p:font typeface="Geist SemiBold" panose="020B0604020202020204" charset="-18"/>
      <p:regular r:id="rId39"/>
      <p:bold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7DE4FCC-E9A1-4E98-BCD9-1F340F6C3796}">
  <a:tblStyle styleId="{F7DE4FCC-E9A1-4E98-BCD9-1F340F6C379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62" d="100"/>
          <a:sy n="162" d="100"/>
        </p:scale>
        <p:origin x="108" y="1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19.xml"/><Relationship Id="rId34" Type="http://schemas.openxmlformats.org/officeDocument/2006/relationships/font" Target="fonts/font8.fntdata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3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5.fntdata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7.fntdata"/><Relationship Id="rId38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9556265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SLIDES_API65233326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SLIDES_API65233326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0450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SLIDES_API652333262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SLIDES_API652333262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2738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SLIDES_API652333262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SLIDES_API652333262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0822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SLIDES_API652333262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SLIDES_API652333262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8032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SLIDES_API652333262_2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SLIDES_API652333262_2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44554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SLIDES_API652333262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SLIDES_API652333262_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45751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SLIDES_API652333262_3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SLIDES_API652333262_3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35830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SLIDES_API652333262_4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SLIDES_API652333262_4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067597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SLIDES_API652333262_4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SLIDES_API652333262_4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5940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SLIDES_API652333262_5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SLIDES_API652333262_5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74953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SLIDES_API652333262_6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SLIDES_API652333262_6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30840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SLIDES_API652333262_6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SLIDES_API652333262_6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16732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SLIDES_API652333262_7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SLIDES_API652333262_7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473804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SLIDES_API652333262_8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SLIDES_API652333262_8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840689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SLIDES_API652333262_8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SLIDES_API652333262_8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58777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SLIDES_API652333262_9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SLIDES_API652333262_9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300175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SLIDES_API652333262_10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SLIDES_API652333262_10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63051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SLIDES_API652333262_10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SLIDES_API652333262_10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66933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SLIDES_API652333262_1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SLIDES_API652333262_1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31229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SLIDES_API652333262_12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SLIDES_API652333262_12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07510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SLIDES_API652333262_12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SLIDES_API652333262_12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415091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SLIDES_API652333262_13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SLIDES_API652333262_13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91044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25" y="1303025"/>
            <a:ext cx="6000900" cy="171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900"/>
              <a:buNone/>
              <a:defRPr sz="29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685817" y="3086100"/>
            <a:ext cx="60009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500"/>
              <a:buNone/>
              <a:defRPr sz="1500">
                <a:solidFill>
                  <a:schemeClr val="accent3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>
            <a:spLocks noGrp="1"/>
          </p:cNvSpPr>
          <p:nvPr>
            <p:ph type="ctrTitle"/>
          </p:nvPr>
        </p:nvSpPr>
        <p:spPr>
          <a:xfrm>
            <a:off x="685817" y="1303020"/>
            <a:ext cx="6000900" cy="171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900"/>
              <a:buNone/>
              <a:defRPr sz="29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ubTitle" idx="1"/>
          </p:nvPr>
        </p:nvSpPr>
        <p:spPr>
          <a:xfrm>
            <a:off x="685817" y="3086100"/>
            <a:ext cx="60009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ubTitle" idx="1"/>
          </p:nvPr>
        </p:nvSpPr>
        <p:spPr>
          <a:xfrm>
            <a:off x="342908" y="781812"/>
            <a:ext cx="8456100" cy="46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">
  <p:cSld name="CUSTOM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/>
          </p:nvPr>
        </p:nvSpPr>
        <p:spPr>
          <a:xfrm>
            <a:off x="343921" y="2854905"/>
            <a:ext cx="8456100" cy="9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7699033" y="4903461"/>
            <a:ext cx="1133100" cy="1920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_AND_BODY_1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42908" y="411480"/>
            <a:ext cx="84561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body" idx="1"/>
          </p:nvPr>
        </p:nvSpPr>
        <p:spPr>
          <a:xfrm>
            <a:off x="342908" y="1378458"/>
            <a:ext cx="8456100" cy="32508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subTitle" idx="2"/>
          </p:nvPr>
        </p:nvSpPr>
        <p:spPr>
          <a:xfrm>
            <a:off x="342908" y="781812"/>
            <a:ext cx="8456100" cy="466500"/>
          </a:xfrm>
          <a:prstGeom prst="rect">
            <a:avLst/>
          </a:prstGeom>
        </p:spPr>
        <p:txBody>
          <a:bodyPr spcFirstLastPara="1" wrap="square" lIns="34275" tIns="68575" rIns="34275" bIns="34275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body" idx="3"/>
          </p:nvPr>
        </p:nvSpPr>
        <p:spPr>
          <a:xfrm>
            <a:off x="342908" y="212598"/>
            <a:ext cx="8456100" cy="198900"/>
          </a:xfrm>
          <a:prstGeom prst="rect">
            <a:avLst/>
          </a:prstGeom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-Sections">
  <p:cSld name="4-Section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>
            <a:spLocks noGrp="1"/>
          </p:cNvSpPr>
          <p:nvPr>
            <p:ph type="title"/>
          </p:nvPr>
        </p:nvSpPr>
        <p:spPr>
          <a:xfrm>
            <a:off x="457200" y="342900"/>
            <a:ext cx="8229600" cy="5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body" idx="1"/>
          </p:nvPr>
        </p:nvSpPr>
        <p:spPr>
          <a:xfrm>
            <a:off x="457200" y="1876096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body" idx="2"/>
          </p:nvPr>
        </p:nvSpPr>
        <p:spPr>
          <a:xfrm>
            <a:off x="2539746" y="1876096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dt" idx="10"/>
          </p:nvPr>
        </p:nvSpPr>
        <p:spPr>
          <a:xfrm>
            <a:off x="457200" y="4800600"/>
            <a:ext cx="2229000" cy="2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ftr" idx="11"/>
          </p:nvPr>
        </p:nvSpPr>
        <p:spPr>
          <a:xfrm>
            <a:off x="2775585" y="4800600"/>
            <a:ext cx="3592800" cy="2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sldNum" idx="12"/>
          </p:nvPr>
        </p:nvSpPr>
        <p:spPr>
          <a:xfrm>
            <a:off x="6865620" y="4800600"/>
            <a:ext cx="1821300" cy="2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body" idx="3"/>
          </p:nvPr>
        </p:nvSpPr>
        <p:spPr>
          <a:xfrm>
            <a:off x="457200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body" idx="4"/>
          </p:nvPr>
        </p:nvSpPr>
        <p:spPr>
          <a:xfrm>
            <a:off x="2539746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body" idx="5"/>
          </p:nvPr>
        </p:nvSpPr>
        <p:spPr>
          <a:xfrm>
            <a:off x="4622292" y="1876096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body" idx="6"/>
          </p:nvPr>
        </p:nvSpPr>
        <p:spPr>
          <a:xfrm>
            <a:off x="6704838" y="1877673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body" idx="7"/>
          </p:nvPr>
        </p:nvSpPr>
        <p:spPr>
          <a:xfrm>
            <a:off x="4622292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8"/>
          </p:nvPr>
        </p:nvSpPr>
        <p:spPr>
          <a:xfrm>
            <a:off x="6704838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TITLE_AND_BODY_2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>
            <a:spLocks noGrp="1"/>
          </p:cNvSpPr>
          <p:nvPr>
            <p:ph type="title"/>
          </p:nvPr>
        </p:nvSpPr>
        <p:spPr>
          <a:xfrm>
            <a:off x="342908" y="411480"/>
            <a:ext cx="84561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91" name="Google Shape;91;p20"/>
          <p:cNvSpPr txBox="1">
            <a:spLocks noGrp="1"/>
          </p:cNvSpPr>
          <p:nvPr>
            <p:ph type="body" idx="1"/>
          </p:nvPr>
        </p:nvSpPr>
        <p:spPr>
          <a:xfrm>
            <a:off x="342908" y="1378458"/>
            <a:ext cx="8456100" cy="32508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subTitle" idx="2"/>
          </p:nvPr>
        </p:nvSpPr>
        <p:spPr>
          <a:xfrm>
            <a:off x="342908" y="781812"/>
            <a:ext cx="8456100" cy="466500"/>
          </a:xfrm>
          <a:prstGeom prst="rect">
            <a:avLst/>
          </a:prstGeom>
        </p:spPr>
        <p:txBody>
          <a:bodyPr spcFirstLastPara="1" wrap="square" lIns="34275" tIns="68575" rIns="34275" bIns="34275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body" idx="3"/>
          </p:nvPr>
        </p:nvSpPr>
        <p:spPr>
          <a:xfrm>
            <a:off x="342908" y="212598"/>
            <a:ext cx="8456100" cy="198900"/>
          </a:xfrm>
          <a:prstGeom prst="rect">
            <a:avLst/>
          </a:prstGeom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276375" y="1122250"/>
            <a:ext cx="85914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1pPr>
            <a:lvl2pPr marL="914400" lvl="1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L="1371600" lvl="2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L="1828800" lvl="3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L="2286000" lvl="4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L="2743200" lvl="5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L="3200400" lvl="6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L="3657600" lvl="7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L="4114800" lvl="8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/>
          <p:nvPr/>
        </p:nvSpPr>
        <p:spPr>
          <a:xfrm>
            <a:off x="3027898" y="4903470"/>
            <a:ext cx="30861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rPr>
              <a:t>CONFIDENTIAL | DRAFT</a:t>
            </a:r>
            <a:endParaRPr sz="700">
              <a:solidFill>
                <a:srgbClr val="B7B7B7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54" name="Google Shape;54;p13"/>
          <p:cNvSpPr txBox="1"/>
          <p:nvPr/>
        </p:nvSpPr>
        <p:spPr>
          <a:xfrm>
            <a:off x="342908" y="4903470"/>
            <a:ext cx="30861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rPr>
              <a:t>© Copyright 2025</a:t>
            </a:r>
            <a:endParaRPr sz="700">
              <a:solidFill>
                <a:srgbClr val="B7B7B7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7699033" y="4903461"/>
            <a:ext cx="11331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1">
          <p15:clr>
            <a:srgbClr val="E46962"/>
          </p15:clr>
        </p15:guide>
        <p15:guide id="2" pos="174">
          <p15:clr>
            <a:srgbClr val="E46962"/>
          </p15:clr>
        </p15:guide>
        <p15:guide id="3" orient="horz" pos="3059">
          <p15:clr>
            <a:srgbClr val="E46962"/>
          </p15:clr>
        </p15:guide>
        <p15:guide id="4" orient="horz" pos="244">
          <p15:clr>
            <a:srgbClr val="E46962"/>
          </p15:clr>
        </p15:guide>
        <p15:guide id="5" pos="5586">
          <p15:clr>
            <a:srgbClr val="E46962"/>
          </p15:clr>
        </p15:guide>
        <p15:guide id="6" pos="239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/>
          <p:nvPr/>
        </p:nvSpPr>
        <p:spPr>
          <a:xfrm>
            <a:off x="0" y="-8975"/>
            <a:ext cx="5858700" cy="5152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00" name="Google Shape;100;p21" descr="presentation_title"/>
          <p:cNvSpPr txBox="1">
            <a:spLocks noGrp="1"/>
          </p:cNvSpPr>
          <p:nvPr>
            <p:ph type="ctrTitle"/>
          </p:nvPr>
        </p:nvSpPr>
        <p:spPr>
          <a:xfrm>
            <a:off x="379025" y="458275"/>
            <a:ext cx="5102400" cy="275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Biogazownia w Społeczności Lokalnej</a:t>
            </a:r>
            <a:endParaRPr/>
          </a:p>
        </p:txBody>
      </p:sp>
      <p:sp>
        <p:nvSpPr>
          <p:cNvPr id="101" name="Google Shape;101;p21" descr="date"/>
          <p:cNvSpPr txBox="1">
            <a:spLocks noGrp="1"/>
          </p:cNvSpPr>
          <p:nvPr>
            <p:ph type="subTitle" idx="1"/>
          </p:nvPr>
        </p:nvSpPr>
        <p:spPr>
          <a:xfrm>
            <a:off x="379025" y="3215200"/>
            <a:ext cx="51024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 dirty="0" smtClean="0"/>
              <a:t>BCU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 dirty="0" smtClean="0"/>
              <a:t>Łukasz Rosik</a:t>
            </a:r>
            <a:endParaRPr sz="1400" dirty="0"/>
          </a:p>
        </p:txBody>
      </p:sp>
      <p:pic>
        <p:nvPicPr>
          <p:cNvPr id="102" name="Google Shape;102;p21" descr="swappable_0" title="Winding Mountain Road.jpeg"/>
          <p:cNvPicPr preferRelativeResize="0"/>
          <p:nvPr/>
        </p:nvPicPr>
        <p:blipFill rotWithShape="1">
          <a:blip r:embed="rId3">
            <a:alphaModFix amt="50000"/>
          </a:blip>
          <a:srcRect l="2180" r="2180"/>
          <a:stretch/>
        </p:blipFill>
        <p:spPr>
          <a:xfrm>
            <a:off x="5858700" y="-4500"/>
            <a:ext cx="3285300" cy="51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2</a:t>
            </a:fld>
            <a:endParaRPr/>
          </a:p>
        </p:txBody>
      </p:sp>
      <p:sp>
        <p:nvSpPr>
          <p:cNvPr id="108" name="Google Shape;108;p22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>
                <a:solidFill>
                  <a:schemeClr val="accent1"/>
                </a:solidFill>
              </a:rPr>
              <a:t>Agenda</a:t>
            </a:r>
            <a:endParaRPr sz="1400">
              <a:solidFill>
                <a:schemeClr val="accent1"/>
              </a:solidFill>
              <a:latin typeface="Geist Medium"/>
              <a:ea typeface="Geist Medium"/>
              <a:cs typeface="Geist Medium"/>
              <a:sym typeface="Geist Medium"/>
            </a:endParaRPr>
          </a:p>
        </p:txBody>
      </p:sp>
      <p:sp>
        <p:nvSpPr>
          <p:cNvPr id="109" name="Google Shape;109;p22" descr="agenda_0"/>
          <p:cNvSpPr txBox="1">
            <a:spLocks noGrp="1"/>
          </p:cNvSpPr>
          <p:nvPr>
            <p:ph type="body" idx="4294967295"/>
          </p:nvPr>
        </p:nvSpPr>
        <p:spPr>
          <a:xfrm>
            <a:off x="0" y="911260"/>
            <a:ext cx="2754923" cy="3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dirty="0">
                <a:solidFill>
                  <a:schemeClr val="dk1"/>
                </a:solidFill>
              </a:rPr>
              <a:t>Współpraca społeczna wokół biogazowni</a:t>
            </a:r>
            <a:endParaRPr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dirty="0">
                <a:solidFill>
                  <a:schemeClr val="dk1"/>
                </a:solidFill>
              </a:rPr>
              <a:t>Syndrom NIMBY i koszty braku akceptacji</a:t>
            </a:r>
            <a:endParaRPr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dirty="0">
                <a:solidFill>
                  <a:schemeClr val="dk1"/>
                </a:solidFill>
              </a:rPr>
              <a:t>Identyfikacja kluczowych interesariuszy</a:t>
            </a:r>
            <a:endParaRPr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dirty="0">
                <a:solidFill>
                  <a:schemeClr val="dk1"/>
                </a:solidFill>
              </a:rPr>
              <a:t>Konsultacje społeczne: wymogi i praktyki</a:t>
            </a:r>
            <a:endParaRPr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dirty="0">
                <a:solidFill>
                  <a:schemeClr val="dk1"/>
                </a:solidFill>
              </a:rPr>
              <a:t>Budowanie zaufania z mieszkańcami</a:t>
            </a:r>
            <a:endParaRPr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900"/>
              <a:buChar char="•"/>
            </a:pPr>
            <a:r>
              <a:rPr lang="pl" dirty="0">
                <a:solidFill>
                  <a:schemeClr val="dk1"/>
                </a:solidFill>
              </a:rPr>
              <a:t>Ćwiczenia: symulacja </a:t>
            </a:r>
            <a:r>
              <a:rPr lang="pl" dirty="0" smtClean="0">
                <a:solidFill>
                  <a:schemeClr val="dk1"/>
                </a:solidFill>
              </a:rPr>
              <a:t>spotkania</a:t>
            </a:r>
          </a:p>
          <a:p>
            <a:pPr marL="228600" lvl="0" indent="-171450">
              <a:lnSpc>
                <a:spcPct val="115000"/>
              </a:lnSpc>
              <a:buClr>
                <a:schemeClr val="accent1"/>
              </a:buClr>
              <a:buChar char="•"/>
            </a:pPr>
            <a:r>
              <a:rPr lang="pl-PL" dirty="0">
                <a:solidFill>
                  <a:schemeClr val="dk1"/>
                </a:solidFill>
              </a:rPr>
              <a:t>Analiza argumentów: obawy i odpowiedzi</a:t>
            </a:r>
          </a:p>
          <a:p>
            <a:pPr marL="228600" lvl="0" indent="-171450">
              <a:lnSpc>
                <a:spcPct val="115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lang="pl-PL" dirty="0">
                <a:solidFill>
                  <a:schemeClr val="dk1"/>
                </a:solidFill>
              </a:rPr>
              <a:t>Strategie minimalizacji konfliktów</a:t>
            </a:r>
          </a:p>
          <a:p>
            <a:pPr marL="228600" lvl="0" indent="-171450">
              <a:lnSpc>
                <a:spcPct val="115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lang="pl-PL" dirty="0">
                <a:solidFill>
                  <a:schemeClr val="dk1"/>
                </a:solidFill>
              </a:rPr>
              <a:t>Studium przypadku dialogu społecznego</a:t>
            </a:r>
          </a:p>
          <a:p>
            <a:pPr marL="228600" lvl="0" indent="-171450">
              <a:lnSpc>
                <a:spcPct val="115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lang="pl-PL" dirty="0">
                <a:solidFill>
                  <a:schemeClr val="dk1"/>
                </a:solidFill>
              </a:rPr>
              <a:t>Podsumowanie 10 zasad komunikacji</a:t>
            </a:r>
          </a:p>
          <a:p>
            <a:pPr marL="228600" lvl="0" indent="-17145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Char char="•"/>
            </a:pPr>
            <a:r>
              <a:rPr lang="pl-PL" dirty="0">
                <a:solidFill>
                  <a:schemeClr val="dk1"/>
                </a:solidFill>
              </a:rPr>
              <a:t>Szybki quiz kontrolny</a:t>
            </a: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900"/>
              <a:buChar char="•"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11" y="757450"/>
            <a:ext cx="6510489" cy="36621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/>
          <p:nvPr/>
        </p:nvSpPr>
        <p:spPr>
          <a:xfrm>
            <a:off x="6741575" y="960100"/>
            <a:ext cx="2126100" cy="3896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16" name="Google Shape;116;p23" descr="takeaway"/>
          <p:cNvSpPr txBox="1"/>
          <p:nvPr/>
        </p:nvSpPr>
        <p:spPr>
          <a:xfrm>
            <a:off x="6945648" y="1186997"/>
            <a:ext cx="1737900" cy="3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Medium"/>
                <a:ea typeface="Geist Medium"/>
                <a:cs typeface="Geist Medium"/>
                <a:sym typeface="Geist Medium"/>
              </a:rPr>
              <a:t>Budowanie dialogu i akceptacji społecznej jest kluczowe dla powodzenia inwestycji w biogazownię i minimalizowania konfliktów z lokalną społecznością.</a:t>
            </a:r>
            <a:endParaRPr sz="1000">
              <a:solidFill>
                <a:schemeClr val="lt1"/>
              </a:solidFill>
              <a:latin typeface="Geist Medium"/>
              <a:ea typeface="Geist Medium"/>
              <a:cs typeface="Geist Medium"/>
              <a:sym typeface="Geist Medium"/>
            </a:endParaRPr>
          </a:p>
        </p:txBody>
      </p:sp>
      <p:sp>
        <p:nvSpPr>
          <p:cNvPr id="118" name="Google Shape;118;p23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Współpraca z Otoczeniem Społecznym</a:t>
            </a:r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3</a:t>
            </a:fld>
            <a:endParaRPr/>
          </a:p>
        </p:txBody>
      </p:sp>
      <p:pic>
        <p:nvPicPr>
          <p:cNvPr id="120" name="Google Shape;120;p23"/>
          <p:cNvPicPr preferRelativeResize="0"/>
          <p:nvPr/>
        </p:nvPicPr>
        <p:blipFill rotWithShape="1">
          <a:blip r:embed="rId3">
            <a:alphaModFix/>
          </a:blip>
          <a:srcRect t="16822" b="16815"/>
          <a:stretch/>
        </p:blipFill>
        <p:spPr>
          <a:xfrm>
            <a:off x="466377" y="2931826"/>
            <a:ext cx="2709548" cy="1862424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3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WSPÓŁPRACA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22" name="Google Shape;122;p23" descr="header_0"/>
          <p:cNvSpPr/>
          <p:nvPr/>
        </p:nvSpPr>
        <p:spPr>
          <a:xfrm>
            <a:off x="3272700" y="960100"/>
            <a:ext cx="1112400" cy="1855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Znaczenie Współpracy</a:t>
            </a:r>
            <a:endParaRPr sz="10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23" name="Google Shape;123;p23" descr="header_1"/>
          <p:cNvSpPr/>
          <p:nvPr/>
        </p:nvSpPr>
        <p:spPr>
          <a:xfrm>
            <a:off x="3272700" y="2931825"/>
            <a:ext cx="1112400" cy="1856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Budowanie Dialogu i Akceptacji</a:t>
            </a:r>
            <a:endParaRPr sz="10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24" name="Google Shape;124;p23" descr="detail_0"/>
          <p:cNvSpPr txBox="1"/>
          <p:nvPr/>
        </p:nvSpPr>
        <p:spPr>
          <a:xfrm>
            <a:off x="4385100" y="960200"/>
            <a:ext cx="2276100" cy="18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Budowa biogazowni to nie tylko inwestycja techniczna, ale wprowadzenie nowego elementu w krajobraz społeczny i fizyczny. Społeczność lokalna jest bezpośrednim sąsiadem instalacji, dlatego dialog i uwzględnianie ich obaw są niezbędne.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25" name="Google Shape;125;p23" descr="detail_1"/>
          <p:cNvSpPr txBox="1"/>
          <p:nvPr/>
        </p:nvSpPr>
        <p:spPr>
          <a:xfrm>
            <a:off x="4385100" y="2931850"/>
            <a:ext cx="2276100" cy="18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Otwartość, transparentność i ciągła komunikacja z mieszkańcami pozwalają na zrozumienie ich perspektyw, zapobieganie konfliktom i budowanie trwałych relacji opartych na zaufaniu i partnerstwie.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77" y="960100"/>
            <a:ext cx="2709548" cy="183882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Dlaczego Współpraca z Otoczeniem Społecznym Jest Kluczowa? (1/3)</a:t>
            </a:r>
            <a:endParaRPr/>
          </a:p>
        </p:txBody>
      </p:sp>
      <p:sp>
        <p:nvSpPr>
          <p:cNvPr id="131" name="Google Shape;131;p24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4</a:t>
            </a:fld>
            <a:endParaRPr/>
          </a:p>
        </p:txBody>
      </p:sp>
      <p:sp>
        <p:nvSpPr>
          <p:cNvPr id="132" name="Google Shape;132;p24" descr="detail_0"/>
          <p:cNvSpPr txBox="1"/>
          <p:nvPr/>
        </p:nvSpPr>
        <p:spPr>
          <a:xfrm>
            <a:off x="379000" y="1584775"/>
            <a:ext cx="4113000" cy="25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Budowa biogazowni to nie tylko inwestycja techniczna, ale także wprowadzenie nowego elementu w krajobraz społeczny i fizyczny.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Instalacja staje się częścią lokalnego środowiska, a społeczność jej bezpośrednim sąsiadem.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Społeczność lokalna ma prawo i potrzebę być informowana oraz uczestniczyć w procesie planowania.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Uwzględnienie perspektywy mieszkańców jest kluczowe dla powodzenia projektu.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33" name="Google Shape;133;p24" descr="detail_1"/>
          <p:cNvSpPr txBox="1"/>
          <p:nvPr/>
        </p:nvSpPr>
        <p:spPr>
          <a:xfrm>
            <a:off x="4647125" y="1584775"/>
            <a:ext cx="4152000" cy="25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Nawet najlepiej zaprojektowana i spełniająca normy inwestycja może napotkać na opór społeczny, jeśli nie uwzględni się obaw mieszkańców.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Brak dialogu prowadzi do nieporozumień i konfliktów, które mogą opóźnić lub zablokować inwestycję.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Społeczne niezrozumienie może generować protesty, utrudnienia administracyjne i wzrost kosztów.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Wczesny i otwarty dialog to sposób na budowanie zaufania i akceptacji społecznej.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34" name="Google Shape;134;p24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WSPÓŁPRACA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35" name="Google Shape;135;p24" descr="takeaway"/>
          <p:cNvSpPr txBox="1"/>
          <p:nvPr/>
        </p:nvSpPr>
        <p:spPr>
          <a:xfrm>
            <a:off x="489375" y="4132738"/>
            <a:ext cx="8378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Budowa biogazowni to inwestycja nie tylko techniczna, ale także społeczna, która wymaga uwzględnienia lokalnych obaw i dialogu z mieszkańcami. Brak współpracy i komunikacji może prowadzić do konfliktów i oporu społecznego, mimo spełnienia wszystkich norm technicznych.</a:t>
            </a:r>
            <a:endParaRPr sz="100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36" name="Google Shape;136;p24"/>
          <p:cNvSpPr/>
          <p:nvPr/>
        </p:nvSpPr>
        <p:spPr>
          <a:xfrm rot="5400000">
            <a:off x="352826" y="43821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37" name="Google Shape;137;p24" descr="header_0"/>
          <p:cNvSpPr/>
          <p:nvPr/>
        </p:nvSpPr>
        <p:spPr>
          <a:xfrm>
            <a:off x="277900" y="1214275"/>
            <a:ext cx="4308900" cy="370500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Znaczenie społecznego aspektu budowy biogazowni</a:t>
            </a:r>
            <a:endParaRPr sz="10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38" name="Google Shape;138;p24" descr="header_1"/>
          <p:cNvSpPr/>
          <p:nvPr/>
        </p:nvSpPr>
        <p:spPr>
          <a:xfrm>
            <a:off x="4557350" y="1214275"/>
            <a:ext cx="4308900" cy="370500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Ryzyko braku dialogu i potencjalne konflikty</a:t>
            </a:r>
            <a:endParaRPr sz="10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39" name="Google Shape;139;p24"/>
          <p:cNvSpPr/>
          <p:nvPr/>
        </p:nvSpPr>
        <p:spPr>
          <a:xfrm>
            <a:off x="379000" y="985675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1</a:t>
            </a:r>
            <a:endParaRPr sz="10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40" name="Google Shape;140;p24"/>
          <p:cNvSpPr/>
          <p:nvPr/>
        </p:nvSpPr>
        <p:spPr>
          <a:xfrm>
            <a:off x="4647125" y="985675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2</a:t>
            </a:r>
            <a:endParaRPr sz="10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5"/>
          <p:cNvSpPr/>
          <p:nvPr/>
        </p:nvSpPr>
        <p:spPr>
          <a:xfrm>
            <a:off x="6572250" y="246175"/>
            <a:ext cx="22953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46" name="Google Shape;146;p25" descr="takeaway"/>
          <p:cNvSpPr txBox="1"/>
          <p:nvPr/>
        </p:nvSpPr>
        <p:spPr>
          <a:xfrm>
            <a:off x="6792575" y="514650"/>
            <a:ext cx="1876200" cy="2334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Syndrom NIMBY to postawa, w której ludzie popierają ideę, ale sprzeciwiają się lokalizacji inwestycji w swoim najbliższym otoczeniu. Zrozumienie przyczyn NIMBY, takich jak obawy o uciążliwości czy brak zaufania, jest kluczowe do przezwyciężenia oporu społecznego. Brak akceptacji generuje poważne koszty dla inwestora, w tym problemy administracyjne, prawne i finansowe.</a:t>
            </a:r>
            <a:endParaRPr sz="100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47" name="Google Shape;147;p25" descr="header_0"/>
          <p:cNvSpPr txBox="1"/>
          <p:nvPr/>
        </p:nvSpPr>
        <p:spPr>
          <a:xfrm>
            <a:off x="276250" y="914025"/>
            <a:ext cx="12522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Definicja syndromu NIMBY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48" name="Google Shape;148;p25" descr="detail_0"/>
          <p:cNvSpPr txBox="1"/>
          <p:nvPr/>
        </p:nvSpPr>
        <p:spPr>
          <a:xfrm>
            <a:off x="1428395" y="914025"/>
            <a:ext cx="50130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NIMBY (Not In My Backyard - Nie na Moim Podwórku) to postawa, w której ludzie popierają ideę (np. energię odnawialną), ale sprzeciwiają się lokalizacji obiektu w swoim najbliższym sąsiedztwie.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Często wynika z obaw o potencjalne uciążliwości, takie jak hałas, zapachy, transport czy ryzyko bezpieczeństwa.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Postawa ta może prowadzić do oporu społecznego mimo ogólnego poparcia dla celów inwestycji.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Zrozumienie przyczyn NIMBY (obawy o uciążliwości, brak zaufania, poczucie braku wpływu) jest kluczowe do jego przezwyciężenia poprzez otwarty dialog i transparentność działań.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49" name="Google Shape;149;p25" descr="detail_1"/>
          <p:cNvSpPr txBox="1"/>
          <p:nvPr/>
        </p:nvSpPr>
        <p:spPr>
          <a:xfrm>
            <a:off x="1428395" y="2885345"/>
            <a:ext cx="50130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Ignorowanie perspektywy społecznej prowadzi do wysokich kosztów dla inwestora.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Problemy administracyjne: Protesty społeczne mogą wydłużać procedury administracyjne, takie jak uzyskiwanie decyzji środowiskowych i pozwoleń na budowę.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Koszty prawne: Obsługa sporów, skarg i odwołań generuje nieplanowane wydatki.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Wzrost kosztów budowy: Konieczność wdrażania dodatkowych środków minimalizujących uciążliwości, np. droższe technologie hermetyzacji czy ekrany akustyczne.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Trudności w eksploatacji: Napięte relacje z sąsiadami skutkują częstymi skargami i kontrolami urzędowymi.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50" name="Google Shape;150;p25" descr="header_1"/>
          <p:cNvSpPr txBox="1"/>
          <p:nvPr/>
        </p:nvSpPr>
        <p:spPr>
          <a:xfrm>
            <a:off x="276250" y="2885344"/>
            <a:ext cx="12522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Koszty braku akceptacji społecznej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51" name="Google Shape;151;p25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Syndrom NIMBY i Koszty Braku Akceptacji (2/3)</a:t>
            </a:r>
            <a:endParaRPr/>
          </a:p>
        </p:txBody>
      </p:sp>
      <p:sp>
        <p:nvSpPr>
          <p:cNvPr id="152" name="Google Shape;152;p25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WPROWADZENIE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153" name="Google Shape;153;p25"/>
          <p:cNvCxnSpPr/>
          <p:nvPr/>
        </p:nvCxnSpPr>
        <p:spPr>
          <a:xfrm>
            <a:off x="355000" y="2848900"/>
            <a:ext cx="5998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3/39/Media-covered_NIMBY_conflicts_in_Poland%2C_2007%E2%80%93201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307" y="1"/>
            <a:ext cx="5357447" cy="5150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2025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Konsekwencje Braku Akceptacji Społecznej (3/3)</a:t>
            </a:r>
            <a:endParaRPr/>
          </a:p>
        </p:txBody>
      </p:sp>
      <p:sp>
        <p:nvSpPr>
          <p:cNvPr id="159" name="Google Shape;159;p26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7</a:t>
            </a:fld>
            <a:endParaRPr/>
          </a:p>
        </p:txBody>
      </p:sp>
      <p:sp>
        <p:nvSpPr>
          <p:cNvPr id="160" name="Google Shape;160;p26" descr="header_0"/>
          <p:cNvSpPr/>
          <p:nvPr/>
        </p:nvSpPr>
        <p:spPr>
          <a:xfrm>
            <a:off x="380005" y="1454150"/>
            <a:ext cx="2796600" cy="29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Opóźnienia i koszty prawne</a:t>
            </a:r>
            <a:endParaRPr sz="9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61" name="Google Shape;161;p26" descr="header_1"/>
          <p:cNvSpPr/>
          <p:nvPr/>
        </p:nvSpPr>
        <p:spPr>
          <a:xfrm>
            <a:off x="3225098" y="1454150"/>
            <a:ext cx="2796600" cy="294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Wzrost kosztów budowy i trudności eksploatacyjne</a:t>
            </a:r>
            <a:endParaRPr sz="9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62" name="Google Shape;162;p26" descr="detail_0"/>
          <p:cNvSpPr txBox="1"/>
          <p:nvPr/>
        </p:nvSpPr>
        <p:spPr>
          <a:xfrm>
            <a:off x="323625" y="1749075"/>
            <a:ext cx="2852100" cy="31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Protesty społeczne często prowadzą do przedłużania procedur administracyjnych, takich jak wydawanie decyzji środowiskowych czy pozwoleń na budowę, nawet o miesiące lub lata.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Koszty prawne związane z obsługą sporów, odpowiedziami na skargi i odwołania od decyzji administracyjnych generują znaczące, często nieplanowane wydatki.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Brak akceptacji powoduje konieczność angażowania dodatkowych zasobów na obsługę prawno-administracyjną.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Wydłużony czas realizacji inwestycji wpływa negatywnie na rentowność projektu.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63" name="Google Shape;163;p26" descr="detail_1"/>
          <p:cNvSpPr txBox="1"/>
          <p:nvPr/>
        </p:nvSpPr>
        <p:spPr>
          <a:xfrm>
            <a:off x="3168575" y="1749075"/>
            <a:ext cx="2852100" cy="31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Konieczność wdrażania dodatkowych, nieprzewidzianych w pierwotnym budżecie środków minimalizujących uciążliwości, takich jak droższe technologie hermetyzacji czy dodatkowe ekrany akustyczne.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Trudności w eksploatacji instalacji wynikające z napiętych relacji z sąsiadami, częstych skarg i kontroli urzędowych.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Utrudnione codzienne funkcjonowanie biogazowni przez konflikty społeczne.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Dodatkowe koszty operacyjne związane z koniecznością monitorowania i reagowania na uwagi społeczności.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64" name="Google Shape;164;p26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RYZYKA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65" name="Google Shape;165;p26" descr="takeaway"/>
          <p:cNvSpPr txBox="1">
            <a:spLocks noGrp="1"/>
          </p:cNvSpPr>
          <p:nvPr>
            <p:ph type="subTitle" idx="1"/>
          </p:nvPr>
        </p:nvSpPr>
        <p:spPr>
          <a:xfrm>
            <a:off x="379025" y="841350"/>
            <a:ext cx="8488800" cy="5289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>
                <a:solidFill>
                  <a:schemeClr val="accent3"/>
                </a:solidFill>
              </a:rPr>
              <a:t>Brak akceptacji społecznej w procesie inwestycyjnym biogazowni prowadzi do poważnych konsekwencji, takich jak znaczne opóźnienia, wzrost kosztów, trudności w eksploatacji oraz negatywny wizerunek inwestora i branży. Proaktywna współpraca ze społecznością to klucz do minimalizacji tych ryzyk.</a:t>
            </a:r>
            <a:endParaRPr sz="950">
              <a:solidFill>
                <a:schemeClr val="accent3"/>
              </a:solidFill>
            </a:endParaRPr>
          </a:p>
        </p:txBody>
      </p:sp>
      <p:sp>
        <p:nvSpPr>
          <p:cNvPr id="166" name="Google Shape;166;p26" descr="header_1"/>
          <p:cNvSpPr/>
          <p:nvPr/>
        </p:nvSpPr>
        <p:spPr>
          <a:xfrm>
            <a:off x="6071223" y="1454150"/>
            <a:ext cx="2796600" cy="294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Wzrost kosztów budowy i trudności eksploatacyjne</a:t>
            </a:r>
            <a:endParaRPr sz="9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67" name="Google Shape;167;p26" descr="detail_1"/>
          <p:cNvSpPr txBox="1"/>
          <p:nvPr/>
        </p:nvSpPr>
        <p:spPr>
          <a:xfrm>
            <a:off x="6014700" y="1749075"/>
            <a:ext cx="2852100" cy="31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Konieczność wdrażania dodatkowych, nieprzewidzianych w pierwotnym budżecie środków minimalizujących uciążliwości, takich jak droższe technologie hermetyzacji czy dodatkowe ekrany akustyczne.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Trudności w eksploatacji instalacji wynikające z napiętych relacji z sąsiadami, częstych skarg i kontroli urzędowych.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Utrudnione codzienne funkcjonowanie biogazowni przez konflikty społeczne.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Dodatkowe koszty operacyjne związane z koniecznością monitorowania i reagowania na uwagi społeczności.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7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Identyfikacja Interesariuszy</a:t>
            </a:r>
            <a:endParaRPr/>
          </a:p>
        </p:txBody>
      </p:sp>
      <p:sp>
        <p:nvSpPr>
          <p:cNvPr id="173" name="Google Shape;173;p27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8</a:t>
            </a:fld>
            <a:endParaRPr/>
          </a:p>
        </p:txBody>
      </p:sp>
      <p:sp>
        <p:nvSpPr>
          <p:cNvPr id="174" name="Google Shape;174;p27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INTERESARIUSZE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75" name="Google Shape;175;p27" descr="header_0"/>
          <p:cNvSpPr/>
          <p:nvPr/>
        </p:nvSpPr>
        <p:spPr>
          <a:xfrm>
            <a:off x="376279" y="838525"/>
            <a:ext cx="1629000" cy="29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Bezpośredni Sąsiedzi</a:t>
            </a:r>
            <a:endParaRPr sz="90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76" name="Google Shape;176;p27" descr="header_1"/>
          <p:cNvSpPr/>
          <p:nvPr/>
        </p:nvSpPr>
        <p:spPr>
          <a:xfrm>
            <a:off x="2082994" y="838500"/>
            <a:ext cx="1629000" cy="294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Mieszkańcy Gminy i Sołectwa</a:t>
            </a:r>
            <a:endParaRPr sz="90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77" name="Google Shape;177;p27" descr="detail_0"/>
          <p:cNvSpPr txBox="1"/>
          <p:nvPr/>
        </p:nvSpPr>
        <p:spPr>
          <a:xfrm>
            <a:off x="336950" y="1096700"/>
            <a:ext cx="1746000" cy="31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Mieszkańcy najbliżej zlokalizowanych nieruchomości – najbardziej narażeni na potencjalne uciążliwości, takie jak odory, hałas czy transport.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Najczęściej wyrażają obawy związane z wpływem inwestycji na ich codzienne życie i komfort.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78" name="Google Shape;178;p27" descr="detail_1"/>
          <p:cNvSpPr txBox="1"/>
          <p:nvPr/>
        </p:nvSpPr>
        <p:spPr>
          <a:xfrm>
            <a:off x="2044163" y="1096828"/>
            <a:ext cx="1746000" cy="31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Szersza społeczność lokalna zainteresowana ogólnym wpływem inwestycji na rozwój gminy, lokalne podatki, infrastrukturę i jakość życia.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Mogą mieć zarówno pozytywne, jak i negatywne nastawienie, w zależności od komunikacji i efektów inwestycji.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79" name="Google Shape;179;p27" descr="header_2"/>
          <p:cNvSpPr/>
          <p:nvPr/>
        </p:nvSpPr>
        <p:spPr>
          <a:xfrm>
            <a:off x="3789708" y="838500"/>
            <a:ext cx="1629000" cy="294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Rolnicy</a:t>
            </a:r>
            <a:endParaRPr sz="90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80" name="Google Shape;180;p27" descr="detail_2"/>
          <p:cNvSpPr txBox="1"/>
          <p:nvPr/>
        </p:nvSpPr>
        <p:spPr>
          <a:xfrm>
            <a:off x="3751375" y="1096803"/>
            <a:ext cx="1746000" cy="31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Kluczowi partnerzy biznesowi jako potencjalni dostawcy substratów (np. gnojowicy, kiszonek) oraz odbiorcy pofermentu jako nawozu.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Ich zaangażowanie i opinie wpływają na logistykę i trwałość działania biogazowni.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81" name="Google Shape;181;p27" descr="header_3"/>
          <p:cNvSpPr/>
          <p:nvPr/>
        </p:nvSpPr>
        <p:spPr>
          <a:xfrm>
            <a:off x="5496423" y="838500"/>
            <a:ext cx="1629000" cy="294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Władze Samorządowe</a:t>
            </a:r>
            <a:endParaRPr sz="90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82" name="Google Shape;182;p27" descr="detail_3"/>
          <p:cNvSpPr txBox="1"/>
          <p:nvPr/>
        </p:nvSpPr>
        <p:spPr>
          <a:xfrm>
            <a:off x="5458588" y="1096803"/>
            <a:ext cx="1746000" cy="31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Rada Gminy, Wójt/Burmistrz/Prezydent Miasta oraz Starosta – organy odpowiedzialne za decyzje administracyjne, takie jak plany miejscowe, pozwolenia środowiskowe i budowlane.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Ich wsparcie i zaangażowanie są kluczowe dla powodzenia inwestycji.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83" name="Google Shape;183;p27" descr="takeaway"/>
          <p:cNvSpPr txBox="1">
            <a:spLocks noGrp="1"/>
          </p:cNvSpPr>
          <p:nvPr>
            <p:ph type="subTitle" idx="1"/>
          </p:nvPr>
        </p:nvSpPr>
        <p:spPr>
          <a:xfrm>
            <a:off x="276425" y="4249875"/>
            <a:ext cx="8591400" cy="606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171450" algn="l" rtl="0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  <a:buNone/>
            </a:pPr>
            <a:r>
              <a:rPr lang="pl">
                <a:solidFill>
                  <a:schemeClr val="accent3"/>
                </a:solidFill>
              </a:rPr>
              <a:t>Zrozumienie, kim są kluczowi interesariusze wokół biogazowni, jest niezbędne dla skutecznego zarządzania projektem i budowania akceptacji społecznej. Każda z grup ma swoje unikalne obawy i oczekiwania, które należy uwzględnić w dialogu i konsultacjach.</a:t>
            </a:r>
            <a:endParaRPr>
              <a:solidFill>
                <a:schemeClr val="accent3"/>
              </a:solidFill>
            </a:endParaRPr>
          </a:p>
        </p:txBody>
      </p:sp>
      <p:cxnSp>
        <p:nvCxnSpPr>
          <p:cNvPr id="184" name="Google Shape;184;p27"/>
          <p:cNvCxnSpPr/>
          <p:nvPr/>
        </p:nvCxnSpPr>
        <p:spPr>
          <a:xfrm>
            <a:off x="383275" y="4249875"/>
            <a:ext cx="8482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5" name="Google Shape;185;p27"/>
          <p:cNvSpPr/>
          <p:nvPr/>
        </p:nvSpPr>
        <p:spPr>
          <a:xfrm rot="5400000">
            <a:off x="352826" y="4369425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86" name="Google Shape;186;p27" descr="header_3"/>
          <p:cNvSpPr/>
          <p:nvPr/>
        </p:nvSpPr>
        <p:spPr>
          <a:xfrm>
            <a:off x="7230673" y="838500"/>
            <a:ext cx="1629000" cy="29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Władze Samorządowe</a:t>
            </a:r>
            <a:endParaRPr sz="90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87" name="Google Shape;187;p27" descr="detail_3"/>
          <p:cNvSpPr txBox="1"/>
          <p:nvPr/>
        </p:nvSpPr>
        <p:spPr>
          <a:xfrm>
            <a:off x="7165800" y="1096828"/>
            <a:ext cx="1746000" cy="31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Rada Gminy, Wójt/Burmistrz/Prezydent Miasta oraz Starosta – organy odpowiedzialne za decyzje administracyjne, takie jak plany miejscowe, pozwolenia środowiskowe i budowlane.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Ich wsparcie i zaangażowanie są kluczowe dla powodzenia inwestycji.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8"/>
          <p:cNvSpPr/>
          <p:nvPr/>
        </p:nvSpPr>
        <p:spPr>
          <a:xfrm>
            <a:off x="6003750" y="246175"/>
            <a:ext cx="28638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93" name="Google Shape;193;p28" descr="takeaway"/>
          <p:cNvSpPr txBox="1"/>
          <p:nvPr/>
        </p:nvSpPr>
        <p:spPr>
          <a:xfrm>
            <a:off x="6278645" y="514650"/>
            <a:ext cx="2340900" cy="1554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Konsultacje społeczne to kluczowy proces dwukierunkowej komunikacji między inwestorem a społecznością, umożliwiający wczesne poinformowanie mieszkańców, zrozumienie ich obaw oraz uwzględnienie ich głosu w projektowaniu inwestycji.</a:t>
            </a:r>
            <a:endParaRPr sz="100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94" name="Google Shape;194;p28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57273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Konsultacje Społeczne: Fundament Dialogu (1/3)</a:t>
            </a:r>
            <a:endParaRPr/>
          </a:p>
        </p:txBody>
      </p:sp>
      <p:sp>
        <p:nvSpPr>
          <p:cNvPr id="195" name="Google Shape;195;p28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KONSULTACJE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96" name="Google Shape;196;p28" descr="detail"/>
          <p:cNvSpPr txBox="1"/>
          <p:nvPr/>
        </p:nvSpPr>
        <p:spPr>
          <a:xfrm>
            <a:off x="276375" y="1224374"/>
            <a:ext cx="4817302" cy="38751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Konsultacje społeczne to ustrukturyzowany proces dwukierunkowej komunikacji między inwestorem a interesariuszami.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Polega na informowaniu o planowanej inwestycji oraz zbieraniu opinii, uwag i wniosków od społeczności lokalnej.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Głównym celem jest wczesne poinformowanie społeczności o planach, zanim zostaną podjęte nieodwracalne decyzje.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Pozwalają zrozumieć obawy i oczekiwania mieszkańców oraz innych interesariuszy, co umożliwia lepsze dopasowanie projektu do lokalnego kontekstu.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Dają możliwość uwzględnienia głosu społeczności w procesie projektowania i podejmowania decyzji, tam gdzie jest to technicznie i ekonomicznie uzasadnione.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97" name="Google Shape;197;p28" descr="header"/>
          <p:cNvSpPr txBox="1"/>
          <p:nvPr/>
        </p:nvSpPr>
        <p:spPr>
          <a:xfrm>
            <a:off x="276375" y="853875"/>
            <a:ext cx="56025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Definicja i cele konsultacji społecznych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pic>
        <p:nvPicPr>
          <p:cNvPr id="2052" name="Picture 4" descr="Gmina Żukowo. Konsultacje społeczne odnośnie inwestycji - Kurier Kaszubsk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7830" y="2385585"/>
            <a:ext cx="3949719" cy="2154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9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Konsultacje Społeczne: Wymogi vs Dobre Praktyki (2/3)</a:t>
            </a:r>
            <a:endParaRPr/>
          </a:p>
        </p:txBody>
      </p:sp>
      <p:sp>
        <p:nvSpPr>
          <p:cNvPr id="203" name="Google Shape;203;p29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10</a:t>
            </a:fld>
            <a:endParaRPr/>
          </a:p>
        </p:txBody>
      </p:sp>
      <p:sp>
        <p:nvSpPr>
          <p:cNvPr id="204" name="Google Shape;204;p29" descr="header_0"/>
          <p:cNvSpPr/>
          <p:nvPr/>
        </p:nvSpPr>
        <p:spPr>
          <a:xfrm>
            <a:off x="380005" y="1454150"/>
            <a:ext cx="2796600" cy="29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Wymogi formalne (Obligatoryjne)</a:t>
            </a:r>
            <a:endParaRPr sz="9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05" name="Google Shape;205;p29" descr="header_1"/>
          <p:cNvSpPr/>
          <p:nvPr/>
        </p:nvSpPr>
        <p:spPr>
          <a:xfrm>
            <a:off x="3225098" y="1454150"/>
            <a:ext cx="2796600" cy="294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Dobre praktyki (Zalecane)</a:t>
            </a:r>
            <a:endParaRPr sz="9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06" name="Google Shape;206;p29" descr="detail_0"/>
          <p:cNvSpPr txBox="1"/>
          <p:nvPr/>
        </p:nvSpPr>
        <p:spPr>
          <a:xfrm>
            <a:off x="323625" y="1749075"/>
            <a:ext cx="2852100" cy="31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Konsultacje społeczne są obowiązkowym elementem procedury Oceny Oddziaływania na Środowisko (OOŚ), wymaganej dla wielu biogazowni.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Ustawa o udostępnianiu informacji o środowisku określa minimalny zakres konsultacji, w tym publiczne ogłoszenie o postępowaniu i 30-dniowy termin na składanie uwag i wniosków.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Przeprowadzenie publicznej rozprawy administracyjnej jest integralną częścią procedury konsultacyjnej.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Wymogi te mają na celu zapewnienie transparentności i udziału społeczeństwa w procesie decyzyjnym dotyczącym inwestycji.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07" name="Google Shape;207;p29" descr="detail_1"/>
          <p:cNvSpPr txBox="1"/>
          <p:nvPr/>
        </p:nvSpPr>
        <p:spPr>
          <a:xfrm>
            <a:off x="3168575" y="1749075"/>
            <a:ext cx="2852100" cy="31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Prowadzenie konsultacji szerzej i wcześniej, już na etapie koncepcyjnym projektu, niezależnie od formalnych wymogów OOŚ.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Wczesne konsultacje pozwalają na identyfikację potencjalnych punktów zapalnych i budowanie relacji z lokalną społecznością.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Zaleca się angażowanie ekspertów i stosowanie różnych metod komunikacji, aby dotrzeć do szerokiej grupy interesariuszy.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Dobre praktyki pomagają w zapobieganiu formalnym protestom i konfliktom społecznym.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08" name="Google Shape;208;p29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KONSULTACJE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09" name="Google Shape;209;p29" descr="takeaway"/>
          <p:cNvSpPr txBox="1">
            <a:spLocks noGrp="1"/>
          </p:cNvSpPr>
          <p:nvPr>
            <p:ph type="subTitle" idx="1"/>
          </p:nvPr>
        </p:nvSpPr>
        <p:spPr>
          <a:xfrm>
            <a:off x="379025" y="841350"/>
            <a:ext cx="8488800" cy="5289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>
                <a:solidFill>
                  <a:schemeClr val="accent3"/>
                </a:solidFill>
              </a:rPr>
              <a:t>Konsultacje społeczne są formalnym wymogiem prawnym, szczególnie w procedurze Oceny Oddziaływania na Środowisko, ale skuteczna współpraca społeczna wymaga wykraczania poza minimalne wymagania. Proaktywne, szerokie i wczesne konsultacje pozwalają lepiej zrozumieć obawy mieszkańców i budować zaufanie, co minimalizuje ryzyko konfliktów.</a:t>
            </a:r>
            <a:endParaRPr sz="950">
              <a:solidFill>
                <a:schemeClr val="accent3"/>
              </a:solidFill>
            </a:endParaRPr>
          </a:p>
        </p:txBody>
      </p:sp>
      <p:sp>
        <p:nvSpPr>
          <p:cNvPr id="210" name="Google Shape;210;p29" descr="header_1"/>
          <p:cNvSpPr/>
          <p:nvPr/>
        </p:nvSpPr>
        <p:spPr>
          <a:xfrm>
            <a:off x="6071223" y="1454150"/>
            <a:ext cx="2796600" cy="294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Dobre praktyki (Zalecane)</a:t>
            </a:r>
            <a:endParaRPr sz="9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11" name="Google Shape;211;p29" descr="detail_1"/>
          <p:cNvSpPr txBox="1"/>
          <p:nvPr/>
        </p:nvSpPr>
        <p:spPr>
          <a:xfrm>
            <a:off x="6014700" y="1749075"/>
            <a:ext cx="2852100" cy="31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Prowadzenie konsultacji szerzej i wcześniej, już na etapie koncepcyjnym projektu, niezależnie od formalnych wymogów OOŚ.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Wczesne konsultacje pozwalają na identyfikację potencjalnych punktów zapalnych i budowanie relacji z lokalną społecznością.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Zaleca się angażowanie ekspertów i stosowanie różnych metod komunikacji, aby dotrzeć do szerokiej grupy interesariuszy.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Dobre praktyki pomagają w zapobieganiu formalnym protestom i konfliktom społecznym.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0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Konsultacje Społeczne: Zasady Skutecznej Komunikacji (3/3)</a:t>
            </a:r>
            <a:endParaRPr/>
          </a:p>
        </p:txBody>
      </p:sp>
      <p:sp>
        <p:nvSpPr>
          <p:cNvPr id="217" name="Google Shape;217;p30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11</a:t>
            </a:fld>
            <a:endParaRPr/>
          </a:p>
        </p:txBody>
      </p:sp>
      <p:sp>
        <p:nvSpPr>
          <p:cNvPr id="218" name="Google Shape;218;p30" descr="header_0"/>
          <p:cNvSpPr/>
          <p:nvPr/>
        </p:nvSpPr>
        <p:spPr>
          <a:xfrm>
            <a:off x="379053" y="830241"/>
            <a:ext cx="2753700" cy="29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Otwartość i transparentność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19" name="Google Shape;219;p30" descr="header_1"/>
          <p:cNvSpPr/>
          <p:nvPr/>
        </p:nvSpPr>
        <p:spPr>
          <a:xfrm>
            <a:off x="3246456" y="830231"/>
            <a:ext cx="2753700" cy="29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Wczesne informowanie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20" name="Google Shape;220;p30" descr="detail_0"/>
          <p:cNvSpPr txBox="1"/>
          <p:nvPr/>
        </p:nvSpPr>
        <p:spPr>
          <a:xfrm>
            <a:off x="326375" y="1061100"/>
            <a:ext cx="29202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Udostępnianie rzetelnych, zrozumiałych informacji o projekcie, w tym o potencjalnych ryzykach i uciążliwościach.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Unikanie "lukrowania" rzeczywistości, co podważa zaufanie społeczności.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21" name="Google Shape;221;p30" descr="detail_1"/>
          <p:cNvSpPr txBox="1"/>
          <p:nvPr/>
        </p:nvSpPr>
        <p:spPr>
          <a:xfrm>
            <a:off x="3193660" y="1061100"/>
            <a:ext cx="29202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Rozpoczęcie dialogu na jak najwcześniejszym etapie planowania, zanim zapadną kluczowe decyzje projektowe i lokalizacyjne.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Dawanie społeczności poczucia wpływu na decyzje dotyczące inwestycji.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22" name="Google Shape;222;p30" descr="header_2"/>
          <p:cNvSpPr/>
          <p:nvPr/>
        </p:nvSpPr>
        <p:spPr>
          <a:xfrm>
            <a:off x="6113852" y="818325"/>
            <a:ext cx="2753700" cy="29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Aktywne słuchanie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23" name="Google Shape;223;p30" descr="detail_2"/>
          <p:cNvSpPr txBox="1"/>
          <p:nvPr/>
        </p:nvSpPr>
        <p:spPr>
          <a:xfrm>
            <a:off x="6061053" y="1061100"/>
            <a:ext cx="29202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Uważne wysłuchanie obaw, argumentów i sugestii mieszkańców.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Okazywanie szacunku dla ich perspektywy, nawet jeśli się z nią nie zgadzamy.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Dopytywanie w celu lepszego zrozumienia problemu.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24" name="Google Shape;224;p30" descr="header_3"/>
          <p:cNvSpPr/>
          <p:nvPr/>
        </p:nvSpPr>
        <p:spPr>
          <a:xfrm>
            <a:off x="379045" y="2567119"/>
            <a:ext cx="2753700" cy="29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Rzetelne odpowiedzi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25" name="Google Shape;225;p30" descr="detail_3"/>
          <p:cNvSpPr txBox="1"/>
          <p:nvPr/>
        </p:nvSpPr>
        <p:spPr>
          <a:xfrm>
            <a:off x="326400" y="2809900"/>
            <a:ext cx="29202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Odpowiadanie konkretnie na zadawane pytania, w oparciu o fakty i dostępne dane naukowe.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 przypadku braku wiedzy, przyznanie się do tego i zobowiązanie do sprawdzenia informacji.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26" name="Google Shape;226;p30" descr="header_4"/>
          <p:cNvSpPr/>
          <p:nvPr/>
        </p:nvSpPr>
        <p:spPr>
          <a:xfrm>
            <a:off x="3246451" y="2567119"/>
            <a:ext cx="2753700" cy="29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Język dostosowany do odbiorcy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27" name="Google Shape;227;p30" descr="detail_4"/>
          <p:cNvSpPr txBox="1"/>
          <p:nvPr/>
        </p:nvSpPr>
        <p:spPr>
          <a:xfrm>
            <a:off x="3193657" y="2809900"/>
            <a:ext cx="29202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Unikanie hermetycznego żargonu technicznego, prawnego czy ekonomicznego.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Używanie prostych, zrozumiałych sformułowań, wizualizacji i porównań.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28" name="Google Shape;228;p30" descr="header_5"/>
          <p:cNvSpPr/>
          <p:nvPr/>
        </p:nvSpPr>
        <p:spPr>
          <a:xfrm>
            <a:off x="6113849" y="2567119"/>
            <a:ext cx="2753700" cy="29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Dokumentowanie procesu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29" name="Google Shape;229;p30" descr="detail_5"/>
          <p:cNvSpPr txBox="1"/>
          <p:nvPr/>
        </p:nvSpPr>
        <p:spPr>
          <a:xfrm>
            <a:off x="6061054" y="2809900"/>
            <a:ext cx="29202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Sporządzanie protokołów ze spotkań i rejestrowanie zgłaszanych uwag oraz wniosków.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Publiczne informowanie o sposobie uwzględnienia uwag w projekcie lub przyczynach nieuwzględnienia.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30" name="Google Shape;230;p30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KONSULTACJE SPOŁECZNE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231" name="Google Shape;231;p30"/>
          <p:cNvCxnSpPr/>
          <p:nvPr/>
        </p:nvCxnSpPr>
        <p:spPr>
          <a:xfrm>
            <a:off x="382200" y="4343250"/>
            <a:ext cx="8482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2" name="Google Shape;232;p30" descr="takeaway"/>
          <p:cNvSpPr txBox="1"/>
          <p:nvPr/>
        </p:nvSpPr>
        <p:spPr>
          <a:xfrm>
            <a:off x="489375" y="4285138"/>
            <a:ext cx="8378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Skuteczny dialog społeczny opiera się na otwartości, transparentności, wczesnym informowaniu, aktywnym słuchaniu oraz rzetelnym odpowiadaniu na pytania. Dostosowanie języka do odbiorcy i dokumentowanie procesu budują zaufanie i wzmacniają akceptację społeczną.</a:t>
            </a:r>
            <a:endParaRPr sz="90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33" name="Google Shape;233;p30"/>
          <p:cNvSpPr/>
          <p:nvPr/>
        </p:nvSpPr>
        <p:spPr>
          <a:xfrm rot="5400000">
            <a:off x="352826" y="45345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1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Dialog z Mieszkańcami: Budowanie Zaufania</a:t>
            </a:r>
            <a:endParaRPr/>
          </a:p>
        </p:txBody>
      </p:sp>
      <p:sp>
        <p:nvSpPr>
          <p:cNvPr id="239" name="Google Shape;239;p31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12</a:t>
            </a:fld>
            <a:endParaRPr/>
          </a:p>
        </p:txBody>
      </p:sp>
      <p:sp>
        <p:nvSpPr>
          <p:cNvPr id="240" name="Google Shape;240;p31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DIALOG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41" name="Google Shape;241;p31" descr="takeaway"/>
          <p:cNvSpPr txBox="1"/>
          <p:nvPr/>
        </p:nvSpPr>
        <p:spPr>
          <a:xfrm>
            <a:off x="489375" y="4132738"/>
            <a:ext cx="8378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Ciągłość dialogu z lokalną społecznością jest kluczowa nie tylko na etapie inwestycji, ale także podczas eksploatacji biogazowni. Budowanie zaufania wymaga konsekwencji, aktywnego słuchania oraz transparentnej i regularnej komunikacji, co pomaga zapobiegać konfliktom i budować trwałe relacje.</a:t>
            </a:r>
            <a:endParaRPr sz="100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42" name="Google Shape;242;p31"/>
          <p:cNvSpPr/>
          <p:nvPr/>
        </p:nvSpPr>
        <p:spPr>
          <a:xfrm rot="5400000">
            <a:off x="352826" y="43821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43" name="Google Shape;243;p31"/>
          <p:cNvSpPr/>
          <p:nvPr/>
        </p:nvSpPr>
        <p:spPr>
          <a:xfrm>
            <a:off x="379000" y="985675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1</a:t>
            </a:r>
            <a:endParaRPr sz="10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44" name="Google Shape;244;p31"/>
          <p:cNvSpPr/>
          <p:nvPr/>
        </p:nvSpPr>
        <p:spPr>
          <a:xfrm>
            <a:off x="3248400" y="985675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2</a:t>
            </a:r>
            <a:endParaRPr sz="10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45" name="Google Shape;245;p31" descr="detail_0"/>
          <p:cNvSpPr txBox="1"/>
          <p:nvPr/>
        </p:nvSpPr>
        <p:spPr>
          <a:xfrm>
            <a:off x="276375" y="1579975"/>
            <a:ext cx="2829900" cy="25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Budowanie relacji ze społecznością lokalną to proces długofalowy, który nie kończy się po uzyskaniu pozwoleń czy zakończeniu budowy.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Dialog jest szczególnie ważny na etapie eksploatacji instalacji, aby utrzymać dobre relacje i zapobiegać eskalacji konfliktów.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Regularna komunikacja pozwala na bieżące informowanie mieszkańców o funkcjonowaniu biogazowni i planowanych działaniach.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46" name="Google Shape;246;p31" descr="detail_1"/>
          <p:cNvSpPr txBox="1"/>
          <p:nvPr/>
        </p:nvSpPr>
        <p:spPr>
          <a:xfrm>
            <a:off x="3157113" y="1579975"/>
            <a:ext cx="2829900" cy="25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Konsekwencja i dotrzymywanie obietnic – realizowanie zobowiązań podjętych podczas konsultacji społecznych buduje wiarygodność.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Aktywne słuchanie, w tym parafrazowanie i zadawanie pytań otwartych, pomaga lepiej rozumieć obawy mieszkańców i okazywać empatię.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Rzeczowe odpowiadanie na wątpliwości oraz korygowanie dezinformacji poprzez spokojne przedstawianie faktów i danych naukowych.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47" name="Google Shape;247;p31" descr="header_0"/>
          <p:cNvSpPr txBox="1"/>
          <p:nvPr/>
        </p:nvSpPr>
        <p:spPr>
          <a:xfrm>
            <a:off x="276500" y="1214275"/>
            <a:ext cx="28299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Znaczenie ciągłości dialogu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48" name="Google Shape;248;p31" descr="header_1"/>
          <p:cNvSpPr txBox="1"/>
          <p:nvPr/>
        </p:nvSpPr>
        <p:spPr>
          <a:xfrm>
            <a:off x="3157225" y="1214275"/>
            <a:ext cx="28299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Techniki budowania zaufania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49" name="Google Shape;249;p31" descr="detail_2"/>
          <p:cNvSpPr txBox="1"/>
          <p:nvPr/>
        </p:nvSpPr>
        <p:spPr>
          <a:xfrm>
            <a:off x="6037850" y="1579975"/>
            <a:ext cx="2829900" cy="25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Informowanie społeczności o bieżącym funkcjonowaniu biogazowni, wynikach monitoringu środowiskowego oraz planowanych pracach (np. wzmożony transport).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Otwartość na informowanie o ewentualnych awariach czy incydentach, co zapobiega powstawaniu plotek i buduje zaufanie.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Utrzymywanie kanałów komunikacji, takich jak dedykowana strona internetowa czy dni otwarte, aby społeczność miała stały dostęp do informacji.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50" name="Google Shape;250;p31" descr="header_2"/>
          <p:cNvSpPr txBox="1"/>
          <p:nvPr/>
        </p:nvSpPr>
        <p:spPr>
          <a:xfrm>
            <a:off x="6037950" y="1214275"/>
            <a:ext cx="28299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Rola komunikacji w eksploatacji instalacji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51" name="Google Shape;251;p31"/>
          <p:cNvSpPr/>
          <p:nvPr/>
        </p:nvSpPr>
        <p:spPr>
          <a:xfrm>
            <a:off x="6117800" y="985675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3</a:t>
            </a:r>
            <a:endParaRPr sz="10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2"/>
          <p:cNvSpPr/>
          <p:nvPr/>
        </p:nvSpPr>
        <p:spPr>
          <a:xfrm>
            <a:off x="6003750" y="246175"/>
            <a:ext cx="28638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57" name="Google Shape;257;p32" descr="takeaway"/>
          <p:cNvSpPr txBox="1"/>
          <p:nvPr/>
        </p:nvSpPr>
        <p:spPr>
          <a:xfrm>
            <a:off x="6278645" y="514650"/>
            <a:ext cx="2340900" cy="4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Panel dyskusyjny ma na celu rozbudzenie refleksji nad doświadczeniami społecznymi związanymi z inwestycjami oraz zebranie opinii na temat skutecznych strategii komunikacji i budowania akceptacji, szczególnie w kontekście syndromu NIMBY i różnorodności interesariuszy.</a:t>
            </a:r>
            <a:endParaRPr sz="10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58" name="Google Shape;258;p32" descr="title"/>
          <p:cNvSpPr txBox="1">
            <a:spLocks noGrp="1"/>
          </p:cNvSpPr>
          <p:nvPr>
            <p:ph type="title"/>
          </p:nvPr>
        </p:nvSpPr>
        <p:spPr>
          <a:xfrm>
            <a:off x="276374" y="386950"/>
            <a:ext cx="6353025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Panel Dyskusyjny 1: Doświadczenia i Perspektywy</a:t>
            </a:r>
            <a:endParaRPr dirty="0"/>
          </a:p>
        </p:txBody>
      </p:sp>
      <p:sp>
        <p:nvSpPr>
          <p:cNvPr id="259" name="Google Shape;259;p32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DYSKUSJA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60" name="Google Shape;260;p32" descr="detail"/>
          <p:cNvSpPr txBox="1"/>
          <p:nvPr/>
        </p:nvSpPr>
        <p:spPr>
          <a:xfrm>
            <a:off x="276375" y="1224375"/>
            <a:ext cx="5602500" cy="3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Czy w Państwa okolicy były lub są inwestycje (niekoniecznie </a:t>
            </a:r>
            <a:r>
              <a:rPr lang="pl" sz="10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biogazownie), </a:t>
            </a: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które wzbudziły silne emocje społeczne, takie jak protesty lub konflikty?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 przebiegała komunikacja ze strony inwestora i jakie były jej długofalowe efekty dla relacji ze społecznością?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Syndrom NIMBY jest powszechny – jakie argumenty najskuteczniej przekonują mieszkańców, że inwestycja może przynieść korzyści lokalnej społeczności?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Jakie trzy kluczowe informacje lub działania inwestor powinien podjąć na początku pierwszego spotkania informacyjnego, aby zbudować atmosferę otwartości?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Która grupa interesariuszy, poza sąsiadami i władzami gminy, jest często pomijana, a może mieć istotny wpływ na postrzeganie projektu (np. lokalni przedsiębiorcy, nauczyciele)?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Jakie nieformalne kanały komunikacji są najbardziej efektywne w docieraniu do mieszkańców wsi i małych miasteczek? (np. prasa lokalna, fora internetowe, tablice ogłoszeń, rozmowy "przy płocie")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61" name="Google Shape;261;p32" descr="header"/>
          <p:cNvSpPr txBox="1"/>
          <p:nvPr/>
        </p:nvSpPr>
        <p:spPr>
          <a:xfrm>
            <a:off x="276375" y="853875"/>
            <a:ext cx="56025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 dirty="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Pytania do grupy dotyczące doświadczeń i opinii na temat inwestycji oraz komunikacji</a:t>
            </a:r>
            <a:endParaRPr sz="1100" dirty="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3"/>
          <p:cNvSpPr/>
          <p:nvPr/>
        </p:nvSpPr>
        <p:spPr>
          <a:xfrm>
            <a:off x="6572250" y="246175"/>
            <a:ext cx="22953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67" name="Google Shape;267;p33" descr="takeaway"/>
          <p:cNvSpPr txBox="1"/>
          <p:nvPr/>
        </p:nvSpPr>
        <p:spPr>
          <a:xfrm>
            <a:off x="6792575" y="514650"/>
            <a:ext cx="1876200" cy="4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Podział uczestników na dwie grupy – Inwestora i Mieszkańców – umożliwia realistyczne odtworzenie rzeczywistego spotkania informacyjnego. Scenariusz inwestycji z biogazownią rolniczą oraz określone substraty pomagają w przygotowaniu do rozmowy i zrozumieniu potencjalnych obaw i korzyści. Symulacja ma na celu praktyczne przećwiczenie dialogu i budowanie wzajemnego zrozumienia.</a:t>
            </a:r>
            <a:endParaRPr sz="10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68" name="Google Shape;268;p33" descr="header_0"/>
          <p:cNvSpPr txBox="1"/>
          <p:nvPr/>
        </p:nvSpPr>
        <p:spPr>
          <a:xfrm>
            <a:off x="276250" y="914025"/>
            <a:ext cx="12522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Podział na grupy i role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69" name="Google Shape;269;p33" descr="detail_0"/>
          <p:cNvSpPr txBox="1"/>
          <p:nvPr/>
        </p:nvSpPr>
        <p:spPr>
          <a:xfrm>
            <a:off x="1428395" y="914025"/>
            <a:ext cx="50130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Grupa 1: „Przedstawiciele Inwestora” – zespół reprezentujący firmę planującą budowę biogazowni (np. prezes, technolog, specjalista ds. środowiska).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Grupa 2: „Mieszkańcy Wsi” – grupa mieszkańców wsi reprezentująca różne postawy wobec inwestycji: zaciekawienie, sceptycyzm oraz zdecydowany sprzeciw.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Cel podziału: umożliwić realistyczną symulację dialogu, w której obie strony mogą przedstawić swoje stanowiska i wątpliwości.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Moderator prowadzi dyskusję i dba o zachowanie czasu oraz kultury rozmowy.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70" name="Google Shape;270;p33" descr="detail_1"/>
          <p:cNvSpPr txBox="1"/>
          <p:nvPr/>
        </p:nvSpPr>
        <p:spPr>
          <a:xfrm>
            <a:off x="1428395" y="2885345"/>
            <a:ext cx="5013000" cy="2208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Typ instalacji: Biogazownia rolnicza o mocy elektrycznej 500 kWel.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Lokalizacja: działka rolna na obrzeżach wsi, około 700 metrów od najbliższych zabudowań mieszkalnych.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Substraty: gnojowica bydlęca (60%), kiszonka kukurydzy (35%), niewielkie ilości serwatki z mleczarni (5%).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Spotkanie: pierwsze, otwarte spotkanie informacyjne zorganizowane przez inwestora dla mieszkańców wsi.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Cel symulacji: przećwiczenie komunikacji, wypracowanie odpowiedzi na obawy mieszkańców oraz budowanie zaufania.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71" name="Google Shape;271;p33" descr="header_1"/>
          <p:cNvSpPr txBox="1"/>
          <p:nvPr/>
        </p:nvSpPr>
        <p:spPr>
          <a:xfrm>
            <a:off x="276250" y="2885343"/>
            <a:ext cx="1252200" cy="22083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Scenariusz inwestycji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72" name="Google Shape;272;p33" descr="title"/>
          <p:cNvSpPr txBox="1">
            <a:spLocks noGrp="1"/>
          </p:cNvSpPr>
          <p:nvPr>
            <p:ph type="title"/>
          </p:nvPr>
        </p:nvSpPr>
        <p:spPr>
          <a:xfrm>
            <a:off x="276250" y="409288"/>
            <a:ext cx="8117348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Ćwiczenie Praktyczne: Symulacja Spotkania Informacyjnego (1/2)</a:t>
            </a:r>
            <a:endParaRPr dirty="0"/>
          </a:p>
        </p:txBody>
      </p:sp>
      <p:sp>
        <p:nvSpPr>
          <p:cNvPr id="273" name="Google Shape;273;p33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ĆWICZENIA PRAKTYCZNE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274" name="Google Shape;274;p33"/>
          <p:cNvCxnSpPr/>
          <p:nvPr/>
        </p:nvCxnSpPr>
        <p:spPr>
          <a:xfrm>
            <a:off x="355000" y="2848900"/>
            <a:ext cx="5998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4"/>
          <p:cNvSpPr/>
          <p:nvPr/>
        </p:nvSpPr>
        <p:spPr>
          <a:xfrm>
            <a:off x="6572250" y="246175"/>
            <a:ext cx="22953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80" name="Google Shape;280;p34" descr="takeaway"/>
          <p:cNvSpPr txBox="1"/>
          <p:nvPr/>
        </p:nvSpPr>
        <p:spPr>
          <a:xfrm>
            <a:off x="6792575" y="514650"/>
            <a:ext cx="1876200" cy="4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Grupa Inwestora przygotowuje prezentację korzyści i odpowiada na obawy mieszkańców, którzy formułują pytania i wyrażają wątpliwości. Symulacja ma na celu realistyczne odtworzenie dialogu i rozwianie obaw społeczności.</a:t>
            </a:r>
            <a:endParaRPr sz="10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81" name="Google Shape;281;p34" descr="header_0"/>
          <p:cNvSpPr txBox="1"/>
          <p:nvPr/>
        </p:nvSpPr>
        <p:spPr>
          <a:xfrm>
            <a:off x="276250" y="914025"/>
            <a:ext cx="12522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Zadania Grupy Inwestora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82" name="Google Shape;282;p34" descr="detail_0"/>
          <p:cNvSpPr txBox="1"/>
          <p:nvPr/>
        </p:nvSpPr>
        <p:spPr>
          <a:xfrm>
            <a:off x="1428395" y="914025"/>
            <a:ext cx="50130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Przygotować krótką (2-3 minuty) prezentację korzyści inwestycji dla lokalnej społeczności, np. wpływy podatkowe, stabilizacja sieci energetycznej, zagospodarowanie gnojowicy, potencjalne dostawy ciepła, nawóz pofermentacyjny dla rolników.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Przygotować się do rzeczowego odpowiadania na typowe obawy mieszkańców, używając konkretnych argumentów i przykładów technicznych rozwiązań minimalizujących uciążliwości.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 trakcie symulacji starać się budować atmosferę otwartości i zaufania, odpowiadając na pytania spokojnie i wyczerpująco.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Wykorzystać prezentacje wizualne i przykłady, aby ułatwić zrozumienie technicznych aspektów inwestycji.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83" name="Google Shape;283;p34" descr="detail_1"/>
          <p:cNvSpPr txBox="1"/>
          <p:nvPr/>
        </p:nvSpPr>
        <p:spPr>
          <a:xfrm>
            <a:off x="1428395" y="2885345"/>
            <a:ext cx="50130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Przygotować listę pytań i obaw dotyczących potencjalnych negatywnych skutków inwestycji, takich jak: odory, transport, bezpieczeństwo, wartość nieruchomości, brak informacji.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Formułować pytania typu: Czy będzie śmierdzieć jak z chlewni? Ile ciężarówek będzie jeździć przez wieś? Czy instalacja jest bezpieczna? Czy ceny domów spadną? Dlaczego dowiadujemy się o planach tak późno?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Wyrażać różne postawy – zaciekawienie, sceptycyzm, zdecydowany sprzeciw – aby symulacja była realistyczna i różnorodna.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Podczas symulacji aktywnie uczestniczyć, zadawać pytania i wyrażać swoje wątpliwości, aby inwestor mógł na nie rzeczowo odpowiadać.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84" name="Google Shape;284;p34" descr="header_1"/>
          <p:cNvSpPr txBox="1"/>
          <p:nvPr/>
        </p:nvSpPr>
        <p:spPr>
          <a:xfrm>
            <a:off x="276250" y="2885344"/>
            <a:ext cx="12522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Zadania Grupy Mieszkańców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85" name="Google Shape;285;p34" descr="title"/>
          <p:cNvSpPr txBox="1">
            <a:spLocks noGrp="1"/>
          </p:cNvSpPr>
          <p:nvPr>
            <p:ph type="title"/>
          </p:nvPr>
        </p:nvSpPr>
        <p:spPr>
          <a:xfrm>
            <a:off x="276374" y="386950"/>
            <a:ext cx="8281471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Ćwiczenie Praktyczne: Symulacja Spotkania Informacyjnego (2/2)</a:t>
            </a:r>
            <a:endParaRPr dirty="0"/>
          </a:p>
        </p:txBody>
      </p:sp>
      <p:sp>
        <p:nvSpPr>
          <p:cNvPr id="286" name="Google Shape;286;p34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ĆWICZENIE PRAKTYCZNE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287" name="Google Shape;287;p34"/>
          <p:cNvCxnSpPr/>
          <p:nvPr/>
        </p:nvCxnSpPr>
        <p:spPr>
          <a:xfrm>
            <a:off x="377303" y="2944499"/>
            <a:ext cx="5998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5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Analiza Argumentów: Obawy vs Odpowiedzi (1/2)</a:t>
            </a:r>
            <a:endParaRPr/>
          </a:p>
        </p:txBody>
      </p:sp>
      <p:sp>
        <p:nvSpPr>
          <p:cNvPr id="293" name="Google Shape;293;p35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16</a:t>
            </a:fld>
            <a:endParaRPr/>
          </a:p>
        </p:txBody>
      </p:sp>
      <p:sp>
        <p:nvSpPr>
          <p:cNvPr id="294" name="Google Shape;294;p35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ANALIZA ARGUMENTÓW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95" name="Google Shape;295;p35" descr="takeaway"/>
          <p:cNvSpPr txBox="1">
            <a:spLocks noGrp="1"/>
          </p:cNvSpPr>
          <p:nvPr>
            <p:ph type="subTitle" idx="1"/>
          </p:nvPr>
        </p:nvSpPr>
        <p:spPr>
          <a:xfrm>
            <a:off x="276375" y="781800"/>
            <a:ext cx="8591400" cy="466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Na większość typowych obaw mieszkańców istnieją konkretne odpowiedzi oparte na faktach, danych technicznych i rozwiązaniach minimalizujących uciążliwości, które należy rzetelnie i zrozumiale przedstawiać podczas dialogu społecznego.</a:t>
            </a:r>
            <a:endParaRPr/>
          </a:p>
        </p:txBody>
      </p:sp>
      <p:graphicFrame>
        <p:nvGraphicFramePr>
          <p:cNvPr id="296" name="Google Shape;296;p35" descr="table"/>
          <p:cNvGraphicFramePr/>
          <p:nvPr/>
        </p:nvGraphicFramePr>
        <p:xfrm>
          <a:off x="365300" y="1532575"/>
          <a:ext cx="8433450" cy="3282750"/>
        </p:xfrm>
        <a:graphic>
          <a:graphicData uri="http://schemas.openxmlformats.org/drawingml/2006/table">
            <a:tbl>
              <a:tblPr>
                <a:noFill/>
                <a:tableStyleId>{F7DE4FCC-E9A1-4E98-BCD9-1F340F6C3796}</a:tableStyleId>
              </a:tblPr>
              <a:tblGrid>
                <a:gridCol w="28111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111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111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471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Obawa mieszkańców ("Przeciw")</a:t>
                      </a:r>
                      <a:endParaRPr sz="800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Potencjalna odpowiedź / Argument "Za"</a:t>
                      </a:r>
                      <a:endParaRPr sz="8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Przykłady środków minimalizujących uciążliwość</a:t>
                      </a:r>
                      <a:endParaRPr sz="8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71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 dirty="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Odory: "Będzie śmierdzieć jak z chlewni/gnojownika!"</a:t>
                      </a:r>
                      <a:endParaRPr sz="800" b="1" dirty="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Proces fermentacji beztlenowej stabilizuje materię organiczną, redukując potencjał odorowy. Poferment ma mniej intensywny zapach niż surowa gnojowica.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Hermetyczne systemy magazynowania i przetwarzania, biofiltry na odpowietrzeniach, szczelne zbiorniki, szybkie przykrywanie pofermentu.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471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Hałas: "Agregat kogeneracyjny (CHP) będzie buczał całą dobę."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Nowoczesne jednostki kogeneracyjne montowane są w dźwiękochłonnych obudowach, spełniają rygorystyczne normy hałasu.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Obudowy dźwiękochłonne, tłumiki spalin, ekrany akustyczne, lokalizacja budynku daleko od zabudowań.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471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Transport: "Ciężarówki rozjeżdżą nam drogi i zagrożą bezpieczeństwu dzieci."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Inwestor może partycypować w remontach dróg; transport odbywa się w określonych godzinach i trasach minimalizujących uciążliwości.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Analiza stanu dróg, plan zarządzania transportem, ograniczenia godzinowe, inwestycje w infrastrukturę drogową.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471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Wartość nieruchomości: "Nikt nie kupi domu obok biogazowni, ceny spadną."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Badania rynkowe nie wskazują jednoznacznego negatywnego wpływu nowoczesnych biogazowni na wartość nieruchomości.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Zachowanie odpowiednich odległości, estetyka terenu, skuteczne środki minimalizujące uciążliwości.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471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Bezpieczeństwo: "Czy instalacja nie wybuchnie? Czy nie dojdzie do skażenia?"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Instalacje spełniają normy bezpieczeństwa, mają systemy detekcji gazu i alarmowe, ryzyko awarii jest minimalne.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dirty="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Projekt zgodny z dyrektywą ATEX, regularne przeglądy, szkolenia personelu, systemy przeciwwybuchowe.</a:t>
                      </a:r>
                      <a:endParaRPr sz="800" dirty="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297" name="Google Shape;297;p35" descr="table_title"/>
          <p:cNvSpPr/>
          <p:nvPr/>
        </p:nvSpPr>
        <p:spPr>
          <a:xfrm>
            <a:off x="310650" y="1248300"/>
            <a:ext cx="8522700" cy="2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Obawy mieszkańców i odpowiedzi inwestora wraz ze środkami minimalizującymi uciążliwości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6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Analiza Argumentów: Obawy vs Odpowiedzi (2/2)</a:t>
            </a:r>
            <a:endParaRPr/>
          </a:p>
        </p:txBody>
      </p:sp>
      <p:sp>
        <p:nvSpPr>
          <p:cNvPr id="303" name="Google Shape;303;p36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ANALIZA ARGUMENTÓW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04" name="Google Shape;304;p36" descr="detail"/>
          <p:cNvSpPr txBox="1"/>
          <p:nvPr/>
        </p:nvSpPr>
        <p:spPr>
          <a:xfrm>
            <a:off x="2017625" y="1669425"/>
            <a:ext cx="68499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 większości przypadków na obawy mieszkańców dotyczące biogazowni istnieją konkretne odpowiedzi oparte na faktach, danych technicznych i przykładach rozwiązań minimalizujących uciążliwości.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Rzetelne przedstawianie informacji, nawet tych trudnych, buduje zaufanie i zmniejsza opór społeczny.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Unikanie „lukrowania” rzeczywistości i transparentność w komunikacji zapobiegają powstawaniu nieporozumień i dezinformacji.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Podczas dialogu społecznego ważne jest, aby odpowiedzi były zrozumiałe i dostosowane językowo do odbiorców, unikając żargonu technicznego.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Przedstawianie faktów i danych naukowych (np. modelowania odorów, hałasu) jest podstawą do rzeczowego dialogu i przeciwdziałania fałszywym informacjom.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Kluczowe jest, aby inwestor nie unikał trudnych tematów, lecz otwarcie i konkretnie odnosił się do obaw mieszkańców.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Zrozumienie i akceptacja społeczna są możliwe tylko wtedy, gdy komunikacja jest otwarta, szczera i oparta na dowodach.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05" name="Google Shape;305;p36" descr="header"/>
          <p:cNvSpPr txBox="1"/>
          <p:nvPr/>
        </p:nvSpPr>
        <p:spPr>
          <a:xfrm>
            <a:off x="276375" y="1669425"/>
            <a:ext cx="17412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Podsumowanie i znaczenie rzetelnej komunikacji w dialogu społecznym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06" name="Google Shape;306;p36" descr="takeaway"/>
          <p:cNvSpPr txBox="1">
            <a:spLocks noGrp="1"/>
          </p:cNvSpPr>
          <p:nvPr>
            <p:ph type="subTitle" idx="4294967295"/>
          </p:nvPr>
        </p:nvSpPr>
        <p:spPr>
          <a:xfrm>
            <a:off x="379025" y="987863"/>
            <a:ext cx="8488800" cy="570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</a:rPr>
              <a:t>Na większość typowych obaw mieszkańców istnieją konkretne, oparte na faktach i danych technicznych odpowiedzi. Rzetelne i zrozumiałe przedstawienie ich podczas dialogu społecznego jest kluczowe dla budowania zaufania i akceptacji inwestycji.</a:t>
            </a:r>
            <a:endParaRPr sz="100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7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Strategie Minimalizacji Konfliktów</a:t>
            </a:r>
            <a:endParaRPr/>
          </a:p>
        </p:txBody>
      </p:sp>
      <p:sp>
        <p:nvSpPr>
          <p:cNvPr id="312" name="Google Shape;312;p37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18</a:t>
            </a:fld>
            <a:endParaRPr/>
          </a:p>
        </p:txBody>
      </p:sp>
      <p:sp>
        <p:nvSpPr>
          <p:cNvPr id="313" name="Google Shape;313;p37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STRATEGIE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14" name="Google Shape;314;p37" descr="header_0"/>
          <p:cNvSpPr/>
          <p:nvPr/>
        </p:nvSpPr>
        <p:spPr>
          <a:xfrm>
            <a:off x="376279" y="838525"/>
            <a:ext cx="1629000" cy="29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Rzetelna Informacja</a:t>
            </a:r>
            <a:endParaRPr sz="90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15" name="Google Shape;315;p37" descr="header_1"/>
          <p:cNvSpPr/>
          <p:nvPr/>
        </p:nvSpPr>
        <p:spPr>
          <a:xfrm>
            <a:off x="2082994" y="838500"/>
            <a:ext cx="1629000" cy="294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Prezentacja Konkretnych Rozwiązań</a:t>
            </a:r>
            <a:endParaRPr sz="90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16" name="Google Shape;316;p37" descr="detail_0"/>
          <p:cNvSpPr txBox="1"/>
          <p:nvPr/>
        </p:nvSpPr>
        <p:spPr>
          <a:xfrm>
            <a:off x="336950" y="1096700"/>
            <a:ext cx="1746000" cy="31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Konsekwentne opieranie argumentacji na faktach i danych naukowych, np. wyniki modelowania odorów.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Przygotowanie materiałów w przystępnej formie, które jasno wyjaśniają technologiczne aspekty inwestycji.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17" name="Google Shape;317;p37" descr="detail_1"/>
          <p:cNvSpPr txBox="1"/>
          <p:nvPr/>
        </p:nvSpPr>
        <p:spPr>
          <a:xfrm>
            <a:off x="2044163" y="1096828"/>
            <a:ext cx="1746000" cy="31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Pokazanie społeczności zastosowanych technologii minimalizujących uciążliwości, np. biofiltry, dźwiękochłonne obudowy agregatów kogeneracyjnych.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Przedstawienie parametrów emisji hałasu i sposobów hermetyzacji zbiorników.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18" name="Google Shape;318;p37" descr="header_2"/>
          <p:cNvSpPr/>
          <p:nvPr/>
        </p:nvSpPr>
        <p:spPr>
          <a:xfrm>
            <a:off x="3789708" y="838500"/>
            <a:ext cx="1629000" cy="294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Wizyty Referencyjne</a:t>
            </a:r>
            <a:endParaRPr sz="90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19" name="Google Shape;319;p37" descr="detail_2"/>
          <p:cNvSpPr txBox="1"/>
          <p:nvPr/>
        </p:nvSpPr>
        <p:spPr>
          <a:xfrm>
            <a:off x="3751375" y="1096803"/>
            <a:ext cx="1746000" cy="31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Organizacja wyjazdów studyjnych dla lokalnych liderów opinii i sceptyków do działających biogazowni.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Możliwość zobaczenia instalacji „na żywo” i rozmowy z sąsiadami, co często jest najskuteczniejszym argumentem.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20" name="Google Shape;320;p37" descr="header_3"/>
          <p:cNvSpPr/>
          <p:nvPr/>
        </p:nvSpPr>
        <p:spPr>
          <a:xfrm>
            <a:off x="5496423" y="838500"/>
            <a:ext cx="1629000" cy="294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Gotowość do Kompromisu</a:t>
            </a:r>
            <a:endParaRPr sz="90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21" name="Google Shape;321;p37" descr="detail_3"/>
          <p:cNvSpPr txBox="1"/>
          <p:nvPr/>
        </p:nvSpPr>
        <p:spPr>
          <a:xfrm>
            <a:off x="5458588" y="1096803"/>
            <a:ext cx="1746000" cy="31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Elastyczność w kwestiach mniej istotnych technicznie, np. wybór trasy transportu substratów czy godzin dowozu.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Wsparcie lokalnych inicjatyw i uwzględnianie sugestii społeczności.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22" name="Google Shape;322;p37" descr="takeaway"/>
          <p:cNvSpPr txBox="1">
            <a:spLocks noGrp="1"/>
          </p:cNvSpPr>
          <p:nvPr>
            <p:ph type="subTitle" idx="1"/>
          </p:nvPr>
        </p:nvSpPr>
        <p:spPr>
          <a:xfrm>
            <a:off x="276425" y="4249875"/>
            <a:ext cx="8591400" cy="606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171450" algn="l" rtl="0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  <a:buNone/>
            </a:pPr>
            <a:r>
              <a:rPr lang="pl">
                <a:solidFill>
                  <a:schemeClr val="accent3"/>
                </a:solidFill>
              </a:rPr>
              <a:t>Skuteczne minimalizowanie konfliktów wokół biogazowni wymaga od inwestora rzetelnej informacji, prezentacji konkretnych rozwiązań technologicznych, organizacji wizyt referencyjnych, gotowości do kompromisu oraz transparentności działań i monitoringu. Te działania budują zaufanie i akceptację społeczną, co jest kluczowe dla powodzenia inwestycji.</a:t>
            </a:r>
            <a:endParaRPr>
              <a:solidFill>
                <a:schemeClr val="accent3"/>
              </a:solidFill>
            </a:endParaRPr>
          </a:p>
        </p:txBody>
      </p:sp>
      <p:cxnSp>
        <p:nvCxnSpPr>
          <p:cNvPr id="323" name="Google Shape;323;p37"/>
          <p:cNvCxnSpPr/>
          <p:nvPr/>
        </p:nvCxnSpPr>
        <p:spPr>
          <a:xfrm>
            <a:off x="383275" y="4249875"/>
            <a:ext cx="8482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4" name="Google Shape;324;p37"/>
          <p:cNvSpPr/>
          <p:nvPr/>
        </p:nvSpPr>
        <p:spPr>
          <a:xfrm rot="5400000">
            <a:off x="352826" y="4369425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325" name="Google Shape;325;p37" descr="header_3"/>
          <p:cNvSpPr/>
          <p:nvPr/>
        </p:nvSpPr>
        <p:spPr>
          <a:xfrm>
            <a:off x="7230673" y="838500"/>
            <a:ext cx="1629000" cy="29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Gotowość do Kompromisu</a:t>
            </a:r>
            <a:endParaRPr sz="90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26" name="Google Shape;326;p37" descr="detail_3"/>
          <p:cNvSpPr txBox="1"/>
          <p:nvPr/>
        </p:nvSpPr>
        <p:spPr>
          <a:xfrm>
            <a:off x="7165800" y="1096828"/>
            <a:ext cx="1746000" cy="31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Elastyczność w kwestiach mniej istotnych technicznie, np. wybór trasy transportu substratów czy godzin dowozu.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Wsparcie lokalnych inicjatyw i uwzględnianie sugestii społeczności.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8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Studium Przypadku</a:t>
            </a:r>
            <a:endParaRPr/>
          </a:p>
        </p:txBody>
      </p:sp>
      <p:sp>
        <p:nvSpPr>
          <p:cNvPr id="332" name="Google Shape;332;p38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19</a:t>
            </a:fld>
            <a:endParaRPr/>
          </a:p>
        </p:txBody>
      </p:sp>
      <p:sp>
        <p:nvSpPr>
          <p:cNvPr id="333" name="Google Shape;333;p38" descr="header_0"/>
          <p:cNvSpPr/>
          <p:nvPr/>
        </p:nvSpPr>
        <p:spPr>
          <a:xfrm>
            <a:off x="276380" y="919384"/>
            <a:ext cx="4181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Dobra Praktyka: Spółdzielnia Energetyczna</a:t>
            </a:r>
            <a:endParaRPr sz="100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34" name="Google Shape;334;p38" descr="header_1"/>
          <p:cNvSpPr/>
          <p:nvPr/>
        </p:nvSpPr>
        <p:spPr>
          <a:xfrm>
            <a:off x="4611191" y="919375"/>
            <a:ext cx="4181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Zła Praktyka: Konflikt i Brak Dialogu</a:t>
            </a:r>
            <a:endParaRPr sz="100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35" name="Google Shape;335;p38" descr="detail_0"/>
          <p:cNvSpPr txBox="1"/>
          <p:nvPr/>
        </p:nvSpPr>
        <p:spPr>
          <a:xfrm>
            <a:off x="276375" y="3471335"/>
            <a:ext cx="4181700" cy="8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"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Przykład biogazowni w Polsce, która stworzyła spółdzielnię energetyczną, dostarczającą tanie ciepło i angażującą lokalną społeczność w działania inwestycyjne, co znacząco zwiększyło akceptację i zaufanie mieszkańców.</a:t>
            </a:r>
            <a:endParaRPr sz="900">
              <a:solidFill>
                <a:schemeClr val="dk2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36" name="Google Shape;336;p38" descr="detail_1"/>
          <p:cNvSpPr txBox="1"/>
          <p:nvPr/>
        </p:nvSpPr>
        <p:spPr>
          <a:xfrm>
            <a:off x="4618275" y="3471325"/>
            <a:ext cx="4181700" cy="8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" sz="900" dirty="0" smtClean="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Przykłady biogazowni</a:t>
            </a:r>
            <a:r>
              <a:rPr lang="pl" sz="900" dirty="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, która napotkała na duże problemy społeczne z powodu błędów w komunikacji, braku transparentności i ignorowania obaw mieszkańców, co doprowadziło do protestów, opóźnień i negatywnego wizerunku inwestora.</a:t>
            </a:r>
            <a:endParaRPr sz="900" dirty="0">
              <a:solidFill>
                <a:schemeClr val="dk2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39" name="Google Shape;339;p38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PRAKTYKA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340" name="Google Shape;340;p38"/>
          <p:cNvCxnSpPr/>
          <p:nvPr/>
        </p:nvCxnSpPr>
        <p:spPr>
          <a:xfrm>
            <a:off x="382200" y="4343250"/>
            <a:ext cx="8482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41" name="Google Shape;341;p38" descr="takeaway"/>
          <p:cNvSpPr txBox="1"/>
          <p:nvPr/>
        </p:nvSpPr>
        <p:spPr>
          <a:xfrm>
            <a:off x="489375" y="4285138"/>
            <a:ext cx="8378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Przykłady dobrych i złych praktyk dialogu społecznego pokazują, jak kluczowa jest proaktywna komunikacja i budowanie zaufania dla sukcesu inwestycji w biogazownię.</a:t>
            </a:r>
            <a:endParaRPr sz="90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42" name="Google Shape;342;p38"/>
          <p:cNvSpPr/>
          <p:nvPr/>
        </p:nvSpPr>
        <p:spPr>
          <a:xfrm rot="5400000">
            <a:off x="352826" y="45345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pic>
        <p:nvPicPr>
          <p:cNvPr id="3074" name="Picture 2" descr="BIOWATT BIOGAZOWNIA 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75" y="1211874"/>
            <a:ext cx="4046935" cy="227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Biogazownia w Wielopolu zdaniem mieszkańców generuje duże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186" y="1461553"/>
            <a:ext cx="4405709" cy="1933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39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Podsumowanie: </a:t>
            </a:r>
            <a:r>
              <a:rPr lang="pl" dirty="0" smtClean="0"/>
              <a:t>6 Zasad </a:t>
            </a:r>
            <a:r>
              <a:rPr lang="pl" dirty="0"/>
              <a:t>Dobrej Komunikacji i Współpracy</a:t>
            </a:r>
            <a:endParaRPr dirty="0"/>
          </a:p>
        </p:txBody>
      </p:sp>
      <p:sp>
        <p:nvSpPr>
          <p:cNvPr id="348" name="Google Shape;348;p39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20</a:t>
            </a:fld>
            <a:endParaRPr/>
          </a:p>
        </p:txBody>
      </p:sp>
      <p:sp>
        <p:nvSpPr>
          <p:cNvPr id="349" name="Google Shape;349;p39" descr="header_0"/>
          <p:cNvSpPr/>
          <p:nvPr/>
        </p:nvSpPr>
        <p:spPr>
          <a:xfrm>
            <a:off x="607632" y="830250"/>
            <a:ext cx="2525100" cy="2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 b="1" dirty="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Zacznij Wcześnie</a:t>
            </a:r>
            <a:endParaRPr sz="1050" b="1" dirty="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0" name="Google Shape;350;p39" descr="header_1"/>
          <p:cNvSpPr/>
          <p:nvPr/>
        </p:nvSpPr>
        <p:spPr>
          <a:xfrm>
            <a:off x="3475055" y="830225"/>
            <a:ext cx="2525100" cy="2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Bądź Transparentny</a:t>
            </a:r>
            <a:endParaRPr sz="105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1" name="Google Shape;351;p39" descr="detail_0"/>
          <p:cNvSpPr txBox="1"/>
          <p:nvPr/>
        </p:nvSpPr>
        <p:spPr>
          <a:xfrm>
            <a:off x="326375" y="1061100"/>
            <a:ext cx="29202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Rozpocznij dialog zanim złożysz formalne wnioski, aby dać społeczności poczucie wpływu.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Wczesne zaangażowanie pozwala na identyfikację obaw i dostosowanie projektu do lokalnych potrzeb.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2" name="Google Shape;352;p39" descr="detail_1"/>
          <p:cNvSpPr txBox="1"/>
          <p:nvPr/>
        </p:nvSpPr>
        <p:spPr>
          <a:xfrm>
            <a:off x="3193660" y="1061100"/>
            <a:ext cx="29202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Udostępniaj rzetelne informacje, nie ukrywaj potencjalnych problemów – to buduje wiarygodność.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Unikaj lukrowania rzeczywistości, to podważa zaufanie społeczne.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3" name="Google Shape;353;p39" descr="header_2"/>
          <p:cNvSpPr/>
          <p:nvPr/>
        </p:nvSpPr>
        <p:spPr>
          <a:xfrm>
            <a:off x="6342453" y="818325"/>
            <a:ext cx="2525100" cy="2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 b="1" dirty="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Identyfikuj i Angażuj Interesariuszy</a:t>
            </a:r>
            <a:endParaRPr sz="1050" b="1" dirty="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4" name="Google Shape;354;p39" descr="detail_2"/>
          <p:cNvSpPr txBox="1"/>
          <p:nvPr/>
        </p:nvSpPr>
        <p:spPr>
          <a:xfrm>
            <a:off x="6061053" y="1061100"/>
            <a:ext cx="29202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Rozmawiaj ze wszystkimi kluczowymi grupami, nie tylko z bezpośrednimi sąsiadami.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Uwzględnij także lokalnych liderów opinii, organizacje społeczne i inne podmioty wpływające na nastroje.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5" name="Google Shape;355;p39" descr="header_3"/>
          <p:cNvSpPr/>
          <p:nvPr/>
        </p:nvSpPr>
        <p:spPr>
          <a:xfrm>
            <a:off x="607625" y="2567125"/>
            <a:ext cx="2525100" cy="2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 b="1" dirty="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Słuchaj Aktywnie</a:t>
            </a:r>
            <a:endParaRPr sz="1050" b="1" dirty="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6" name="Google Shape;356;p39" descr="detail_3"/>
          <p:cNvSpPr txBox="1"/>
          <p:nvPr/>
        </p:nvSpPr>
        <p:spPr>
          <a:xfrm>
            <a:off x="326400" y="2809900"/>
            <a:ext cx="29202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Staraj się zrozumieć obawy i perspektywę mieszkańców, nawet jeśli się z nią nie zgadzasz.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Stosuj techniki aktywnego słuchania, takie jak parafrazowanie i zadawanie pytań otwartych.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7" name="Google Shape;357;p39" descr="header_4"/>
          <p:cNvSpPr/>
          <p:nvPr/>
        </p:nvSpPr>
        <p:spPr>
          <a:xfrm>
            <a:off x="3475050" y="2567123"/>
            <a:ext cx="2525100" cy="2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 b="1" dirty="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Komunikuj Korzyści Lokalne</a:t>
            </a:r>
            <a:endParaRPr sz="1050" b="1" dirty="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8" name="Google Shape;358;p39" descr="detail_4"/>
          <p:cNvSpPr txBox="1"/>
          <p:nvPr/>
        </p:nvSpPr>
        <p:spPr>
          <a:xfrm>
            <a:off x="3193657" y="2809900"/>
            <a:ext cx="29202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Przedstawiaj konkretne, wymierne korzyści dla gminy i mieszkańców, np. podatki, miejsca pracy, ciepło.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Podkreślaj rozwiązania problemów lokalnych, jak zagospodarowanie odpadów i gnojowicy.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9" name="Google Shape;359;p39" descr="header_5"/>
          <p:cNvSpPr/>
          <p:nvPr/>
        </p:nvSpPr>
        <p:spPr>
          <a:xfrm>
            <a:off x="6342450" y="2567124"/>
            <a:ext cx="2525100" cy="2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 b="1" dirty="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Adresuj Obawy Rzeczowo</a:t>
            </a:r>
            <a:endParaRPr sz="1050" b="1" dirty="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60" name="Google Shape;360;p39" descr="detail_5"/>
          <p:cNvSpPr txBox="1"/>
          <p:nvPr/>
        </p:nvSpPr>
        <p:spPr>
          <a:xfrm>
            <a:off x="6061054" y="2809900"/>
            <a:ext cx="29202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Odpowiadaj na pytania w oparciu o fakty i dane, prezentuj konkretne rozwiązania minimalizujące uciążliwości.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Nie unikaj trudnych tematów, rzetelnie wyjaśniaj potencjalne ryzyka i środki zaradcze.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61" name="Google Shape;361;p39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PODSUMOWANIE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362" name="Google Shape;362;p39"/>
          <p:cNvCxnSpPr/>
          <p:nvPr/>
        </p:nvCxnSpPr>
        <p:spPr>
          <a:xfrm>
            <a:off x="382200" y="4343250"/>
            <a:ext cx="8482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3" name="Google Shape;363;p39" descr="takeaway"/>
          <p:cNvSpPr txBox="1"/>
          <p:nvPr/>
        </p:nvSpPr>
        <p:spPr>
          <a:xfrm>
            <a:off x="489375" y="4285138"/>
            <a:ext cx="8378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Efektywna komunikacja i współpraca ze społecznością lokalną w projekcie biogazowni opiera się na dziesięciu kluczowych zasadach, które obejmują wczesne zaangażowanie, transparentność, aktywne słuchanie oraz budowanie długoterminowych relacji opartych na zaufaniu i partnerstwie. Przestrzeganie tych zasad minimalizuje ryzyko konfliktów i sprzyja uzyskaniu społecznej licencji na działanie.</a:t>
            </a:r>
            <a:endParaRPr sz="90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64" name="Google Shape;364;p39"/>
          <p:cNvSpPr/>
          <p:nvPr/>
        </p:nvSpPr>
        <p:spPr>
          <a:xfrm rot="5400000">
            <a:off x="352826" y="45345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365" name="Google Shape;365;p39"/>
          <p:cNvSpPr/>
          <p:nvPr/>
        </p:nvSpPr>
        <p:spPr>
          <a:xfrm>
            <a:off x="379025" y="863391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1</a:t>
            </a:r>
            <a:endParaRPr sz="11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66" name="Google Shape;366;p39"/>
          <p:cNvSpPr/>
          <p:nvPr/>
        </p:nvSpPr>
        <p:spPr>
          <a:xfrm>
            <a:off x="379025" y="2600269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4</a:t>
            </a:r>
            <a:endParaRPr sz="11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67" name="Google Shape;367;p39"/>
          <p:cNvSpPr/>
          <p:nvPr/>
        </p:nvSpPr>
        <p:spPr>
          <a:xfrm>
            <a:off x="3246438" y="863391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2</a:t>
            </a:r>
            <a:endParaRPr sz="11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68" name="Google Shape;368;p39"/>
          <p:cNvSpPr/>
          <p:nvPr/>
        </p:nvSpPr>
        <p:spPr>
          <a:xfrm>
            <a:off x="3246438" y="2600269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5</a:t>
            </a:r>
            <a:endParaRPr sz="11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69" name="Google Shape;369;p39"/>
          <p:cNvSpPr/>
          <p:nvPr/>
        </p:nvSpPr>
        <p:spPr>
          <a:xfrm>
            <a:off x="6113838" y="863391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3</a:t>
            </a:r>
            <a:endParaRPr sz="11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70" name="Google Shape;370;p39"/>
          <p:cNvSpPr/>
          <p:nvPr/>
        </p:nvSpPr>
        <p:spPr>
          <a:xfrm>
            <a:off x="6113838" y="2600269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6</a:t>
            </a:r>
            <a:endParaRPr sz="11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0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Podsumowanie Modułu I</a:t>
            </a:r>
            <a:endParaRPr/>
          </a:p>
        </p:txBody>
      </p:sp>
      <p:sp>
        <p:nvSpPr>
          <p:cNvPr id="376" name="Google Shape;376;p40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21</a:t>
            </a:fld>
            <a:endParaRPr/>
          </a:p>
        </p:txBody>
      </p:sp>
      <p:sp>
        <p:nvSpPr>
          <p:cNvPr id="377" name="Google Shape;377;p40" descr="header_0"/>
          <p:cNvSpPr/>
          <p:nvPr/>
        </p:nvSpPr>
        <p:spPr>
          <a:xfrm>
            <a:off x="380005" y="1454150"/>
            <a:ext cx="2796600" cy="29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Znaczenie Współpracy Społecznej</a:t>
            </a:r>
            <a:endParaRPr sz="9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78" name="Google Shape;378;p40" descr="header_1"/>
          <p:cNvSpPr/>
          <p:nvPr/>
        </p:nvSpPr>
        <p:spPr>
          <a:xfrm>
            <a:off x="3225098" y="1454150"/>
            <a:ext cx="2796600" cy="294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Ryzyko Syndromu NIMBY</a:t>
            </a:r>
            <a:endParaRPr sz="9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79" name="Google Shape;379;p40" descr="detail_0"/>
          <p:cNvSpPr txBox="1"/>
          <p:nvPr/>
        </p:nvSpPr>
        <p:spPr>
          <a:xfrm>
            <a:off x="323625" y="1749075"/>
            <a:ext cx="2852100" cy="31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Budowa biogazowni to inwestycja techniczna i społeczna – instalacja staje się częścią lokalnego środowiska, a społeczność jej bezpośrednim sąsiadem.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Brak uwzględnienia perspektywy mieszkańców może prowadzić do oporu społecznego i konfliktów, nawet gdy inwestycja spełnia wszystkie normy.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Proaktywne budowanie relacji z mieszkańcami to strategiczny element zarządzania ryzykiem inwestycyjnym.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80" name="Google Shape;380;p40" descr="detail_1"/>
          <p:cNvSpPr txBox="1"/>
          <p:nvPr/>
        </p:nvSpPr>
        <p:spPr>
          <a:xfrm>
            <a:off x="3168575" y="1749075"/>
            <a:ext cx="2852100" cy="31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Syndrom NIMBY oznacza poparcie dla idei, ale sprzeciw wobec lokalizacji instalacji w najbliższym otoczeniu.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Przyczynami NIMBY są obawy o uciążliwości, brak zaufania i poczucie braku wpływu na decyzje.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Nieakceptacja społeczna generuje opóźnienia, koszty prawne, wzrost kosztów budowy i negatywny wizerunek inwestora.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81" name="Google Shape;381;p40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PODSUMOWANIE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82" name="Google Shape;382;p40" descr="takeaway"/>
          <p:cNvSpPr txBox="1">
            <a:spLocks noGrp="1"/>
          </p:cNvSpPr>
          <p:nvPr>
            <p:ph type="subTitle" idx="1"/>
          </p:nvPr>
        </p:nvSpPr>
        <p:spPr>
          <a:xfrm>
            <a:off x="379025" y="841350"/>
            <a:ext cx="8488800" cy="5289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>
                <a:solidFill>
                  <a:schemeClr val="accent3"/>
                </a:solidFill>
              </a:rPr>
              <a:t>Współpraca z otoczeniem społecznym to nieodzowny i strategiczny element procesu inwestycyjnego w biogazownię, a nie tylko formalny wymóg czy działanie PR. Kluczem do budowania akceptacji społecznej jest transparentna, wczesna i ciągła komunikacja, aktywne słuchanie obaw mieszkańców oraz budowanie długoterminowych relacji opartych na zaufaniu i partnerstwie.</a:t>
            </a:r>
            <a:endParaRPr sz="950">
              <a:solidFill>
                <a:schemeClr val="accent3"/>
              </a:solidFill>
            </a:endParaRPr>
          </a:p>
        </p:txBody>
      </p:sp>
      <p:sp>
        <p:nvSpPr>
          <p:cNvPr id="383" name="Google Shape;383;p40" descr="header_1"/>
          <p:cNvSpPr/>
          <p:nvPr/>
        </p:nvSpPr>
        <p:spPr>
          <a:xfrm>
            <a:off x="6071223" y="1454150"/>
            <a:ext cx="2796600" cy="294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Ryzyko Syndromu NIMBY</a:t>
            </a:r>
            <a:endParaRPr sz="9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84" name="Google Shape;384;p40" descr="detail_1"/>
          <p:cNvSpPr txBox="1"/>
          <p:nvPr/>
        </p:nvSpPr>
        <p:spPr>
          <a:xfrm>
            <a:off x="6014700" y="1749075"/>
            <a:ext cx="2852100" cy="31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Syndrom NIMBY oznacza poparcie dla idei, ale sprzeciw wobec lokalizacji instalacji w najbliższym otoczeniu.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Przyczynami NIMBY są obawy o uciążliwości, brak zaufania i poczucie braku wpływu na decyzje.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Nieakceptacja społeczna generuje opóźnienia, koszty prawne, wzrost kosztów budowy i negatywny wizerunek inwestora.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41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Szybki Quiz Kontrolny</a:t>
            </a:r>
            <a:endParaRPr/>
          </a:p>
        </p:txBody>
      </p:sp>
      <p:sp>
        <p:nvSpPr>
          <p:cNvPr id="390" name="Google Shape;390;p41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QUIZ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91" name="Google Shape;391;p41" descr="detail"/>
          <p:cNvSpPr txBox="1"/>
          <p:nvPr/>
        </p:nvSpPr>
        <p:spPr>
          <a:xfrm>
            <a:off x="2661137" y="1669425"/>
            <a:ext cx="6206387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Co oznacza skrót NIMBY i jakie zjawisko opisuje?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Wymień co najmniej 3 grupy kluczowych interesariuszy w otoczeniu biogazowni.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Czy konsultacje społeczne są zawsze wymagane prawnie przy budowie biogazowni? Kiedy są obowiązkowe?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Podaj dwie najczęstsze obawy mieszkańców związane z lokalizacją biogazowni.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Wymień dwie korzyści (jedną środowiskową, jedną ekonomiczną) wynikające z funkcjonowania biogazowni, które można komunikować społeczności lokalnej.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92" name="Google Shape;392;p41" descr="header"/>
          <p:cNvSpPr txBox="1"/>
          <p:nvPr/>
        </p:nvSpPr>
        <p:spPr>
          <a:xfrm>
            <a:off x="276375" y="1669425"/>
            <a:ext cx="17412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Pytania do szybkiego sprawdzenia wiedzy na temat współpracy społecznej przy budowie biogazowni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93" name="Google Shape;393;p41" descr="takeaway"/>
          <p:cNvSpPr txBox="1">
            <a:spLocks noGrp="1"/>
          </p:cNvSpPr>
          <p:nvPr>
            <p:ph type="subTitle" idx="4294967295"/>
          </p:nvPr>
        </p:nvSpPr>
        <p:spPr>
          <a:xfrm>
            <a:off x="379025" y="987863"/>
            <a:ext cx="8488800" cy="570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</a:rPr>
              <a:t>Quiz podsumowuje kluczowe zagadnienia związane z budowaniem akceptacji społecznej dla biogazowni, w tym znaczenie syndromu NIMBY, rolę interesariuszy, obowiązki konsultacyjne oraz główne obawy mieszkańców i korzyści dla społeczności.</a:t>
            </a:r>
            <a:endParaRPr sz="1000">
              <a:solidFill>
                <a:schemeClr val="accent3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0" y="3262875"/>
            <a:ext cx="3005885" cy="1819543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42"/>
          <p:cNvSpPr/>
          <p:nvPr/>
        </p:nvSpPr>
        <p:spPr>
          <a:xfrm>
            <a:off x="3285300" y="-8987"/>
            <a:ext cx="5858700" cy="5152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99" name="Google Shape;399;p42" descr="outro_text"/>
          <p:cNvSpPr txBox="1">
            <a:spLocks noGrp="1"/>
          </p:cNvSpPr>
          <p:nvPr>
            <p:ph type="ctrTitle"/>
          </p:nvPr>
        </p:nvSpPr>
        <p:spPr>
          <a:xfrm>
            <a:off x="3664325" y="1193250"/>
            <a:ext cx="5102400" cy="27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 smtClean="0"/>
              <a:t>Dziękuję za uwagę!</a:t>
            </a:r>
            <a:endParaRPr dirty="0"/>
          </a:p>
        </p:txBody>
      </p:sp>
      <p:pic>
        <p:nvPicPr>
          <p:cNvPr id="400" name="Google Shape;400;p42" descr="swappable_0" title="Winding Mountain Road.jpeg"/>
          <p:cNvPicPr preferRelativeResize="0"/>
          <p:nvPr/>
        </p:nvPicPr>
        <p:blipFill rotWithShape="1">
          <a:blip r:embed="rId3">
            <a:alphaModFix amt="50000"/>
          </a:blip>
          <a:srcRect l="2180" r="2180"/>
          <a:stretch/>
        </p:blipFill>
        <p:spPr>
          <a:xfrm>
            <a:off x="0" y="-4512"/>
            <a:ext cx="3285300" cy="51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nsight Modern">
  <a:themeElements>
    <a:clrScheme name="Simple Light">
      <a:dk1>
        <a:srgbClr val="0F1111"/>
      </a:dk1>
      <a:lt1>
        <a:srgbClr val="FFFFFF"/>
      </a:lt1>
      <a:dk2>
        <a:srgbClr val="838E8D"/>
      </a:dk2>
      <a:lt2>
        <a:srgbClr val="E6EBE9"/>
      </a:lt2>
      <a:accent1>
        <a:srgbClr val="4CB572"/>
      </a:accent1>
      <a:accent2>
        <a:srgbClr val="60E08E"/>
      </a:accent2>
      <a:accent3>
        <a:srgbClr val="135E4B"/>
      </a:accent3>
      <a:accent4>
        <a:srgbClr val="2BAE8D"/>
      </a:accent4>
      <a:accent5>
        <a:srgbClr val="92FDDB"/>
      </a:accent5>
      <a:accent6>
        <a:srgbClr val="B69AD2"/>
      </a:accent6>
      <a:hlink>
        <a:srgbClr val="135E4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3880</Words>
  <Application>Microsoft Office PowerPoint</Application>
  <PresentationFormat>On-screen Show (16:9)</PresentationFormat>
  <Paragraphs>314</Paragraphs>
  <Slides>23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Hanken Grotesk</vt:lpstr>
      <vt:lpstr>Geist Medium</vt:lpstr>
      <vt:lpstr>Arial</vt:lpstr>
      <vt:lpstr>Libre Franklin Medium</vt:lpstr>
      <vt:lpstr>Geist</vt:lpstr>
      <vt:lpstr>Geist SemiBold</vt:lpstr>
      <vt:lpstr>Simple Light</vt:lpstr>
      <vt:lpstr>Insight Modern</vt:lpstr>
      <vt:lpstr>Biogazownia w Społeczności Lokalnej</vt:lpstr>
      <vt:lpstr>Agenda</vt:lpstr>
      <vt:lpstr>Współpraca z Otoczeniem Społecznym</vt:lpstr>
      <vt:lpstr>Dlaczego Współpraca z Otoczeniem Społecznym Jest Kluczowa? (1/3)</vt:lpstr>
      <vt:lpstr>Syndrom NIMBY i Koszty Braku Akceptacji (2/3)</vt:lpstr>
      <vt:lpstr>PowerPoint Presentation</vt:lpstr>
      <vt:lpstr>Konsekwencje Braku Akceptacji Społecznej (3/3)</vt:lpstr>
      <vt:lpstr>Identyfikacja Interesariuszy</vt:lpstr>
      <vt:lpstr>Konsultacje Społeczne: Fundament Dialogu (1/3)</vt:lpstr>
      <vt:lpstr>Konsultacje Społeczne: Wymogi vs Dobre Praktyki (2/3)</vt:lpstr>
      <vt:lpstr>Konsultacje Społeczne: Zasady Skutecznej Komunikacji (3/3)</vt:lpstr>
      <vt:lpstr>Dialog z Mieszkańcami: Budowanie Zaufania</vt:lpstr>
      <vt:lpstr>Panel Dyskusyjny 1: Doświadczenia i Perspektywy</vt:lpstr>
      <vt:lpstr>Ćwiczenie Praktyczne: Symulacja Spotkania Informacyjnego (1/2)</vt:lpstr>
      <vt:lpstr>Ćwiczenie Praktyczne: Symulacja Spotkania Informacyjnego (2/2)</vt:lpstr>
      <vt:lpstr>Analiza Argumentów: Obawy vs Odpowiedzi (1/2)</vt:lpstr>
      <vt:lpstr>Analiza Argumentów: Obawy vs Odpowiedzi (2/2)</vt:lpstr>
      <vt:lpstr>Strategie Minimalizacji Konfliktów</vt:lpstr>
      <vt:lpstr>Studium Przypadku</vt:lpstr>
      <vt:lpstr>Podsumowanie: 6 Zasad Dobrej Komunikacji i Współpracy</vt:lpstr>
      <vt:lpstr>Podsumowanie Modułu I</vt:lpstr>
      <vt:lpstr>Szybki Quiz Kontrolny</vt:lpstr>
      <vt:lpstr>Dziękuję za uwagę!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Biogazownia w Społeczności Lokalnej</dc:title>
  <cp:lastModifiedBy>Microsoft account</cp:lastModifiedBy>
  <cp:revision>4</cp:revision>
  <dcterms:modified xsi:type="dcterms:W3CDTF">2025-11-01T22:29:08Z</dcterms:modified>
</cp:coreProperties>
</file>