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embeddedFontLst>
    <p:embeddedFont>
      <p:font typeface="Hanken Grotesk" panose="020B0604020202020204" charset="-18"/>
      <p:regular r:id="rId30"/>
      <p:bold r:id="rId31"/>
      <p:italic r:id="rId32"/>
      <p:boldItalic r:id="rId33"/>
    </p:embeddedFont>
    <p:embeddedFont>
      <p:font typeface="Geist Medium" panose="020B0604020202020204" charset="-18"/>
      <p:regular r:id="rId34"/>
      <p:bold r:id="rId35"/>
    </p:embeddedFont>
    <p:embeddedFont>
      <p:font typeface="Libre Franklin Medium" panose="020B0604020202020204" charset="-18"/>
      <p:regular r:id="rId36"/>
      <p:bold r:id="rId37"/>
      <p:italic r:id="rId38"/>
      <p:boldItalic r:id="rId39"/>
    </p:embeddedFont>
    <p:embeddedFont>
      <p:font typeface="Geist" panose="020B0604020202020204" charset="-18"/>
      <p:regular r:id="rId40"/>
      <p:bold r:id="rId41"/>
    </p:embeddedFont>
    <p:embeddedFont>
      <p:font typeface="Geist SemiBold" panose="020B0604020202020204" charset="-18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20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0.fntdata"/><Relationship Id="rId21" Type="http://schemas.openxmlformats.org/officeDocument/2006/relationships/slide" Target="slides/slide19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38479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26917888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26917888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44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269178885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269178885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3063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269178885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SLIDES_API269178885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3214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SLIDES_API269178885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SLIDES_API269178885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9933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SLIDES_API269178885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SLIDES_API269178885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9582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SLIDES_API269178885_3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SLIDES_API269178885_3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2979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SLIDES_API269178885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SLIDES_API269178885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5803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SLIDES_API269178885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SLIDES_API269178885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9706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SLIDES_API269178885_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SLIDES_API269178885_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68143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SLIDES_API269178885_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SLIDES_API269178885_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4997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SLIDES_API269178885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SLIDES_API269178885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3673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SLIDES_API269178885_7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SLIDES_API269178885_7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4889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SLIDES_API269178885_7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SLIDES_API269178885_7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99339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SLIDES_API269178885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SLIDES_API269178885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8536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SLIDES_API269178885_9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SLIDES_API269178885_9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58259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SLIDES_API269178885_9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SLIDES_API269178885_9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25921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SLIDES_API269178885_10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SLIDES_API269178885_10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9121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SLIDES_API269178885_1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SLIDES_API269178885_1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8023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SLIDES_API269178885_1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SLIDES_API269178885_1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33213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SLIDES_API269178885_12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SLIDES_API269178885_12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2167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SLIDES_API269178885_12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SLIDES_API269178885_12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21417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SLIDES_API269178885_1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SLIDES_API269178885_1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61495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SLIDES_API269178885_14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SLIDES_API269178885_14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73870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SLIDES_API269178885_1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SLIDES_API269178885_14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39600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SLIDES_API269178885_1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SLIDES_API269178885_1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73770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SLIDES_API269178885_16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SLIDES_API269178885_16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32993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body" idx="1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2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3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4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5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6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7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8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52" name="Google Shape;52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1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43337" r="20734"/>
          <a:stretch/>
        </p:blipFill>
        <p:spPr>
          <a:xfrm>
            <a:off x="5858700" y="0"/>
            <a:ext cx="3285300" cy="51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1" name="Google Shape;101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Od </a:t>
            </a:r>
            <a:r>
              <a:rPr lang="pl" dirty="0"/>
              <a:t>Pomysłu do Uruchomienia: Nawigacja przez Proces Inwestycyjny i Wymogi Prawne Biogazowni</a:t>
            </a:r>
            <a:endParaRPr dirty="0"/>
          </a:p>
        </p:txBody>
      </p:sp>
      <p:sp>
        <p:nvSpPr>
          <p:cNvPr id="102" name="Google Shape;102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799"/>
            <a:ext cx="4844562" cy="4179679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Wprowadzenie: złożoność procesu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Etapy procesu inwestycyjnego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Procedury formalno-prawne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Kluczowe wymagania i poferment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Nadzór weterynaryjny i sanitarne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Współpraca z instytucjami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Podsumowanie: 10 złotych zasad</a:t>
            </a:r>
            <a:endParaRPr sz="105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sz="1050" dirty="0">
                <a:solidFill>
                  <a:schemeClr val="dk1"/>
                </a:solidFill>
              </a:rPr>
              <a:t>Szybki quiz kontrolny</a:t>
            </a:r>
            <a:endParaRPr sz="1050" dirty="0">
              <a:solidFill>
                <a:schemeClr val="dk1"/>
              </a:solidFill>
            </a:endParaRPr>
          </a:p>
        </p:txBody>
      </p:sp>
      <p:pic>
        <p:nvPicPr>
          <p:cNvPr id="1026" name="Picture 2" descr="defa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786" y="386950"/>
            <a:ext cx="6010806" cy="4508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6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Wprowadzenie: Złożoność Procesu Inwestycyjnego</a:t>
            </a: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3</a:t>
            </a:fld>
            <a:endParaRPr/>
          </a:p>
        </p:txBody>
      </p:sp>
      <p:sp>
        <p:nvSpPr>
          <p:cNvPr id="116" name="Google Shape;116;p23" descr="header"/>
          <p:cNvSpPr/>
          <p:nvPr/>
        </p:nvSpPr>
        <p:spPr>
          <a:xfrm>
            <a:off x="276400" y="951125"/>
            <a:ext cx="5478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Kluczowe aspekty formalno-prawne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7" name="Google Shape;117;p23" descr="detail"/>
          <p:cNvSpPr txBox="1"/>
          <p:nvPr/>
        </p:nvSpPr>
        <p:spPr>
          <a:xfrm>
            <a:off x="276375" y="1316825"/>
            <a:ext cx="5478000" cy="22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inwestycyjny biogazowni jest złożony, wieloetapowy i interdyscyplinarny, angażując wiele instytucji. Bez sprawnego przejścia przez procedury, projekt pozostanie na papierze.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uzyskania licznych pozwoleń, decyzji, opinii i uzgodnień, co wymaga skrupulatności i dobrego planowania.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Błędy formalno-prawne niosą ryzyko opóźnień – mogą one wydłużyć proces o miesiące, a nawet lata.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Dodatkowe koszty wynikają z konieczności dodatkowych ekspertyz, modyfikacji projektu czy obsługi prawnej.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kluczowych decyzji, takich jak Decyzja o Środowiskowych Uwarunkowaniach czy Pozwolenie na Budowę, może skutkować fiaskiem inwestycji, mimo dobrej technologii i ekonomiki.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118" name="Google Shape;118;p23"/>
          <p:cNvPicPr preferRelativeResize="0"/>
          <p:nvPr/>
        </p:nvPicPr>
        <p:blipFill rotWithShape="1">
          <a:blip r:embed="rId3">
            <a:alphaModFix/>
          </a:blip>
          <a:srcRect l="18658" r="18664"/>
          <a:stretch/>
        </p:blipFill>
        <p:spPr>
          <a:xfrm>
            <a:off x="6003975" y="287225"/>
            <a:ext cx="2863800" cy="4569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0" name="Google Shape;120;p23"/>
          <p:cNvSpPr/>
          <p:nvPr/>
        </p:nvSpPr>
        <p:spPr>
          <a:xfrm>
            <a:off x="379025" y="3545575"/>
            <a:ext cx="5375100" cy="1310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21" name="Google Shape;121;p23" descr="takeaway"/>
          <p:cNvSpPr txBox="1"/>
          <p:nvPr/>
        </p:nvSpPr>
        <p:spPr>
          <a:xfrm>
            <a:off x="472325" y="3545575"/>
            <a:ext cx="5281800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Proces inwestycyjny biogazowni to złożony, interdyscyplinarny proces wymagający przejścia przez wiele formalno-prawnych etapów. Błędy w dokumentacji i nieznajomość wymogów mogą prowadzić do kosztownych opóźnień oraz nawet fiaska całej inwestycji. Dlatego skrupulatne planowanie i współpraca z instytucjami są kluczowe dla sukcesu projektu.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Cel Modułu: Czego Nauczymy Się?</a:t>
            </a:r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4</a:t>
            </a:fld>
            <a:endParaRPr/>
          </a:p>
        </p:txBody>
      </p:sp>
      <p:sp>
        <p:nvSpPr>
          <p:cNvPr id="128" name="Google Shape;128;p24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Prześledzenie całej ścieżki inwestycyjnej: od koncepcji po eksploatację, co pozwoli zrozumieć sekwencję działań.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Identyfikacja kluczowych etapów, wymaganych dokumentów, orientacyjnych terminów i zaangażowanych organów administracji.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Poznanie specyficznych obowiązków prawnych związanych z gospodarką odpadami, wymogami sanitarnymi (weterynaryjnymi) oraz energetycznymi.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Zrozumienie wymagań formalno-prawnych pozwala uniknąć błędów, które mogą opóźnić lub uniemożliwić realizację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9" name="Google Shape;129;p24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Lepsze, bardziej realistyczne planowanie harmonogramu inwestycji, które pomaga uniknąć opóźnień i kosztownych błędów.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Dokładniejsze oszacowanie realnego czasu trwania projektu i wcześniejsza identyfikacja potencjalnych ryzyk oraz "wąskich gardeł".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Uniknięcie kosztownych pułapek proceduralnych i finansowych, co zwiększa szanse na pomyślną realizację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Świadomość wymogów prawnych i procedur umożliwia skuteczną współpracę z urzędami i instytucjami odpowiedzialnymi za wydawanie decyzji.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0" name="Google Shape;130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CELE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1" name="Google Shape;131;p24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Moduł umożliwia pełne zrozumienie procesu inwestycyjnego biogazowni, identyfikując wszystkie kluczowe etapy, wymagane dokumenty oraz obowiązki prawne. Pozwala to na lepsze planowanie, minimalizację ryzyk oraz skuteczne przejście przez procedury formalno-prawne.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2" name="Google Shape;132;p24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33" name="Google Shape;133;p24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Zrozumienie ścieżki inwestycyjnej i kluczowych etapów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4" name="Google Shape;134;p24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Praktyczne korzyści z opanowania procedur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5" name="Google Shape;135;p24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6" name="Google Shape;136;p24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/>
          <p:nvPr/>
        </p:nvSpPr>
        <p:spPr>
          <a:xfrm>
            <a:off x="7274485" y="1214275"/>
            <a:ext cx="15936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2" name="Google Shape;142;p25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Proces inwestycyjny biogazowni składa się z pięciu kluczowych faz: koncepcyjnej, przygotowawczej, realizacji, rozruchu i odbioru oraz eksploatacji. Każda z nich obejmuje specyficzne działania i decyzje, które muszą być starannie zaplanowane i przeprowadzone, aby zapewnić powodzenie inwestycji i spełnienie wymogów formalno-prawnych.</a:t>
            </a:r>
            <a:endParaRPr sz="8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3" name="Google Shape;143;p25"/>
          <p:cNvSpPr/>
          <p:nvPr/>
        </p:nvSpPr>
        <p:spPr>
          <a:xfrm>
            <a:off x="738209" y="1214275"/>
            <a:ext cx="1591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4" name="Google Shape;144;p25"/>
          <p:cNvSpPr/>
          <p:nvPr/>
        </p:nvSpPr>
        <p:spPr>
          <a:xfrm>
            <a:off x="2371262" y="1214275"/>
            <a:ext cx="15936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5" name="Google Shape;145;p25"/>
          <p:cNvSpPr/>
          <p:nvPr/>
        </p:nvSpPr>
        <p:spPr>
          <a:xfrm>
            <a:off x="4004316" y="1214275"/>
            <a:ext cx="15936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6" name="Google Shape;146;p25"/>
          <p:cNvSpPr/>
          <p:nvPr/>
        </p:nvSpPr>
        <p:spPr>
          <a:xfrm>
            <a:off x="5637369" y="1214275"/>
            <a:ext cx="15936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7" name="Google Shape;147;p25"/>
          <p:cNvSpPr/>
          <p:nvPr/>
        </p:nvSpPr>
        <p:spPr>
          <a:xfrm>
            <a:off x="379050" y="1211375"/>
            <a:ext cx="8488500" cy="22020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50"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8" name="Google Shape;148;p25"/>
          <p:cNvSpPr/>
          <p:nvPr/>
        </p:nvSpPr>
        <p:spPr>
          <a:xfrm>
            <a:off x="379050" y="3481125"/>
            <a:ext cx="8488500" cy="7581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50"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9" name="Google Shape;149;p25" descr="header_0"/>
          <p:cNvSpPr/>
          <p:nvPr/>
        </p:nvSpPr>
        <p:spPr>
          <a:xfrm>
            <a:off x="738200" y="921775"/>
            <a:ext cx="1704000" cy="292500"/>
          </a:xfrm>
          <a:prstGeom prst="homePlate">
            <a:avLst>
              <a:gd name="adj" fmla="val 3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Faza Koncepcyjna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0" name="Google Shape;150;p25" descr="header_1"/>
          <p:cNvSpPr/>
          <p:nvPr/>
        </p:nvSpPr>
        <p:spPr>
          <a:xfrm>
            <a:off x="2372375" y="921775"/>
            <a:ext cx="1699500" cy="292500"/>
          </a:xfrm>
          <a:prstGeom prst="chevron">
            <a:avLst>
              <a:gd name="adj" fmla="val 3815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Faza Przygotowawcza (Formalno-Prawna)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1" name="Google Shape;151;p25" descr="header_2"/>
          <p:cNvSpPr/>
          <p:nvPr/>
        </p:nvSpPr>
        <p:spPr>
          <a:xfrm>
            <a:off x="4004325" y="921775"/>
            <a:ext cx="1699500" cy="292500"/>
          </a:xfrm>
          <a:prstGeom prst="chevron">
            <a:avLst>
              <a:gd name="adj" fmla="val 369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Faza Realizacji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2" name="Google Shape;152;p25" descr="header_3"/>
          <p:cNvSpPr/>
          <p:nvPr/>
        </p:nvSpPr>
        <p:spPr>
          <a:xfrm>
            <a:off x="5637150" y="921775"/>
            <a:ext cx="1704000" cy="292500"/>
          </a:xfrm>
          <a:prstGeom prst="chevron">
            <a:avLst>
              <a:gd name="adj" fmla="val 381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Faza Rozruchu i Odbioru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3" name="Google Shape;153;p25" descr="detail_0"/>
          <p:cNvSpPr txBox="1"/>
          <p:nvPr/>
        </p:nvSpPr>
        <p:spPr>
          <a:xfrm>
            <a:off x="695875" y="1157175"/>
            <a:ext cx="16782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Pomysł, analiza techniczna, ekonomiczna i rynkowa.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lokalizacji spełniającej kryteria techniczne i środowiskowe.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Wstępne zabezpieczenie substratów do produkcji biogazu.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4" name="Google Shape;154;p25" descr="detail_1"/>
          <p:cNvSpPr txBox="1"/>
          <p:nvPr/>
        </p:nvSpPr>
        <p:spPr>
          <a:xfrm>
            <a:off x="2324409" y="1157175"/>
            <a:ext cx="16782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Uzyskanie kluczowych decyzji administracyjnych: DUŚ, WZ/MPZP, warunki przyłączenia do sieci, pozwolenie na budowę (PnB).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Przygotowanie i złożenie kompletnej dokumentacji.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Koordynacja z urzędami i instytucjami nadzorującymi.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5" name="Google Shape;155;p25" descr="detail_2"/>
          <p:cNvSpPr txBox="1"/>
          <p:nvPr/>
        </p:nvSpPr>
        <p:spPr>
          <a:xfrm>
            <a:off x="3952908" y="1157175"/>
            <a:ext cx="16782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Prace budowlane zgodnie z projektem budowlanym i pozwoleniem.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Dostawy i montaż technologii biogazowej.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Nadzór inwestorski i autorski nad realizacją.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6" name="Google Shape;156;p25" descr="detail_3"/>
          <p:cNvSpPr txBox="1"/>
          <p:nvPr/>
        </p:nvSpPr>
        <p:spPr>
          <a:xfrm>
            <a:off x="5581434" y="1157175"/>
            <a:ext cx="16782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Rozruch technologiczny („zimny”) – testy funkcjonalne urządzeń bez substratów.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Rozruch biotechnologiczny („ciepły”) – uruchomienie fermentacji metanowej.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Odbiory techniczne i uzyskanie pozwolenia na użytkowanie (PnU).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7" name="Google Shape;157;p25" descr="deliverable_0"/>
          <p:cNvSpPr txBox="1"/>
          <p:nvPr/>
        </p:nvSpPr>
        <p:spPr>
          <a:xfrm>
            <a:off x="695825" y="3481094"/>
            <a:ext cx="1678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Pierwotna koncepcja projektu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Analizy techniczno-ekonomiczne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Wstępne umowy na substraty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8" name="Google Shape;158;p25" descr="deliverable_1"/>
          <p:cNvSpPr txBox="1"/>
          <p:nvPr/>
        </p:nvSpPr>
        <p:spPr>
          <a:xfrm>
            <a:off x="2324393" y="3481098"/>
            <a:ext cx="1678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Decyzje administracyjne (DUŚ, WZ, PnB)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Warunki przyłączenia do sieci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Kompletna dokumentacja projektowa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9" name="Google Shape;159;p25" descr="deliverable_2"/>
          <p:cNvSpPr txBox="1"/>
          <p:nvPr/>
        </p:nvSpPr>
        <p:spPr>
          <a:xfrm>
            <a:off x="3952924" y="3481098"/>
            <a:ext cx="1678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Wykonane roboty budowlane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Zamontowane urządzenia i systemy technologiczne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Dziennik budowy i raporty nadzoru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0" name="Google Shape;160;p25" descr="deliverable_3"/>
          <p:cNvSpPr txBox="1"/>
          <p:nvPr/>
        </p:nvSpPr>
        <p:spPr>
          <a:xfrm>
            <a:off x="5581482" y="3481098"/>
            <a:ext cx="1678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Protokoły testów rozruchowych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Decyzja o pozwoleniu na użytkowanie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Raporty odbiorów technicznych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1" name="Google Shape;161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Etapy Procesu Inwestycyjnego - Mapa Drogowa</a:t>
            </a:r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5</a:t>
            </a:fld>
            <a:endParaRPr/>
          </a:p>
        </p:txBody>
      </p:sp>
      <p:sp>
        <p:nvSpPr>
          <p:cNvPr id="163" name="Google Shape;163;p2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INWESTYCYJNY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6" name="Google Shape;166;p25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67" name="Google Shape;167;p25" descr="header_4"/>
          <p:cNvSpPr/>
          <p:nvPr/>
        </p:nvSpPr>
        <p:spPr>
          <a:xfrm>
            <a:off x="7274475" y="921775"/>
            <a:ext cx="1704000" cy="292500"/>
          </a:xfrm>
          <a:prstGeom prst="chevron">
            <a:avLst>
              <a:gd name="adj" fmla="val 3818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Faza Eksploatacji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8" name="Google Shape;168;p25" descr="detail_4"/>
          <p:cNvSpPr txBox="1"/>
          <p:nvPr/>
        </p:nvSpPr>
        <p:spPr>
          <a:xfrm>
            <a:off x="7218550" y="1157175"/>
            <a:ext cx="1678200" cy="232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Rejestracja w rejestrze wytwórców energii odnawialnej.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Spełnianie bieżących obowiązków formalno-prawnych i środowiskowych.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Monitoring i raportowanie zgodnie z wymogami uzyskanych pozwoleń.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9" name="Google Shape;169;p25" descr="deliverable_4"/>
          <p:cNvSpPr txBox="1"/>
          <p:nvPr/>
        </p:nvSpPr>
        <p:spPr>
          <a:xfrm>
            <a:off x="7218600" y="3481098"/>
            <a:ext cx="1678200" cy="75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Wpis do rejestru wytwórców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Regularne raporty i sprawozdania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5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Geist"/>
              <a:buChar char="•"/>
            </a:pPr>
            <a:r>
              <a:rPr lang="pl" sz="8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Monitorowanie warunków środowiskowych</a:t>
            </a:r>
            <a:endParaRPr sz="8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 descr="header"/>
          <p:cNvSpPr/>
          <p:nvPr/>
        </p:nvSpPr>
        <p:spPr>
          <a:xfrm>
            <a:off x="4668025" y="930300"/>
            <a:ext cx="4199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Kluczowe elementy fazy koncepcyjnej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5" name="Google Shape;175;p26" descr="detail"/>
          <p:cNvSpPr txBox="1"/>
          <p:nvPr/>
        </p:nvSpPr>
        <p:spPr>
          <a:xfrm>
            <a:off x="4565761" y="1296000"/>
            <a:ext cx="43020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Określenie motywacji: np. zagospodarowanie gnojowicy, dywersyfikacja dochodów, dostęp do taniej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dostępności podstawowych, stabilnych substratów - to fundament biogazowni, musi być zapewniony na lata.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Wstępne szacunki skali (moc, przepustowość) i potencjalnych przychodów (sprzedaż energii, ciepła, oszczędności).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Wstępna analiza opłacalności: szacunek głównych kosztów inwestycyjnych (CAPEX) i operacyjnych (OPEX) w relacji do przychodów.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Wstępna analiza ryzyka obejmuje aspekty technologiczne, rynkowe, formalno-prawne oraz społeczne.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Szkic projektu / koncepcja technologiczna: spojrzenie na projekt jako całościowy system - od pozyskania surowca po zagospodarowanie produktu końcowego (pofermentu).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379025" y="2889800"/>
            <a:ext cx="4131600" cy="1814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77" name="Google Shape;177;p26" descr="takeaway"/>
          <p:cNvSpPr txBox="1"/>
          <p:nvPr/>
        </p:nvSpPr>
        <p:spPr>
          <a:xfrm>
            <a:off x="645500" y="2889800"/>
            <a:ext cx="3535200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W fazie koncepcyjnej kluczowe jest określenie motywacji inwestora oraz zapewnienie stabilnej dostępności substratów, co stanowi fundament sukcesu biogazowni. Wstępna analiza skali, opłacalności i ryzyk pozwala na realne zaplanowanie inwestycji i opracowanie całościowej koncepcji technologicznej, uwzględniającej cały proces od pozyskania surowca po zagospodarowanie pofermentu.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78" name="Google Shape;178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Koncepcyjna: Pomysł i Analiza</a:t>
            </a:r>
            <a:endParaRPr/>
          </a:p>
        </p:txBody>
      </p:sp>
      <p:sp>
        <p:nvSpPr>
          <p:cNvPr id="179" name="Google Shape;179;p26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FAZA KONCEPCYJNA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180" name="Google Shape;180;p26"/>
          <p:cNvPicPr preferRelativeResize="0"/>
          <p:nvPr/>
        </p:nvPicPr>
        <p:blipFill rotWithShape="1">
          <a:blip r:embed="rId3">
            <a:alphaModFix/>
          </a:blip>
          <a:srcRect t="27336" b="27336"/>
          <a:stretch/>
        </p:blipFill>
        <p:spPr>
          <a:xfrm>
            <a:off x="379025" y="929700"/>
            <a:ext cx="4131576" cy="1872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Faza Koncepcyjna: Wybór Lokalizacji</a:t>
            </a:r>
            <a:endParaRPr dirty="0"/>
          </a:p>
        </p:txBody>
      </p:sp>
      <p:sp>
        <p:nvSpPr>
          <p:cNvPr id="186" name="Google Shape;186;p2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7</a:t>
            </a:fld>
            <a:endParaRPr/>
          </a:p>
        </p:txBody>
      </p:sp>
      <p:sp>
        <p:nvSpPr>
          <p:cNvPr id="187" name="Google Shape;187;p2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KONCEPCJA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88" name="Google Shape;188;p27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9" name="Google Shape;189;p27" descr="takeaway"/>
          <p:cNvSpPr txBox="1"/>
          <p:nvPr/>
        </p:nvSpPr>
        <p:spPr>
          <a:xfrm>
            <a:off x="489375" y="4260650"/>
            <a:ext cx="8378400" cy="6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Wybór lokalizacji biogazowni wymaga uwzględnienia kryteriów technicznych, logistycznych, środowiskowych oraz społeczno-planistycznych, co jest kluczowe dla sukcesu inwestycji.</a:t>
            </a:r>
            <a:endParaRPr sz="9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0" name="Google Shape;190;p27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91" name="Google Shape;191;p27" descr="detail_0"/>
          <p:cNvSpPr txBox="1">
            <a:spLocks noGrp="1"/>
          </p:cNvSpPr>
          <p:nvPr>
            <p:ph type="body" idx="4294967295"/>
          </p:nvPr>
        </p:nvSpPr>
        <p:spPr>
          <a:xfrm>
            <a:off x="2433491" y="1297347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 dirty="0">
                <a:solidFill>
                  <a:schemeClr val="dk1"/>
                </a:solidFill>
              </a:rPr>
              <a:t>Wielkość działki (min. </a:t>
            </a:r>
            <a:r>
              <a:rPr lang="pl" sz="950" dirty="0" smtClean="0">
                <a:solidFill>
                  <a:schemeClr val="dk1"/>
                </a:solidFill>
              </a:rPr>
              <a:t>1 – 2 </a:t>
            </a:r>
            <a:r>
              <a:rPr lang="pl" sz="950" dirty="0">
                <a:solidFill>
                  <a:schemeClr val="dk1"/>
                </a:solidFill>
              </a:rPr>
              <a:t>ha dla 0,5-1 MWe), kształt, ukształtowanie terenu, nośność gruntu, dostęp do mediów i sieci elektroenergetycznej o odpowiedniej mocy przyłączeniowej.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192" name="Google Shape;192;p27" descr="detail_1"/>
          <p:cNvSpPr txBox="1">
            <a:spLocks noGrp="1"/>
          </p:cNvSpPr>
          <p:nvPr>
            <p:ph type="body" idx="4294967295"/>
          </p:nvPr>
        </p:nvSpPr>
        <p:spPr>
          <a:xfrm>
            <a:off x="6699127" y="1297347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 dirty="0">
                <a:solidFill>
                  <a:schemeClr val="dk1"/>
                </a:solidFill>
              </a:rPr>
              <a:t>Bliskość źródeł substratów (optymalny promień do 15-20 km), jakość dróg dojazdowych pod względem nośności i przejezdności dla ciężkiego transportu oraz bliskość pól do aplikacji pofermentu.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193" name="Google Shape;193;p27" descr="detail_2"/>
          <p:cNvSpPr txBox="1">
            <a:spLocks noGrp="1"/>
          </p:cNvSpPr>
          <p:nvPr>
            <p:ph type="body" idx="4294967295"/>
          </p:nvPr>
        </p:nvSpPr>
        <p:spPr>
          <a:xfrm>
            <a:off x="2433482" y="2981471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Odległość od zabudowy mieszkalnej (min. 500 m), obszary chronione (Natura 2000, parki, rezerwaty), strefy ochrony ujęć wody oraz analiza dominujących kierunków wiatrów.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94" name="Google Shape;194;p27" descr="header_0"/>
          <p:cNvSpPr txBox="1">
            <a:spLocks noGrp="1"/>
          </p:cNvSpPr>
          <p:nvPr>
            <p:ph type="subTitle" idx="1"/>
          </p:nvPr>
        </p:nvSpPr>
        <p:spPr>
          <a:xfrm>
            <a:off x="2433491" y="982650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Kryteria techniczne</a:t>
            </a:r>
            <a:endParaRPr sz="1000" b="1" dirty="0">
              <a:solidFill>
                <a:schemeClr val="accent3"/>
              </a:solidFill>
            </a:endParaRPr>
          </a:p>
        </p:txBody>
      </p:sp>
      <p:sp>
        <p:nvSpPr>
          <p:cNvPr id="195" name="Google Shape;195;p27" descr="header_1"/>
          <p:cNvSpPr txBox="1">
            <a:spLocks noGrp="1"/>
          </p:cNvSpPr>
          <p:nvPr>
            <p:ph type="subTitle" idx="4294967295"/>
          </p:nvPr>
        </p:nvSpPr>
        <p:spPr>
          <a:xfrm>
            <a:off x="6699127" y="982650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Kryteria logistyczne</a:t>
            </a:r>
            <a:endParaRPr sz="1000" b="1" dirty="0">
              <a:solidFill>
                <a:schemeClr val="accent3"/>
              </a:solidFill>
            </a:endParaRPr>
          </a:p>
        </p:txBody>
      </p:sp>
      <p:sp>
        <p:nvSpPr>
          <p:cNvPr id="196" name="Google Shape;196;p27" descr="header_2"/>
          <p:cNvSpPr txBox="1">
            <a:spLocks noGrp="1"/>
          </p:cNvSpPr>
          <p:nvPr>
            <p:ph type="subTitle" idx="4294967295"/>
          </p:nvPr>
        </p:nvSpPr>
        <p:spPr>
          <a:xfrm>
            <a:off x="2433482" y="2666775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Kryteria środowiskowe</a:t>
            </a:r>
            <a:endParaRPr sz="1000" b="1" dirty="0">
              <a:solidFill>
                <a:schemeClr val="accent3"/>
              </a:solidFill>
            </a:endParaRPr>
          </a:p>
        </p:txBody>
      </p:sp>
      <p:sp>
        <p:nvSpPr>
          <p:cNvPr id="197" name="Google Shape;197;p27" descr="detail_3"/>
          <p:cNvSpPr txBox="1">
            <a:spLocks noGrp="1"/>
          </p:cNvSpPr>
          <p:nvPr>
            <p:ph type="body" idx="4294967295"/>
          </p:nvPr>
        </p:nvSpPr>
        <p:spPr>
          <a:xfrm>
            <a:off x="6699101" y="2981471"/>
            <a:ext cx="2165400" cy="12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950">
                <a:solidFill>
                  <a:schemeClr val="dk1"/>
                </a:solidFill>
              </a:rPr>
              <a:t>Ocena akceptacji społeczności lokalnej, sprawdzenie zapisów MPZP lub studium uwarunkowań, zabezpieczenie tytułu prawnego do gruntu (własność lub dzierżawa), wczesny kontakt z urzędem gminy.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198" name="Google Shape;198;p27" descr="header_3"/>
          <p:cNvSpPr txBox="1">
            <a:spLocks noGrp="1"/>
          </p:cNvSpPr>
          <p:nvPr>
            <p:ph type="subTitle" idx="4294967295"/>
          </p:nvPr>
        </p:nvSpPr>
        <p:spPr>
          <a:xfrm>
            <a:off x="6699101" y="2666774"/>
            <a:ext cx="2165400" cy="314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</a:rPr>
              <a:t>Kryteria społeczne i planistyczne</a:t>
            </a:r>
            <a:endParaRPr sz="1000" b="1" dirty="0">
              <a:solidFill>
                <a:schemeClr val="accent3"/>
              </a:solidFill>
            </a:endParaRPr>
          </a:p>
        </p:txBody>
      </p:sp>
      <p:pic>
        <p:nvPicPr>
          <p:cNvPr id="199" name="Google Shape;199;p27"/>
          <p:cNvPicPr preferRelativeResize="0"/>
          <p:nvPr/>
        </p:nvPicPr>
        <p:blipFill rotWithShape="1">
          <a:blip r:embed="rId3">
            <a:alphaModFix/>
          </a:blip>
          <a:srcRect t="10204" b="10196"/>
          <a:stretch/>
        </p:blipFill>
        <p:spPr>
          <a:xfrm>
            <a:off x="382200" y="982650"/>
            <a:ext cx="2002345" cy="159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7"/>
          <p:cNvPicPr preferRelativeResize="0"/>
          <p:nvPr/>
        </p:nvPicPr>
        <p:blipFill rotWithShape="1">
          <a:blip r:embed="rId4">
            <a:alphaModFix/>
          </a:blip>
          <a:srcRect t="10204" b="10196"/>
          <a:stretch/>
        </p:blipFill>
        <p:spPr>
          <a:xfrm>
            <a:off x="382200" y="2666774"/>
            <a:ext cx="2002345" cy="1593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7"/>
          <p:cNvPicPr preferRelativeResize="0"/>
          <p:nvPr/>
        </p:nvPicPr>
        <p:blipFill rotWithShape="1">
          <a:blip r:embed="rId5">
            <a:alphaModFix/>
          </a:blip>
          <a:srcRect t="10204" b="10196"/>
          <a:stretch/>
        </p:blipFill>
        <p:spPr>
          <a:xfrm>
            <a:off x="4647836" y="982650"/>
            <a:ext cx="2002345" cy="159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7"/>
          <p:cNvPicPr preferRelativeResize="0"/>
          <p:nvPr/>
        </p:nvPicPr>
        <p:blipFill rotWithShape="1">
          <a:blip r:embed="rId6">
            <a:alphaModFix/>
          </a:blip>
          <a:srcRect t="10204" b="10196"/>
          <a:stretch/>
        </p:blipFill>
        <p:spPr>
          <a:xfrm>
            <a:off x="4647819" y="2666774"/>
            <a:ext cx="2002345" cy="159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/>
          <p:nvPr/>
        </p:nvSpPr>
        <p:spPr>
          <a:xfrm>
            <a:off x="382200" y="4208376"/>
            <a:ext cx="8482200" cy="5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28"/>
          <p:cNvSpPr/>
          <p:nvPr/>
        </p:nvSpPr>
        <p:spPr>
          <a:xfrm>
            <a:off x="4783413" y="842200"/>
            <a:ext cx="4084500" cy="3258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9" name="Google Shape;209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Koncepcyjna: Zabezpieczenie Substratów</a:t>
            </a:r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211" name="Google Shape;211;p28" descr="header"/>
          <p:cNvSpPr/>
          <p:nvPr/>
        </p:nvSpPr>
        <p:spPr>
          <a:xfrm>
            <a:off x="4786588" y="882850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aspekty zabezpieczenia substratów</a:t>
            </a:r>
            <a:endParaRPr sz="1100" b="1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2" name="Google Shape;212;p28" descr="detail"/>
          <p:cNvSpPr txBox="1"/>
          <p:nvPr/>
        </p:nvSpPr>
        <p:spPr>
          <a:xfrm>
            <a:off x="4680762" y="1248550"/>
            <a:ext cx="4310837" cy="29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Potwierdzenie długoterminowej dostępności kluczowych substratów w wymaganej ilości i jakości, uwzględniając parametry takie jak sucha masa (s.m.), sucha masa organiczna (s.m.o.), potencjał metanowy, stosunek C:N oraz ryzyko obecności inhibitorów.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Zabezpieczenie dostaw substratów poprzez wstępne umowy lub listy intencyjne z dostawcami, takimi jak rolnicy czy zakłady przetwórcze, co gwarantuje stabilność i ciągłość dostaw.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stabilności cen substratów pozyskiwanych z rynku, aby zminimalizować ryzyko wzrostów kosztów operacyjnych i zapewnić przewidywalność finansową projektu.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Planowanie logistyki magazynowania substratów – oszacowanie wymaganej pojemności i powierzchni silosów na kiszonki oraz zbiorników na substraty płynne, co umożliwia efektywne zarządzanie surowcami i minimalizację strat.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4" name="Google Shape;214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KONCEPCJA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5" name="Google Shape;215;p28" descr="takeaway"/>
          <p:cNvSpPr txBox="1"/>
          <p:nvPr/>
        </p:nvSpPr>
        <p:spPr>
          <a:xfrm>
            <a:off x="629000" y="4216750"/>
            <a:ext cx="82389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Potwierdzenie długoterminowej dostępności substratów jest fundamentem sukcesu biogazowni. Wstępne umowy z dostawcami oraz analiza cenowa zapewniają stabilność ekonomiczną, a odpowiednie planowanie logistyki magazynowej umożliwia sprawną realizację procesu.</a:t>
            </a:r>
            <a:endParaRPr sz="100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6" name="Google Shape;216;p28"/>
          <p:cNvSpPr/>
          <p:nvPr/>
        </p:nvSpPr>
        <p:spPr>
          <a:xfrm rot="5400000">
            <a:off x="490326" y="44530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050" name="Picture 2" descr="defau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7" y="843520"/>
            <a:ext cx="4475310" cy="3356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Decyzja DUŚ to kluczowa decyzja administracyjna, warunkująca dalsze etapy inwestycji biogazowni. Procedura trwa zwykle 6-18 miesięcy i angażuje wiele instytucji, co ma wpływ na harmonogram projektu.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22" name="Google Shape;222;p2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PRZYGOTOWAWCZY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3" name="Google Shape;223;p29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cxnSp>
        <p:nvCxnSpPr>
          <p:cNvPr id="224" name="Google Shape;224;p29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5" name="Google Shape;225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Przygotowawcza: Decyzja o Środowiskowych Uwarunkowaniach (DUŚ)</a:t>
            </a:r>
            <a:endParaRPr/>
          </a:p>
        </p:txBody>
      </p:sp>
      <p:pic>
        <p:nvPicPr>
          <p:cNvPr id="226" name="Google Shape;226;p29"/>
          <p:cNvPicPr preferRelativeResize="0"/>
          <p:nvPr/>
        </p:nvPicPr>
        <p:blipFill rotWithShape="1">
          <a:blip r:embed="rId3">
            <a:alphaModFix/>
          </a:blip>
          <a:srcRect b="8559"/>
          <a:stretch/>
        </p:blipFill>
        <p:spPr>
          <a:xfrm>
            <a:off x="3470500" y="1214301"/>
            <a:ext cx="5208175" cy="2800854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9" descr="header"/>
          <p:cNvSpPr/>
          <p:nvPr/>
        </p:nvSpPr>
        <p:spPr>
          <a:xfrm>
            <a:off x="379036" y="929475"/>
            <a:ext cx="30018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informacje o decyzji DUŚ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8" name="Google Shape;228;p2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9</a:t>
            </a:fld>
            <a:endParaRPr/>
          </a:p>
        </p:txBody>
      </p:sp>
      <p:sp>
        <p:nvSpPr>
          <p:cNvPr id="229" name="Google Shape;229;p29" descr="detail"/>
          <p:cNvSpPr txBox="1"/>
          <p:nvPr/>
        </p:nvSpPr>
        <p:spPr>
          <a:xfrm>
            <a:off x="317500" y="1224375"/>
            <a:ext cx="3063300" cy="306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lphaU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Decyzja DUŚ jest warunkiem koniecznym do uzyskania decyzji o warunkach zabudowy (WZ) lub pozwolenia na budowę (PnB).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lphaU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Postępowanie prowadzi najczęściej wójt, burmistrz lub prezydent miasta.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lphaU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zasięga opinii m.in. RDOŚ, Sanepidu i Wód Polskich.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lphaU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Procedura zależy od kwalifikacji przedsięwzięcia jako mogącego znacząco oddziaływać na środowisko.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50"/>
              <a:buFont typeface="+mj-lt"/>
              <a:buAutoNum type="alphaU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Czas trwania procedury to często 6-18 miesięcy, a w skomplikowanych przypadkach dłużej.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29" descr="chart_title"/>
          <p:cNvSpPr/>
          <p:nvPr/>
        </p:nvSpPr>
        <p:spPr>
          <a:xfrm>
            <a:off x="3483916" y="929479"/>
            <a:ext cx="53061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Czas i etapy procedury uzyskania decyzji DUŚ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1" name="Google Shape;231;p29" descr="chart_callout"/>
          <p:cNvSpPr txBox="1"/>
          <p:nvPr/>
        </p:nvSpPr>
        <p:spPr>
          <a:xfrm>
            <a:off x="7019300" y="2348400"/>
            <a:ext cx="1736400" cy="57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Uzyskanie decyzji DUŚ trwa zwykle od 6 do 18 miesięcy i wymaga zaangażowania wielu instytucji.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56538" y="3670850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A</a:t>
            </a:r>
            <a:endParaRPr lang="pl-PL" dirty="0"/>
          </a:p>
        </p:txBody>
      </p:sp>
      <p:sp>
        <p:nvSpPr>
          <p:cNvPr id="14" name="TextBox 13"/>
          <p:cNvSpPr txBox="1"/>
          <p:nvPr/>
        </p:nvSpPr>
        <p:spPr>
          <a:xfrm>
            <a:off x="4952546" y="3670850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B</a:t>
            </a:r>
            <a:endParaRPr lang="pl-PL" dirty="0"/>
          </a:p>
        </p:txBody>
      </p:sp>
      <p:sp>
        <p:nvSpPr>
          <p:cNvPr id="15" name="TextBox 14"/>
          <p:cNvSpPr txBox="1"/>
          <p:nvPr/>
        </p:nvSpPr>
        <p:spPr>
          <a:xfrm>
            <a:off x="5922141" y="3670850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C</a:t>
            </a:r>
            <a:endParaRPr lang="pl-PL" dirty="0"/>
          </a:p>
        </p:txBody>
      </p:sp>
      <p:sp>
        <p:nvSpPr>
          <p:cNvPr id="16" name="TextBox 15"/>
          <p:cNvSpPr txBox="1"/>
          <p:nvPr/>
        </p:nvSpPr>
        <p:spPr>
          <a:xfrm>
            <a:off x="6912704" y="3676221"/>
            <a:ext cx="314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</a:t>
            </a:r>
            <a:endParaRPr lang="pl-PL" dirty="0"/>
          </a:p>
        </p:txBody>
      </p:sp>
      <p:sp>
        <p:nvSpPr>
          <p:cNvPr id="17" name="TextBox 16"/>
          <p:cNvSpPr txBox="1"/>
          <p:nvPr/>
        </p:nvSpPr>
        <p:spPr>
          <a:xfrm>
            <a:off x="7851814" y="3670849"/>
            <a:ext cx="3048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E</a:t>
            </a:r>
            <a:endParaRPr lang="pl-PL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8625" y="1714656"/>
            <a:ext cx="4149000" cy="2701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025" y="1714656"/>
            <a:ext cx="4149000" cy="270153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DUŚ: Karta Informacyjna Przedsięwzięcia vs Raport OOŚ</a:t>
            </a:r>
            <a:endParaRPr/>
          </a:p>
        </p:txBody>
      </p:sp>
      <p:sp>
        <p:nvSpPr>
          <p:cNvPr id="239" name="Google Shape;239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40" name="Google Shape;240;p30" descr="chart_title_0"/>
          <p:cNvSpPr/>
          <p:nvPr/>
        </p:nvSpPr>
        <p:spPr>
          <a:xfrm>
            <a:off x="379019" y="1386699"/>
            <a:ext cx="41490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Karta Informacyjna Przedsięwzięcia (KIP)</a:t>
            </a:r>
            <a:endParaRPr sz="100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1" name="Google Shape;241;p30" descr="chart_title_1"/>
          <p:cNvSpPr/>
          <p:nvPr/>
        </p:nvSpPr>
        <p:spPr>
          <a:xfrm>
            <a:off x="4679976" y="1386690"/>
            <a:ext cx="41490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Raport o Oddziaływaniu na Środowisko (Raport OOŚ)</a:t>
            </a:r>
            <a:endParaRPr sz="100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2" name="Google Shape;242;p30" descr="chart_callout_0"/>
          <p:cNvSpPr txBox="1"/>
          <p:nvPr/>
        </p:nvSpPr>
        <p:spPr>
          <a:xfrm>
            <a:off x="2453519" y="2311978"/>
            <a:ext cx="1767300" cy="54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KIP decyduje, czy pełna ocena OOŚ jest wymagana.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3" name="Google Shape;243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4" name="Google Shape;244;p3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07613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Karta Informacyjna Przedsięwzięcia (KIP) to dokument wstępny, który decyduje o konieczności pełnej oceny oddziaływania na środowisko (OOŚ). Raport OOŚ to szczegółowa i obligatoryjna analiza dla inwestycji znacząco oddziałujących na środowisko. Wybór procedury wpływa na czas i przebieg inwestycji.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45" name="Google Shape;245;p30" descr="chart_callout_1"/>
          <p:cNvSpPr txBox="1"/>
          <p:nvPr/>
        </p:nvSpPr>
        <p:spPr>
          <a:xfrm>
            <a:off x="4864650" y="2242825"/>
            <a:ext cx="1767300" cy="548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 OOŚ jest wymagany dla inwestycji znacząco oddziałujących na środowisko.</a:t>
            </a:r>
            <a:endParaRPr sz="9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Pełna Ocena Oddziaływania na Środowisko (OOŚ)</a:t>
            </a:r>
            <a:endParaRPr/>
          </a:p>
        </p:txBody>
      </p:sp>
      <p:sp>
        <p:nvSpPr>
          <p:cNvPr id="251" name="Google Shape;251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52" name="Google Shape;252;p31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Analizy Oddziaływania na Środowisko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3" name="Google Shape;253;p31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Analiza Wariantów i Oddziaływań Skumulowanych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4" name="Google Shape;254;p31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Szczegółowe analizy wpływu inwestycji na powietrze, w tym modelowanie odoru.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hałasu i jego rozprzestrzeniania się.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Badania wpływu na wody powierzchniowe i podziemne oraz glebę.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wpływu na klimat, bioróżnorodność, krajobraz i zdrowie ludzi.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wpływu na zabytki i elementy dziedzictwa kulturowego.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5" name="Google Shape;255;p31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Porównanie różnych wariantów realizacji przedsięwzięcia: lokalizacyjnych i technologicznych.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Ujęcie wariantu alternatywnego oraz wariantu najkorzystniejszego dla środowiska.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Uwzględnienie wpływu inwestycji w połączeniu z innymi istniejącymi lub planowanymi przedsięwzięciami w okolicy (oddziaływania skumulowane).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6" name="Google Shape;256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7" name="Google Shape;257;p31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Pełna Ocena Oddziaływania na Środowisko to szczegółowy i wieloaspektowy proces, który obejmuje analizę wpływu inwestycji na różne elementy środowiska oraz uwzględnia udział społeczeństwa. Rzetelna dokumentacja i transparentność są kluczowe, aby uniknąć ryzyka odwołań, które mogą znacząco wydłużyć procedurę.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58" name="Google Shape;258;p31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Analiza Wariantów i Oddziaływań Skumulowanych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9" name="Google Shape;259;p31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Porównanie różnych wariantów realizacji przedsięwzięcia: lokalizacyjnych i technologicznych.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Ujęcie wariantu alternatywnego oraz wariantu najkorzystniejszego dla środowiska.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Uwzględnienie wpływu inwestycji w połączeniu z innymi istniejącymi lub planowanymi przedsięwzięciami w okolicy (oddziaływania skumulowane).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2"/>
          <p:cNvSpPr/>
          <p:nvPr/>
        </p:nvSpPr>
        <p:spPr>
          <a:xfrm>
            <a:off x="379025" y="91395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5" name="Google Shape;265;p32" descr="takeaway"/>
          <p:cNvSpPr txBox="1"/>
          <p:nvPr/>
        </p:nvSpPr>
        <p:spPr>
          <a:xfrm>
            <a:off x="597600" y="128085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Miejscowy Plan Zagospodarowania Przestrzennego (MPZP) daje większą pewność prawną i przewidywalność, natomiast Decyzja o Warunkach Zabudowy (WZ) jest konieczna, gdy MPZP nie istnieje, ale niesie ze sobą większe ryzyko opóźnień i protestów. Znajomość ich różnic i wymagań pozwala lepiej planować proces inwestycyjny biogazowni.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266" name="Google Shape;266;p32" descr="header_0"/>
          <p:cNvSpPr txBox="1"/>
          <p:nvPr/>
        </p:nvSpPr>
        <p:spPr>
          <a:xfrm>
            <a:off x="2591475" y="913950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Miejscowy Plan Zagospodarowania Przestrzennego (MPZP)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7" name="Google Shape;267;p32" descr="detail_0"/>
          <p:cNvSpPr txBox="1"/>
          <p:nvPr/>
        </p:nvSpPr>
        <p:spPr>
          <a:xfrm>
            <a:off x="3854625" y="91395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Preferowana sytuacja dla inwestora, dająca większą pewność prawną i przewidywalność.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dokładnego sprawdzenia zgodności projektu z ustaleniami planu (przeznaczenie terenu, dopuszczalne parametry zabudowy, linie zabudowy, wysokość itp.).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(Art. 6 ust. 1) wprowadza domniemanie zgodności dla mniejszych biogazowni rolniczych na terenach rolnych/produkcyjnych, o ile plan wyraźnie tego nie zakazuje.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jednak dokładnie weryfikować zapisy konkretnego MPZP, ponieważ ułatwienie ma swoje ograniczenia dotyczące mocy i podmiotu (Art. 6 ust. 3).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8" name="Google Shape;268;p32" descr="detail_1"/>
          <p:cNvSpPr txBox="1"/>
          <p:nvPr/>
        </p:nvSpPr>
        <p:spPr>
          <a:xfrm>
            <a:off x="3854625" y="284830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Konieczna w przypadku braku MPZP dla danego terenu.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Wydanie WZ wymaga spełnienia szeregu warunków, w tym zasady 'dobrego sąsiedztwa' (analiza funkcji i parametrów zabudowy na działkach sąsiednich), dostępu do drogi publicznej oraz wystarczającego uzbrojenia terenu.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Procedura uzyskania WZ jest często dłuższa, bardziej niepewna i bardziej narażona na protesty sąsiadów niż realizacja na podstawie MPZP.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przyspiesza wydanie WZ (do 65 dni dla mniejszych instalacji) i ogranicza krąg stron postępowania, co ma na celu usprawnienie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9" name="Google Shape;269;p32" descr="header_1"/>
          <p:cNvSpPr txBox="1"/>
          <p:nvPr/>
        </p:nvSpPr>
        <p:spPr>
          <a:xfrm>
            <a:off x="2591475" y="2848296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Decyzja o Warunkach Zabudowy (WZ)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0" name="Google Shape;270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25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Lokalizacja: MPZP vs Decyzja o Warunkach Zabudowy (WZ)</a:t>
            </a:r>
            <a:endParaRPr dirty="0"/>
          </a:p>
        </p:txBody>
      </p:sp>
      <p:sp>
        <p:nvSpPr>
          <p:cNvPr id="271" name="Google Shape;271;p32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LOKALIZACJA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2" name="Google Shape;272;p32"/>
          <p:cNvSpPr/>
          <p:nvPr/>
        </p:nvSpPr>
        <p:spPr>
          <a:xfrm rot="5400000">
            <a:off x="499751" y="11739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/>
          <p:nvPr/>
        </p:nvSpPr>
        <p:spPr>
          <a:xfrm>
            <a:off x="379025" y="1473575"/>
            <a:ext cx="8488500" cy="370500"/>
          </a:xfrm>
          <a:prstGeom prst="rightArrow">
            <a:avLst>
              <a:gd name="adj1" fmla="val 50000"/>
              <a:gd name="adj2" fmla="val 57867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sp>
        <p:nvSpPr>
          <p:cNvPr id="278" name="Google Shape;278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Tymczasowa Lokalizacja - Ustawa 2023</a:t>
            </a:r>
            <a:endParaRPr dirty="0"/>
          </a:p>
        </p:txBody>
      </p:sp>
      <p:sp>
        <p:nvSpPr>
          <p:cNvPr id="279" name="Google Shape;279;p3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13</a:t>
            </a:fld>
            <a:endParaRPr/>
          </a:p>
        </p:txBody>
      </p:sp>
      <p:sp>
        <p:nvSpPr>
          <p:cNvPr id="280" name="Google Shape;280;p3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1" name="Google Shape;281;p33"/>
          <p:cNvSpPr/>
          <p:nvPr/>
        </p:nvSpPr>
        <p:spPr>
          <a:xfrm>
            <a:off x="466500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33" descr="header_0"/>
          <p:cNvSpPr txBox="1">
            <a:spLocks noGrp="1"/>
          </p:cNvSpPr>
          <p:nvPr>
            <p:ph type="subTitle" idx="1"/>
          </p:nvPr>
        </p:nvSpPr>
        <p:spPr>
          <a:xfrm>
            <a:off x="379025" y="2315070"/>
            <a:ext cx="17772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Uchwała lokalizacyjna</a:t>
            </a:r>
            <a:endParaRPr sz="950" dirty="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3" name="Google Shape;283;p33" descr="header_1"/>
          <p:cNvSpPr txBox="1">
            <a:spLocks noGrp="1"/>
          </p:cNvSpPr>
          <p:nvPr>
            <p:ph type="subTitle" idx="4294967295"/>
          </p:nvPr>
        </p:nvSpPr>
        <p:spPr>
          <a:xfrm>
            <a:off x="2418669" y="2315070"/>
            <a:ext cx="17772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Okres obowiązywania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4" name="Google Shape;284;p33" descr="header_2"/>
          <p:cNvSpPr txBox="1">
            <a:spLocks noGrp="1"/>
          </p:cNvSpPr>
          <p:nvPr>
            <p:ph type="subTitle" idx="4294967295"/>
          </p:nvPr>
        </p:nvSpPr>
        <p:spPr>
          <a:xfrm>
            <a:off x="4458314" y="2315078"/>
            <a:ext cx="17772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Wniosek do rady gminy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5" name="Google Shape;285;p33" descr="header_3"/>
          <p:cNvSpPr txBox="1">
            <a:spLocks noGrp="1"/>
          </p:cNvSpPr>
          <p:nvPr>
            <p:ph type="subTitle" idx="4294967295"/>
          </p:nvPr>
        </p:nvSpPr>
        <p:spPr>
          <a:xfrm>
            <a:off x="6497958" y="2315078"/>
            <a:ext cx="17772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dk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Decyzja rady gminy</a:t>
            </a:r>
            <a:endParaRPr sz="950">
              <a:solidFill>
                <a:schemeClr val="dk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6" name="Google Shape;286;p33" descr="detail_0"/>
          <p:cNvSpPr txBox="1">
            <a:spLocks noGrp="1"/>
          </p:cNvSpPr>
          <p:nvPr>
            <p:ph type="body" idx="4294967295"/>
          </p:nvPr>
        </p:nvSpPr>
        <p:spPr>
          <a:xfrm>
            <a:off x="379052" y="2781567"/>
            <a:ext cx="17772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 dirty="0">
                <a:solidFill>
                  <a:schemeClr val="dk1"/>
                </a:solidFill>
              </a:rPr>
              <a:t>Art. 19-22 ustawy o ułatwieniach wprowadza tymczasowe rozwiązanie dla większych biogazowni przekraczających progi mocy i wydajności.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287" name="Google Shape;287;p33" descr="detail_1"/>
          <p:cNvSpPr txBox="1">
            <a:spLocks noGrp="1"/>
          </p:cNvSpPr>
          <p:nvPr>
            <p:ph type="body" idx="4294967295"/>
          </p:nvPr>
        </p:nvSpPr>
        <p:spPr>
          <a:xfrm>
            <a:off x="2418686" y="2781567"/>
            <a:ext cx="17772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 dirty="0">
                <a:solidFill>
                  <a:schemeClr val="dk1"/>
                </a:solidFill>
              </a:rPr>
              <a:t>Uchwała pozwala na lokalizację bez MPZP, jeśli nie jest sprzeczna ze studium uwarunkowań i kierunków zagospodarowania przestrzennego gminy.</a:t>
            </a:r>
            <a:endParaRPr sz="950" dirty="0">
              <a:solidFill>
                <a:schemeClr val="dk1"/>
              </a:solidFill>
            </a:endParaRPr>
          </a:p>
        </p:txBody>
      </p:sp>
      <p:sp>
        <p:nvSpPr>
          <p:cNvPr id="288" name="Google Shape;288;p33" descr="detail_2"/>
          <p:cNvSpPr txBox="1">
            <a:spLocks noGrp="1"/>
          </p:cNvSpPr>
          <p:nvPr>
            <p:ph type="body" idx="4294967295"/>
          </p:nvPr>
        </p:nvSpPr>
        <p:spPr>
          <a:xfrm>
            <a:off x="4458320" y="2781564"/>
            <a:ext cx="17772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Inwestor składa wniosek przez wójta/burmistrza/prezydenta z mapami, parametrami i analizą uzbrojenia terenu. Organ zasięga opinii i dokonuje uzgodnień.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289" name="Google Shape;289;p33" descr="detail_3"/>
          <p:cNvSpPr txBox="1">
            <a:spLocks noGrp="1"/>
          </p:cNvSpPr>
          <p:nvPr>
            <p:ph type="body" idx="4294967295"/>
          </p:nvPr>
        </p:nvSpPr>
        <p:spPr>
          <a:xfrm>
            <a:off x="6497954" y="2781564"/>
            <a:ext cx="1777200" cy="16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None/>
            </a:pPr>
            <a:r>
              <a:rPr lang="pl" sz="950">
                <a:solidFill>
                  <a:schemeClr val="dk1"/>
                </a:solidFill>
              </a:rPr>
              <a:t>Rada ma 60 dni (plus 30 dni przedłużenia) na podjęcie uchwały. Uchwała wiąże organ wydający pozwolenie na budowę, ale wygasa po 3 latach, jeśli PnB nie jest ostateczne.</a:t>
            </a:r>
            <a:endParaRPr sz="950">
              <a:solidFill>
                <a:schemeClr val="dk1"/>
              </a:solidFill>
            </a:endParaRPr>
          </a:p>
        </p:txBody>
      </p:sp>
      <p:sp>
        <p:nvSpPr>
          <p:cNvPr id="294" name="Google Shape;294;p33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28403"/>
            <a:ext cx="8591400" cy="51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/>
              <a:t>Ustawa 2023 wprowadza tymczasową uchwałę lokalizacyjną dla większych biogazowni, umożliwiającą lokalizację bez MPZP, pod warunkiem zgodności ze studium, ważną do końca 2025 r.</a:t>
            </a:r>
            <a:endParaRPr sz="950" dirty="0"/>
          </a:p>
        </p:txBody>
      </p:sp>
      <p:sp>
        <p:nvSpPr>
          <p:cNvPr id="295" name="Google Shape;295;p33"/>
          <p:cNvSpPr/>
          <p:nvPr/>
        </p:nvSpPr>
        <p:spPr>
          <a:xfrm>
            <a:off x="2481991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33"/>
          <p:cNvSpPr/>
          <p:nvPr/>
        </p:nvSpPr>
        <p:spPr>
          <a:xfrm>
            <a:off x="4497481" y="15445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3"/>
          <p:cNvSpPr/>
          <p:nvPr/>
        </p:nvSpPr>
        <p:spPr>
          <a:xfrm>
            <a:off x="6512972" y="1535328"/>
            <a:ext cx="228600" cy="228600"/>
          </a:xfrm>
          <a:prstGeom prst="ellipse">
            <a:avLst/>
          </a:prstGeom>
          <a:solidFill>
            <a:schemeClr val="lt1"/>
          </a:solidFill>
          <a:ln w="762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4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03" name="Google Shape;303;p34" descr="takeaway"/>
          <p:cNvSpPr txBox="1"/>
          <p:nvPr/>
        </p:nvSpPr>
        <p:spPr>
          <a:xfrm>
            <a:off x="6278645" y="514650"/>
            <a:ext cx="2340900" cy="153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Uzyskanie warunków przyłączenia do sieci jest kluczowym etapem dla rentowności biogazowni, a nowa ustawa wprowadza przyspieszenie procedur, co znacząco wpływa na tempo realizacji inwestycji.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4" name="Google Shape;304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Warunki Przyłączenia do Sieci</a:t>
            </a:r>
            <a:endParaRPr/>
          </a:p>
        </p:txBody>
      </p:sp>
      <p:sp>
        <p:nvSpPr>
          <p:cNvPr id="305" name="Google Shape;305;p34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PRZYGOTOWANIE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6" name="Google Shape;306;p34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Uzyskanie warunków przyłączenia do sieci elektroenergetycznej lub gazowej jest kluczowe dla rentowności projektu biogazowni rolniczej.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Formalny wniosek o warunki przyłączenia składa się do odpowiedniego operatora sieci: OSD (Operator Systemu Dystrybucyjnego dla energii elektrycznej) lub OSG (Operator Systemu Gazowego dla biometanu).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przyłączenia określają techniczne i ekonomiczne aspekty podłączenia instalacji do sieci, w tym miejsce przyłączenia, zakres niezbędnych prac modernizacyjnych lub rozbudowy sieci, koszty oraz terminy realizacji.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Częstą barierą są brak wystarczającej mocy przyłączeniowej w danym punkcie sieci elektroenergetycznej lub wysokie koszty rozbudowy sieci, które obciążają inwestora.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z 2023 roku wprowadza przyspieszenie procedury dla przyłączenia biogazowni rolniczych o mocy do 2 MWe, skracając termin dla OSD na wydanie warunków do 90 dni (Art. 11 pkt 1 lit. a ustawy).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Wcześniejsze uzyskanie warunków przyłączenia pozwala na lepsze planowanie inwestycji i minimalizację ryzyk finansowych związanych z rozbudową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7" name="Google Shape;307;p34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warunków przyłączenia i procedura uzyskania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064" y="2790092"/>
            <a:ext cx="3376936" cy="225041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5"/>
          <p:cNvSpPr/>
          <p:nvPr/>
        </p:nvSpPr>
        <p:spPr>
          <a:xfrm>
            <a:off x="382200" y="4208376"/>
            <a:ext cx="8482200" cy="5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3" name="Google Shape;313;p35"/>
          <p:cNvSpPr/>
          <p:nvPr/>
        </p:nvSpPr>
        <p:spPr>
          <a:xfrm>
            <a:off x="4786588" y="842200"/>
            <a:ext cx="4084500" cy="317385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4" name="Google Shape;314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Projekt Budowlany i Pozwolenie na Budowę (PnB)</a:t>
            </a:r>
            <a:endParaRPr/>
          </a:p>
        </p:txBody>
      </p:sp>
      <p:sp>
        <p:nvSpPr>
          <p:cNvPr id="315" name="Google Shape;315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15</a:t>
            </a:fld>
            <a:endParaRPr/>
          </a:p>
        </p:txBody>
      </p:sp>
      <p:sp>
        <p:nvSpPr>
          <p:cNvPr id="316" name="Google Shape;316;p35" descr="header"/>
          <p:cNvSpPr/>
          <p:nvPr/>
        </p:nvSpPr>
        <p:spPr>
          <a:xfrm>
            <a:off x="4827460" y="814276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elementy projektu i procedury prawne</a:t>
            </a:r>
            <a:endParaRPr sz="1100" b="1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7" name="Google Shape;317;p35" descr="detail"/>
          <p:cNvSpPr txBox="1"/>
          <p:nvPr/>
        </p:nvSpPr>
        <p:spPr>
          <a:xfrm>
            <a:off x="4503629" y="1055490"/>
            <a:ext cx="4392507" cy="3217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Projekt Budowlany opracowują uprawnieni projektanci na podstawie decyzji: DUŚ, WZ (lub wypisu z MPZP/uchwały lokalizacyjnej) oraz warunków przyłączenia do sieci.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Projekt musi spełniać przepisy Prawa budowlanego, warunki techniczne, przepisy ppoż. i sanitarne oraz zawierać wymagane uzgodnienia z rzeczoznawcami ds. ppoż. i higieniczno-sanitarnymi.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Projekt budowlany składa się z trzech części: zagospodarowania działki, architektoniczno-budowlanej i technicznej. Do wniosku o PnB dołącza się pierwsze dwie części.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Pozwolenie na Budowę (PnB) to decyzja administracyjna zatwierdzająca projekt i pozwalająca na rozpoczęcie robót budowlanych, wydawana przez starostę lub prezydenta miasta.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skraca termin rozpatrzenia wniosku o PnB dla biogazowni rolniczych do 65 dni, co przyspiesza realizację inwestycji.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318" name="Google Shape;318;p35"/>
          <p:cNvPicPr preferRelativeResize="0"/>
          <p:nvPr/>
        </p:nvPicPr>
        <p:blipFill rotWithShape="1">
          <a:blip r:embed="rId3">
            <a:alphaModFix/>
          </a:blip>
          <a:srcRect t="12126" b="12126"/>
          <a:stretch/>
        </p:blipFill>
        <p:spPr>
          <a:xfrm>
            <a:off x="378688" y="842200"/>
            <a:ext cx="4302075" cy="3258601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BUDOWLANY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0" name="Google Shape;320;p35" descr="takeaway"/>
          <p:cNvSpPr txBox="1"/>
          <p:nvPr/>
        </p:nvSpPr>
        <p:spPr>
          <a:xfrm>
            <a:off x="629000" y="4216750"/>
            <a:ext cx="82389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Projekt budowlany musi spełniać szereg przepisów i uzgodnień, a pozwolenie na budowę jest formalnym dokumentem umożliwiającym start budowy. Nowe przepisy skracają czas oczekiwania na decyzję dla biogazowni rolniczych, co usprawnia inwestycję.</a:t>
            </a:r>
            <a:endParaRPr sz="100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1" name="Google Shape;321;p35"/>
          <p:cNvSpPr/>
          <p:nvPr/>
        </p:nvSpPr>
        <p:spPr>
          <a:xfrm rot="5400000">
            <a:off x="490326" y="44530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/>
          <p:cNvSpPr/>
          <p:nvPr/>
        </p:nvSpPr>
        <p:spPr>
          <a:xfrm>
            <a:off x="382200" y="4208376"/>
            <a:ext cx="8482200" cy="57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7" name="Google Shape;327;p36"/>
          <p:cNvSpPr/>
          <p:nvPr/>
        </p:nvSpPr>
        <p:spPr>
          <a:xfrm>
            <a:off x="4677300" y="280573"/>
            <a:ext cx="4187100" cy="381944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8" name="Google Shape;328;p36" descr="title"/>
          <p:cNvSpPr txBox="1">
            <a:spLocks noGrp="1"/>
          </p:cNvSpPr>
          <p:nvPr>
            <p:ph type="title"/>
          </p:nvPr>
        </p:nvSpPr>
        <p:spPr>
          <a:xfrm>
            <a:off x="276375" y="333771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Faza Realizacji: Budowa i Montaż</a:t>
            </a:r>
            <a:endParaRPr dirty="0"/>
          </a:p>
        </p:txBody>
      </p:sp>
      <p:sp>
        <p:nvSpPr>
          <p:cNvPr id="329" name="Google Shape;329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16</a:t>
            </a:fld>
            <a:endParaRPr/>
          </a:p>
        </p:txBody>
      </p:sp>
      <p:sp>
        <p:nvSpPr>
          <p:cNvPr id="330" name="Google Shape;330;p36" descr="header"/>
          <p:cNvSpPr/>
          <p:nvPr/>
        </p:nvSpPr>
        <p:spPr>
          <a:xfrm>
            <a:off x="5147687" y="-8950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aspekty budowy i montażu</a:t>
            </a:r>
            <a:endParaRPr sz="1100" b="1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1" name="Google Shape;331;p36" descr="detail"/>
          <p:cNvSpPr txBox="1"/>
          <p:nvPr/>
        </p:nvSpPr>
        <p:spPr>
          <a:xfrm>
            <a:off x="4517400" y="280574"/>
            <a:ext cx="4187100" cy="296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robót budowlanych musi odbywać się ściśle zgodnie z zatwierdzonym projektem budowlanym i uzyskanym pozwoleniem na budowę.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Ważny jest wybór doświadczonego wykonawcy (lub wykonawców) oraz zawarcie precyzyjnej umowy określającej zakres prac, terminy, wynagrodzenie i gwarancje, np. umowa EPC „projektuj i buduj” lub system zleceń cząstkowych dla poszczególnych branż.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Konieczne jest zapewnienie profesjonalnego nadzoru nad realizacją: nadzór inwestorski reprezentujący inwestora, nadzór autorski sprawowany przez projektantów oraz prowadzenie dziennika budowy.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Montaż i testy kluczowych komponentów technologicznych, takich jak fermentory, mieszadła, pompy, agregat kogeneracyjny (CHP) oraz systemy sterowania, wymagają specjalistycznej wiedzy i doświadczenia.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Potencjalne wyzwania na etapie budowy to niekorzystne warunki pogodowe, problemy z koordynacją wielu wykonawców, opóźnienia w dostawach materiałów, trudne warunki gruntowe oraz konieczność zapewnienia bezpieczeństwa na placu budowy (BHP).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3" name="Google Shape;333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REALIZACJA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4" name="Google Shape;334;p36" descr="takeaway"/>
          <p:cNvSpPr txBox="1"/>
          <p:nvPr/>
        </p:nvSpPr>
        <p:spPr>
          <a:xfrm>
            <a:off x="629000" y="4216750"/>
            <a:ext cx="82389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Budowa i montaż biogazowni muszą być prowadzone ściśle według zatwierdzonego projektu i uzyskanych pozwoleń. Kluczowe jest zatrudnienie doświadczonych wykonawców oraz zapewnienie profesjonalnego nadzoru, aby uniknąć opóźnień i problemów technicznych, które mogą wpłynąć na cały proces inwestycyjny.</a:t>
            </a:r>
            <a:endParaRPr sz="1000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36"/>
          <p:cNvSpPr/>
          <p:nvPr/>
        </p:nvSpPr>
        <p:spPr>
          <a:xfrm rot="5400000">
            <a:off x="490326" y="44530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3074" name="Picture 2" descr="img 20231228 115420 duż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9086"/>
            <a:ext cx="4534580" cy="340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37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Faza rozruchu obejmuje dwa kluczowe etapy: rozruch technologiczny, czyli testy funkcjonalne bez substratów, oraz rozruch biotechnologiczny, czyli stopniowe uruchamianie procesu fermentacji metanowej. Monitorowanie parametrów i przestrzeganie zasad ustawy o OZE zapewnia bezpieczne i efektywne uruchomienie biogazowni.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1" name="Google Shape;341;p37"/>
          <p:cNvSpPr/>
          <p:nvPr/>
        </p:nvSpPr>
        <p:spPr>
          <a:xfrm>
            <a:off x="766050" y="1214275"/>
            <a:ext cx="2653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2" name="Google Shape;342;p37"/>
          <p:cNvSpPr/>
          <p:nvPr/>
        </p:nvSpPr>
        <p:spPr>
          <a:xfrm>
            <a:off x="3488365" y="1214275"/>
            <a:ext cx="2656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6210680" y="1214275"/>
            <a:ext cx="2656800" cy="309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4" name="Google Shape;344;p37"/>
          <p:cNvSpPr/>
          <p:nvPr/>
        </p:nvSpPr>
        <p:spPr>
          <a:xfrm>
            <a:off x="379050" y="1208475"/>
            <a:ext cx="8488500" cy="20841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5" name="Google Shape;345;p37"/>
          <p:cNvSpPr/>
          <p:nvPr/>
        </p:nvSpPr>
        <p:spPr>
          <a:xfrm>
            <a:off x="379050" y="3357225"/>
            <a:ext cx="8488500" cy="882000"/>
          </a:xfrm>
          <a:prstGeom prst="rect">
            <a:avLst/>
          </a:prstGeom>
          <a:solidFill>
            <a:srgbClr val="E6EBE9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6" name="Google Shape;346;p37" descr="header_0"/>
          <p:cNvSpPr/>
          <p:nvPr/>
        </p:nvSpPr>
        <p:spPr>
          <a:xfrm>
            <a:off x="766050" y="921775"/>
            <a:ext cx="2773200" cy="292500"/>
          </a:xfrm>
          <a:prstGeom prst="homePlate">
            <a:avLst>
              <a:gd name="adj" fmla="val 3953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Rozruch technologiczny ("zimny")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7" name="Google Shape;347;p37" descr="header_1"/>
          <p:cNvSpPr/>
          <p:nvPr/>
        </p:nvSpPr>
        <p:spPr>
          <a:xfrm>
            <a:off x="3483088" y="921775"/>
            <a:ext cx="2773200" cy="292500"/>
          </a:xfrm>
          <a:prstGeom prst="chevron">
            <a:avLst>
              <a:gd name="adj" fmla="val 3815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Rozruch biotechnologiczny ("ciepły")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8" name="Google Shape;348;p37" descr="header_2"/>
          <p:cNvSpPr/>
          <p:nvPr/>
        </p:nvSpPr>
        <p:spPr>
          <a:xfrm>
            <a:off x="6200125" y="921775"/>
            <a:ext cx="2773200" cy="292500"/>
          </a:xfrm>
          <a:prstGeom prst="chevron">
            <a:avLst>
              <a:gd name="adj" fmla="val 3691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Sprzedaż energii w okresie rozruchu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9" name="Google Shape;349;p37" descr="detail_0"/>
          <p:cNvSpPr txBox="1"/>
          <p:nvPr/>
        </p:nvSpPr>
        <p:spPr>
          <a:xfrm>
            <a:off x="766116" y="1203750"/>
            <a:ext cx="27105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Przeprowadza się go po zakończeniu montażu instalacji technologicznej.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Polega na testach funkcjonalnych poszczególnych urządzeń i systemów bez wprowadzania substratów organicznych.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Testy obejmują szczelność zbiorników i rurociągów przy użyciu wody.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Sprawdzane jest działanie automatyki, pomp, mieszadeł oraz systemów bezpieczeństwa.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Celem jest potwierdzenie prawidłowej pracy instalacji przed wprowadzeniem materiału biologicznego.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0" name="Google Shape;350;p37" descr="detail_1"/>
          <p:cNvSpPr txBox="1"/>
          <p:nvPr/>
        </p:nvSpPr>
        <p:spPr>
          <a:xfrm>
            <a:off x="3488391" y="1203750"/>
            <a:ext cx="26538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Stopniowe uruchamianie procesu biologicznego fermentacji metanowej.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Zaszczepienie fermentora materiałem biologicznym, np. gnojowicą lub pofermentem z innej biogazowni.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Stopniowe podgrzewanie wsadu do temperatury roboczej (mezofilowej lub termofilowej).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Powolne wprowadzanie i zwiększanie dawki substratów organicznych.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Ciągłe monitorowanie kluczowych parametrów procesu: temperatura, pH, stężenie lotnych kwasów tłuszczowych (FOS/TAC), skład produkowanego biogazu.</a:t>
            </a:r>
            <a:endParaRPr sz="8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1" name="Google Shape;351;p37" descr="detail_2"/>
          <p:cNvSpPr txBox="1"/>
          <p:nvPr/>
        </p:nvSpPr>
        <p:spPr>
          <a:xfrm>
            <a:off x="6216075" y="1203750"/>
            <a:ext cx="26568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OZE definiuje rozruch technologiczny (art. 2 pkt 26a).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Przewiduje specjalne zasady zakupu energii w okresie rozruchu technologicznego, maksymalnie przez 90 dni od dnia pierwszego wprowadzenia energii do sieci (art. 41 ust. 10).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to sprzedaż energii elektrycznej mimo trwającego rozruchu biotechnologicznego.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to wsparcie finansowe i zachęty do szybkiego uruchomienia instalacji.</a:t>
            </a:r>
            <a:endParaRPr sz="8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37" descr="deliverable_0"/>
          <p:cNvSpPr txBox="1"/>
          <p:nvPr/>
        </p:nvSpPr>
        <p:spPr>
          <a:xfrm>
            <a:off x="766050" y="3357223"/>
            <a:ext cx="27105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 z testów funkcjonalnych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Protokół z rozruchu technologicznego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Lista wykrytych i usuniętych usterek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37" descr="deliverable_1"/>
          <p:cNvSpPr txBox="1"/>
          <p:nvPr/>
        </p:nvSpPr>
        <p:spPr>
          <a:xfrm>
            <a:off x="3488375" y="3357225"/>
            <a:ext cx="26538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 monitoringu parametrów biotechnologicznych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Protokoły z kolejnych etapów rozruchu biotechnologicznego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Raport stabilności procesu fermentacji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4" name="Google Shape;354;p37" descr="deliverable_2"/>
          <p:cNvSpPr txBox="1"/>
          <p:nvPr/>
        </p:nvSpPr>
        <p:spPr>
          <a:xfrm>
            <a:off x="6216107" y="3357225"/>
            <a:ext cx="2656800" cy="8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 sprzedaży energii w okresie rozruchu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50"/>
              <a:buFont typeface="Geist"/>
              <a:buChar char="•"/>
            </a:pPr>
            <a:r>
              <a:rPr lang="pl" sz="85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Potwierdzenia i raporty zgodności z przepisami ustawy o OZE</a:t>
            </a:r>
            <a:endParaRPr sz="85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5" name="Google Shape;355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Rozruchu: Technologiczny i Biotechnologiczny</a:t>
            </a:r>
            <a:endParaRPr/>
          </a:p>
        </p:txBody>
      </p:sp>
      <p:sp>
        <p:nvSpPr>
          <p:cNvPr id="356" name="Google Shape;356;p3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17</a:t>
            </a:fld>
            <a:endParaRPr/>
          </a:p>
        </p:txBody>
      </p:sp>
      <p:sp>
        <p:nvSpPr>
          <p:cNvPr id="357" name="Google Shape;357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ROZRUCH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8" name="Google Shape;358;p37"/>
          <p:cNvSpPr txBox="1"/>
          <p:nvPr/>
        </p:nvSpPr>
        <p:spPr>
          <a:xfrm rot="-5400000">
            <a:off x="-506875" y="2089768"/>
            <a:ext cx="20886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9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Główne zadania</a:t>
            </a:r>
            <a:endParaRPr sz="9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9" name="Google Shape;359;p37"/>
          <p:cNvSpPr txBox="1"/>
          <p:nvPr/>
        </p:nvSpPr>
        <p:spPr>
          <a:xfrm rot="-5400000">
            <a:off x="96425" y="3637629"/>
            <a:ext cx="882000" cy="3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80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</a:t>
            </a:r>
            <a:endParaRPr sz="8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0" name="Google Shape;360;p37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8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66" name="Google Shape;366;p38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Uzyskanie Pozwolenia na Użytkowanie to kluczowy etap kończący proces budowy biogazowni, wymagający przeprowadzenia niezbędnych odbiorów technicznych oraz formalnej kontroli przez organy nadzoru budowlanego. Kompletna dokumentacja i prawidłowe zgłoszenia pozwalają na legalne rozpoczęcie eksploatacji instalacji.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7" name="Google Shape;367;p38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Odbiory techniczne i inwentaryzacja geodezyjna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8" name="Google Shape;368;p38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Przeprowadzenie odbiorów technicznych przez uprawnione instytucje, takie jak Urząd Dozoru Technicznego (UDT) dla zbiorników ciśnieniowych.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Kontrole przez Państwową Straż Pożarną (PSP) oraz Państwową Inspekcję Sanitarną (Sanepid) w zakresie zgodności z przepisami.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Wykonanie geodezyjnej inwentaryzacji powykonawczej obiektu, niezbędnej do prawidłowego udokumentowania realizacji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Dokumentacja odbiorów musi potwierdzić zgodność wykonania z zatwierdzonym projektem budowlanym i przepisami prawa.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9" name="Google Shape;369;p38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Inwestor składa zawiadomienie o zakończeniu budowy do właściwego organu nadzoru budowlanego (PINB lub WINB) lub w niektórych sytuacjach wniosek o pozwolenie na użytkowanie (PnU).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 nadzoru budowlanego przeprowadza kontrolę na budowie przed wydaniem pozwolenia lub przed upływem terminu na zgłoszenie sprzeciwu.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Pozwolenie na użytkowanie uprawnia do legalnego rozpoczęcia eksploatacji biogazowni oraz potwierdza spełnienie wszystkich wymogów formalno-prawnych i technicznych.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przypadku niezgodności lub uchybień organ nadzoru może odmówić wydania PnU, co wstrzymuje możliwość użytkowania instalacji.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0" name="Google Shape;370;p38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Procedura uzyskania pozwolenia na użytkowanie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1" name="Google Shape;371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Odbioru: Pozwolenie na Użytkowanie (PnU)</a:t>
            </a:r>
            <a:endParaRPr/>
          </a:p>
        </p:txBody>
      </p:sp>
      <p:sp>
        <p:nvSpPr>
          <p:cNvPr id="372" name="Google Shape;372;p38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ODBIÓR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73" name="Google Shape;373;p38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9"/>
          <p:cNvSpPr/>
          <p:nvPr/>
        </p:nvSpPr>
        <p:spPr>
          <a:xfrm>
            <a:off x="7761248" y="246175"/>
            <a:ext cx="1486075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79" name="Google Shape;379;p39" descr="takeaway"/>
          <p:cNvSpPr txBox="1"/>
          <p:nvPr/>
        </p:nvSpPr>
        <p:spPr>
          <a:xfrm>
            <a:off x="7761249" y="514650"/>
            <a:ext cx="1323278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Rejestracja w rejestrze wytwórców oraz realizacja bieżących obowiązków formalno-prawnych są kluczowe dla prawidłowego funkcjonowania biogazowni. Spełnienie wymogów umożliwia korzystanie z systemów wsparcia i minimalizuje ryzyko sankcji.</a:t>
            </a:r>
            <a:endParaRPr sz="9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0" name="Google Shape;380;p39" descr="header_0"/>
          <p:cNvSpPr txBox="1"/>
          <p:nvPr/>
        </p:nvSpPr>
        <p:spPr>
          <a:xfrm>
            <a:off x="35539" y="811916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Rejestracja w Rejestrze Wytwórców</a:t>
            </a:r>
            <a:endParaRPr sz="9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1" name="Google Shape;381;p39" descr="detail_0"/>
          <p:cNvSpPr txBox="1"/>
          <p:nvPr/>
        </p:nvSpPr>
        <p:spPr>
          <a:xfrm>
            <a:off x="979215" y="809600"/>
            <a:ext cx="6782034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Wpis do rejestru wytwórców jest konieczny do korzystania z systemów wsparcia dla energii odnawialnej, takich jak aukcje OZE czy system taryf gwarantowanych FiT/FiP.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Rejestr wytwórców biogazu rolniczego prowadzi Dyrektor Generalny Krajowego Ośrodka Wsparcia Rolnictwa (KOWR) na podstawie art. 23 ustawy o OZE.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(Art. 17 pkt 2) wymaga wskazania we wniosku o wpis do rejestru, czy inwestycja była realizowana zgodnie z jej przepisami.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Złożenie fałszywego oświadczenia może skutkować wykreśleniem z rejestru (Art. 17 pkt 3).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2" name="Google Shape;382;p39" descr="detail_1"/>
          <p:cNvSpPr txBox="1"/>
          <p:nvPr/>
        </p:nvSpPr>
        <p:spPr>
          <a:xfrm>
            <a:off x="979215" y="2164663"/>
            <a:ext cx="6782034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Ewidencja odpadów w Bazie Danych Odpadowych (BDO), jeśli poferment lub inne substancje są traktowane jako odpady.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Raportowanie do Urzędu Regulacji Energetyki (URE) lub KOWR w zależności od systemu wsparcia i rodzaju działalności.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Przestrzeganie warunków określonych w uzyskanych pozwoleniach i decyzjach, takich jak DUŚ, PnB, pozwolenie zintegrowane, czy pozwolenia wodnoprawne.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monitoringu środowiskowego, jeśli zostało nałożone w decyzji DUŚ.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Realizacja obowiązkowych przeglądów technicznych, np. urządzeń podlegających dozorowi Urzędu Dozoru Technicznego (UDT) oraz przeglądów budowlanych obiektów.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3" name="Google Shape;383;p39" descr="header_1"/>
          <p:cNvSpPr txBox="1"/>
          <p:nvPr/>
        </p:nvSpPr>
        <p:spPr>
          <a:xfrm>
            <a:off x="0" y="2150837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Bieżące Obowiązki Formalno-Prawne</a:t>
            </a:r>
            <a:endParaRPr sz="9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4" name="Google Shape;384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Faza Eksploatacji: Rejestracja i Obowiązki</a:t>
            </a:r>
            <a:endParaRPr/>
          </a:p>
        </p:txBody>
      </p:sp>
      <p:sp>
        <p:nvSpPr>
          <p:cNvPr id="385" name="Google Shape;385;p39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EKSPLOATACJA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86" name="Google Shape;386;p39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7" name="Google Shape;387;p39" descr="detail_1"/>
          <p:cNvSpPr txBox="1"/>
          <p:nvPr/>
        </p:nvSpPr>
        <p:spPr>
          <a:xfrm>
            <a:off x="979215" y="3501268"/>
            <a:ext cx="6782034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Ewidencja odpadów w Bazie Danych Odpadowych (BDO), jeśli poferment lub inne substancje są traktowane jako odpady.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Raportowanie do Urzędu Regulacji Energetyki (URE) lub KOWR w zależności od systemu wsparcia i rodzaju działalności.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Przestrzeganie warunków określonych w uzyskanych pozwoleniach i decyzjach, takich jak DUŚ, PnB, pozwolenie zintegrowane, czy pozwolenia wodnoprawne.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Prowadzenie monitoringu środowiskowego, jeśli zostało nałożone w decyzji DUŚ.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Realizacja obowiązkowych przeglądów technicznych, np. urządzeń podlegających dozorowi Urzędu Dozoru Technicznego (UDT) oraz przeglądów budowlanych obiektów.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8" name="Google Shape;388;p39" descr="header_1"/>
          <p:cNvSpPr txBox="1"/>
          <p:nvPr/>
        </p:nvSpPr>
        <p:spPr>
          <a:xfrm>
            <a:off x="-65276" y="348744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Bieżące Obowiązki Formalno-Prawne</a:t>
            </a:r>
            <a:endParaRPr sz="9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89" name="Google Shape;389;p39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Ograniczenia z Ustawy o Ułatwieniach (Art. 7-8)</a:t>
            </a:r>
            <a:endParaRPr/>
          </a:p>
        </p:txBody>
      </p:sp>
      <p:sp>
        <p:nvSpPr>
          <p:cNvPr id="395" name="Google Shape;395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20</a:t>
            </a:fld>
            <a:endParaRPr/>
          </a:p>
        </p:txBody>
      </p:sp>
      <p:sp>
        <p:nvSpPr>
          <p:cNvPr id="396" name="Google Shape;396;p40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Zakazy dotyczące nieruchomości i biogazowni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7" name="Google Shape;397;p40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Zakazy działalności i konsekwencje nieprzestrzegania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8" name="Google Shape;398;p40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Zakaz zbywania (przenoszenia własności, użytkowania wieczystego, udziałów) całości lub części nieruchomości, na której zlokalizowana jest biogazownia, oraz samej biogazowni (lub jej części, udziałów/akcji w spółce inwestora) podmiotom innym niż uprawnione (Art. 7 ust. 2).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Zakaz obejmuje także oddanie w użytkowanie, dzierżawę, najem lub inne formy przekazania podmiotom nieuprawnionym.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Naruszenie zakazu skutkuje nieważnością czynności prawnej (Art. 7 ust. 2).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Wyjątek od zakazu: ustanowienie zabezpieczenia spłaty wierzytelności banku lub innej instytucji finansującej budowę lub funkcjonowanie biogazowni (Art. 7 ust. 2).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9" name="Google Shape;399;p40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Zakaz prowadzenia innej działalności w biogazowni niż wytwarzanie biogazu rolniczego, energii elektrycznej, ciepła lub biometanu z biogazu rolniczego (Art. 7 ust. 1).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Obowiązek poinformowania Dyrektora Generalnego KOWR w terminie 30 dni o utracie statusu podmiotu uprawnionego (Art. 7 ust. 3 pkt 1).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Niewykonanie obowiązku zgłoszenia podlega karze pieniężnej w wysokości 10 000 zł (Art. 8).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Dyrektor Generalny KOWR wyznacza termin (do 12 miesięcy, z możliwością przedłużenia) na powierzenie działalności innemu podmiotowi uprawnionemu (Art. 7 ust. 3 pkt 2 i ust. 4).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Niedotrzymanie terminu skutkuje wykreśleniem z rejestru wytwórców biogazu rolniczego (Art. 7 ust. 5).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0" name="Google Shape;400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OGRANICZENIA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1" name="Google Shape;401;p40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Ustawa o ułatwieniach wprowadza istotne ograniczenia dla podmiotów korzystających z jej przepisów, obejmujące zakaz zbywania nieruchomości oraz prowadzenia innej działalności niż określona. Naruszenie tych przepisów może prowadzić do poważnych konsekwencji, w tym wykreślenia z rejestru wytwórców biogazu rolniczego.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Zarządzanie Pofermentem: Ścieżki Formalne</a:t>
            </a:r>
            <a:endParaRPr/>
          </a:p>
        </p:txBody>
      </p:sp>
      <p:sp>
        <p:nvSpPr>
          <p:cNvPr id="407" name="Google Shape;407;p4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21</a:t>
            </a:fld>
            <a:endParaRPr/>
          </a:p>
        </p:txBody>
      </p:sp>
      <p:sp>
        <p:nvSpPr>
          <p:cNvPr id="408" name="Google Shape;408;p4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PROCEDURY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9" name="Google Shape;409;p41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4203350"/>
            <a:ext cx="8488800" cy="461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accent3"/>
                </a:solidFill>
              </a:rPr>
              <a:t>Wybór odpowiedniej ścieżki formalnej dla zarządzania pofermentem jest kluczowy dla zgodności z przepisami i efektywnego gospodarowania. Każda ścieżka ma swoje wymagania, zalety i ograniczenia, które należy rozważyć przed podjęciem decyzji.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410" name="Google Shape;410;p41" descr="bullet_points_one_0"/>
          <p:cNvSpPr txBox="1"/>
          <p:nvPr/>
        </p:nvSpPr>
        <p:spPr>
          <a:xfrm>
            <a:off x="1251850" y="1214274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Zezwolenie na przetwarzanie odpadów.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Rejestracja w BDO i prowadzenie ewidencji (KPO).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Przestrzeganie warunków określonych w Rozporządzeniu Ministra Środowiska dotyczących procesu odzysku R10.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1" name="Google Shape;411;p41" descr="bullet_points_one_1"/>
          <p:cNvSpPr txBox="1"/>
          <p:nvPr/>
        </p:nvSpPr>
        <p:spPr>
          <a:xfrm>
            <a:off x="3149818" y="1214274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Zgłoszenie do marszałka województwa.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Spełnienie 5 warunków określonych w ustawie o odpadach.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Uzyskanie opinii WIOŚ i brak sprzeciwu.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2" name="Google Shape;412;p41" descr="bullet_points_one_2"/>
          <p:cNvSpPr txBox="1"/>
          <p:nvPr/>
        </p:nvSpPr>
        <p:spPr>
          <a:xfrm>
            <a:off x="5047825" y="1214274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Pozwolenie MRiRW.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Badania jakościowe i opinie instytutów naukowych.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Spełnienie wymagań ustawy o nawozach i nawożeniu.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3" name="Google Shape;413;p41" descr="subheader_one_0"/>
          <p:cNvSpPr txBox="1"/>
          <p:nvPr/>
        </p:nvSpPr>
        <p:spPr>
          <a:xfrm>
            <a:off x="276375" y="1214275"/>
            <a:ext cx="10200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Wymogi kluczowe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14" name="Google Shape;414;p41" descr="subheader_two_0"/>
          <p:cNvSpPr txBox="1"/>
          <p:nvPr/>
        </p:nvSpPr>
        <p:spPr>
          <a:xfrm>
            <a:off x="276375" y="2673147"/>
            <a:ext cx="10200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Zalety / Wady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15" name="Google Shape;415;p41" descr="bullet_points_two_0"/>
          <p:cNvSpPr txBox="1"/>
          <p:nvPr/>
        </p:nvSpPr>
        <p:spPr>
          <a:xfrm>
            <a:off x="1251850" y="2673143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Pełen reżim odpadowy z nadzorem WIOŚ.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wykorzystanie rolnicze każdego rodzaju pofermentu.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Procedura wymaga zezwoleń i prowadzenia dokumentacji, co generuje dodatkowe obowiązki.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6" name="Google Shape;416;p41" descr="bullet_points_two_1"/>
          <p:cNvSpPr txBox="1"/>
          <p:nvPr/>
        </p:nvSpPr>
        <p:spPr>
          <a:xfrm>
            <a:off x="3149818" y="2673141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Uporządkowanie obrotu pofermentem bez reżimu odpadowego.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Status czasowy i ograniczony ilościowo.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Niepewność prawna związana z tym statusem.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7" name="Google Shape;417;p41" descr="bullet_points_two_2"/>
          <p:cNvSpPr txBox="1"/>
          <p:nvPr/>
        </p:nvSpPr>
        <p:spPr>
          <a:xfrm>
            <a:off x="5047825" y="2673143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Pełnowartościowy, rynkowy produkt wysokiej jakości.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długi i kosztowny (ok. 10 miesięcy).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koszty badań i certyfikacji.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8" name="Google Shape;418;p41" descr="header_0"/>
          <p:cNvSpPr txBox="1"/>
          <p:nvPr/>
        </p:nvSpPr>
        <p:spPr>
          <a:xfrm>
            <a:off x="1285291" y="921750"/>
            <a:ext cx="1865400" cy="29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R10 (Odpad)</a:t>
            </a:r>
            <a:endParaRPr sz="9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9" name="Google Shape;419;p41" descr="header_1"/>
          <p:cNvSpPr txBox="1"/>
          <p:nvPr/>
        </p:nvSpPr>
        <p:spPr>
          <a:xfrm>
            <a:off x="3195599" y="921750"/>
            <a:ext cx="1865400" cy="292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Produkt Uboczny (Art. 10 UoO)</a:t>
            </a:r>
            <a:endParaRPr sz="9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0" name="Google Shape;420;p41" descr="header_2"/>
          <p:cNvSpPr txBox="1"/>
          <p:nvPr/>
        </p:nvSpPr>
        <p:spPr>
          <a:xfrm>
            <a:off x="5105908" y="921750"/>
            <a:ext cx="1865400" cy="29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Nawóz Certyfikowany (UoNiN)</a:t>
            </a:r>
            <a:endParaRPr sz="9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421" name="Google Shape;421;p41"/>
          <p:cNvCxnSpPr/>
          <p:nvPr/>
        </p:nvCxnSpPr>
        <p:spPr>
          <a:xfrm>
            <a:off x="379025" y="2673175"/>
            <a:ext cx="8502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2" name="Google Shape;422;p41" descr="header_3"/>
          <p:cNvSpPr txBox="1"/>
          <p:nvPr/>
        </p:nvSpPr>
        <p:spPr>
          <a:xfrm>
            <a:off x="7016220" y="921750"/>
            <a:ext cx="1865400" cy="29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Produkt Pofermentacyjny</a:t>
            </a:r>
            <a:endParaRPr sz="9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3" name="Google Shape;423;p41" descr="bullet_points_one_3"/>
          <p:cNvSpPr txBox="1"/>
          <p:nvPr/>
        </p:nvSpPr>
        <p:spPr>
          <a:xfrm>
            <a:off x="6944568" y="1214287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Substraty z listy z Rozporządzenia 12.10.2023.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Informacja do PIORiN.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Spełnienie wymagań jakościowych.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4" name="Google Shape;424;p41" descr="bullet_points_two_3"/>
          <p:cNvSpPr txBox="1"/>
          <p:nvPr/>
        </p:nvSpPr>
        <p:spPr>
          <a:xfrm>
            <a:off x="6944568" y="2673156"/>
            <a:ext cx="19233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Najprostsza ścieżka formalna.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Ograniczona do określonych substratów.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Mniej formalności, ale ograniczona elastyczność.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Nadzór Weterynaryjny przy Ubocznych Produktach Zwierzęcych</a:t>
            </a:r>
            <a:endParaRPr/>
          </a:p>
        </p:txBody>
      </p:sp>
      <p:sp>
        <p:nvSpPr>
          <p:cNvPr id="430" name="Google Shape;430;p4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22</a:t>
            </a:fld>
            <a:endParaRPr/>
          </a:p>
        </p:txBody>
      </p:sp>
      <p:sp>
        <p:nvSpPr>
          <p:cNvPr id="431" name="Google Shape;431;p42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Wymogi prawne i zatwierdzenia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2" name="Google Shape;432;p42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System HACCP i kontrola procesu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3" name="Google Shape;433;p42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Stosowanie UPPZ kategorii 2 i 3 jako substratów podlega ścisłemu nadzorowi weterynaryjnemu zgodnie z Rozporządzeniem Parlamentu Europejskiego i Rady (WE) nr 1069/2009 oraz aktami wykonawczymi.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musi uzyskać zatwierdzenie zakładu od Powiatowego Lekarza Weterynarii (PLW) do przetwarzania UPPZ.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Konsekwencją jest konieczność spełnienia wymogów sanitarnych i higienicznych określonych w przepisach, aby zapewnić bezpieczeństwo procesu i produktu końcowego.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Wdrożenie skutecznego programu zwalczania szkodników (gryzoni, owadów) jest obowiązkowe, aby zapobiegać rozprzestrzenianiu się chorób.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parametrów procesu higienizacji, np. temperatura min. 70°C przez co najmniej 60 minut, z urządzeniami rejestrującymi i dokumentowaniem przebiegu.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4" name="Google Shape;434;p42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Obowiązkowe opracowanie i wdrożenie systemu HACCP (Analiza Zagrożeń i Krytyczne Punkty Kontroli) w biogazowni stosującej UPPZ.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HACCP ma na celu zapewnienie bezpieczeństwa sanitarnego całego procesu fermentacji i przetwarzania substratów zwierzęcych.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Wymagane jest utrzymanie i dokumentowanie parametrów higienizacji, takich jak temperatura i czas ekspozycji, zgodnie z przepisami.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kontrole weterynaryjne oraz audyty systemu HACCP pomagają w utrzymaniu wysokich standardów bezpieczeństwa.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nadrzędny to zapobieganie rozprzestrzenianiu się chorób zakaźnych zwierząt oraz ochrona zdrowia publicznego.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5" name="Google Shape;435;p4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WETERYNARIA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36" name="Google Shape;436;p42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Nadzór weterynaryjny nad stosowaniem UPPZ w biogazowniach jest niezbędny dla zapewnienia bezpieczeństwa sanitarnego i zapobiegania chorobom zakaźnym. Wymaga spełnienia określonych wymogów prawnych, wdrożenia systemu HACCP oraz skutecznej kontroli szkodników i parametrów higienicznych procesu.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Współpraca z Instytucjami: Klucz do Sukcesu</a:t>
            </a:r>
            <a:endParaRPr dirty="0"/>
          </a:p>
        </p:txBody>
      </p:sp>
      <p:sp>
        <p:nvSpPr>
          <p:cNvPr id="442" name="Google Shape;442;p4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23</a:t>
            </a:fld>
            <a:endParaRPr/>
          </a:p>
        </p:txBody>
      </p:sp>
      <p:sp>
        <p:nvSpPr>
          <p:cNvPr id="443" name="Google Shape;443;p43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Proaktywna Komunikacja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4" name="Google Shape;444;p43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Kompletność i Terminowość Dokumentacji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5" name="Google Shape;445;p43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Wczesny kontakt z kluczowymi urzędami (gmina, starostwo, RDOŚ, OSD) umożliwia poznanie lokalnych wymagań i uwarunkowań.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Informowanie o planach inwestycyjnych i zadawanie pytań pozwala wyjaśnić wątpliwości oraz dostosować projekt do oczekiwań organów.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Budowanie dobrych relacji z urzędnikami może ułatwić uzyskanie potrzebnych decyzji i opinii.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6" name="Google Shape;446;p43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Składanie starannie przygotowanej, kompletnej i zgodnej z wymaganiami dokumentacji znacząco przyspiesza postępowanie administracyjne.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bezwzględnie przestrzegać terminów wyznaczanych przez urzędy na uzupełnienie dokumentów i udzielenie wyjaśnień.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terminowości lub niekompletna dokumentacja może skutkować opóźnieniami, wezwaniami do uzupełnień lub nawet odrzuceniem wniosków.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7" name="Google Shape;447;p43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Transparentność i Wsparcie Doradców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8" name="Google Shape;448;p43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Otwartość na uwagi społeczne i środowiskowe oraz gotowość do przedstawienia projektu lokalnej społeczności pomagają w budowaniu akceptacji i unikaniu konfliktów.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Korzystanie z doświadczonych doradców prawnych, technicznych i środowiskowych umożliwia prawidłowe przygotowanie dokumentacji i zminimalizowanie ryzyka błędów proceduralnych.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Transparentny dialog z urzędami i społeczeństwem sprzyja płynnemu przebiegowi procesu inwestycyjnego.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9" name="Google Shape;449;p4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WSPÓŁPRACA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50" name="Google Shape;450;p43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Sprawna współpraca z urzędami to fundament sukcesu w procesie inwestycyjnym biogazowni. Proaktywna komunikacja, kompletność dokumentacji oraz terminowość znacząco przyspieszają postępowania administracyjne i pomagają uniknąć konfliktów.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1" name="Google Shape;451;p43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44" descr="title"/>
          <p:cNvSpPr txBox="1">
            <a:spLocks noGrp="1"/>
          </p:cNvSpPr>
          <p:nvPr>
            <p:ph type="title"/>
          </p:nvPr>
        </p:nvSpPr>
        <p:spPr>
          <a:xfrm>
            <a:off x="273000" y="40131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Podsumowanie: </a:t>
            </a:r>
            <a:r>
              <a:rPr lang="pl" dirty="0" smtClean="0"/>
              <a:t>5 Złotych </a:t>
            </a:r>
            <a:r>
              <a:rPr lang="pl" dirty="0"/>
              <a:t>Zasad Procesu Inwestycyjnego</a:t>
            </a:r>
            <a:endParaRPr dirty="0"/>
          </a:p>
        </p:txBody>
      </p:sp>
      <p:sp>
        <p:nvSpPr>
          <p:cNvPr id="457" name="Google Shape;457;p4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24</a:t>
            </a:fld>
            <a:endParaRPr sz="800"/>
          </a:p>
        </p:txBody>
      </p:sp>
      <p:sp>
        <p:nvSpPr>
          <p:cNvPr id="458" name="Google Shape;458;p44" descr="header_0"/>
          <p:cNvSpPr/>
          <p:nvPr/>
        </p:nvSpPr>
        <p:spPr>
          <a:xfrm>
            <a:off x="607632" y="830250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1. Dobra Lokalizacja i DUŚ</a:t>
            </a:r>
            <a:endParaRPr sz="10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9" name="Google Shape;459;p44" descr="header_1"/>
          <p:cNvSpPr/>
          <p:nvPr/>
        </p:nvSpPr>
        <p:spPr>
          <a:xfrm>
            <a:off x="3475055" y="8302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2. Ustawa 2023 i Zarządzanie Pofermentem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0" name="Google Shape;460;p44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zgodny z planowaniem przestrzennym, z dala od zabudowy mieszkalnej.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Uzyskaj decyzję o środowiskowych uwarunkowaniach (DUŚ) możliwie wcześnie, określa warunki realizacji i eksploatacji.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1" name="Google Shape;461;p44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Skorzystaj z przyspieszeń terminów wydawania decyzji WZ i PnB oraz pamiętaj o zakazach dotyczących zbywania i działalności.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Wybierz świadomie ścieżkę formalną zarządzania pofermentem (R10, produkt uboczny, nawóz, produkt pofermentacyjny).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2" name="Google Shape;462;p44" descr="header_2"/>
          <p:cNvSpPr/>
          <p:nvPr/>
        </p:nvSpPr>
        <p:spPr>
          <a:xfrm>
            <a:off x="6342453" y="8183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3. </a:t>
            </a:r>
            <a:r>
              <a:rPr lang="pl" sz="1000" b="1" dirty="0" smtClean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Warunki </a:t>
            </a:r>
            <a:r>
              <a:rPr lang="pl" sz="1000" b="1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Przyłączenia</a:t>
            </a:r>
            <a:endParaRPr sz="10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3" name="Google Shape;463;p44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Sprawdź </a:t>
            </a: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dostępność mocy przyłączeniowej i koszty rozbudowy sieci, złóż formalny wniosek do operatora sieci bez zwłoki.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4" name="Google Shape;464;p44" descr="header_3"/>
          <p:cNvSpPr/>
          <p:nvPr/>
        </p:nvSpPr>
        <p:spPr>
          <a:xfrm>
            <a:off x="607625" y="2567125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4. Projekt Budowlany i Współpraca z Urzędami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5" name="Google Shape;465;p44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Projekt musi być zgodny z decyzjami (DUŚ, WZ, warunki przyłączenia) i spełniać normy prawa budowlanego.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Prowadź proaktywną i terminową komunikację z urzędami, składaj kompletne i rzetelne dokumenty.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6" name="Google Shape;466;p44" descr="header_4"/>
          <p:cNvSpPr/>
          <p:nvPr/>
        </p:nvSpPr>
        <p:spPr>
          <a:xfrm>
            <a:off x="3475050" y="2567123"/>
            <a:ext cx="25251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5. Weterynaria i Doradztwo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7" name="Google Shape;467;p44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 UPPZ konieczny jest kontakt z Powiatowym Lekarzem Weterynarii i wdrożenie systemu HACCP.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Wsparcie prawne, techniczne i środowiskowe minimalizuje ryzyko proceduralne i pomaga unikać kosztownych błędów.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8" name="Google Shape;468;p4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469" name="Google Shape;469;p44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0" name="Google Shape;470;p44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Przestrzeganie </a:t>
            </a:r>
            <a:r>
              <a:rPr lang="pl" sz="1000" dirty="0" smtClean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zasad </a:t>
            </a:r>
            <a:r>
              <a:rPr lang="pl" sz="1000" dirty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zapewnia sprawne przejście przez proces inwestycyjny biogazowni, minimalizując ryzyka, opóźnienia i koszty. Kluczowa jest dobra lokalizacja, wczesne uzyskanie decyzji DUŚ, świadome zarządzanie pofermentem oraz ścisła współpraca z urzędami i ekspertami.</a:t>
            </a:r>
            <a:endParaRPr sz="1000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1" name="Google Shape;471;p44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2" name="Google Shape;472;p44"/>
          <p:cNvSpPr/>
          <p:nvPr/>
        </p:nvSpPr>
        <p:spPr>
          <a:xfrm>
            <a:off x="379025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73" name="Google Shape;473;p44"/>
          <p:cNvSpPr/>
          <p:nvPr/>
        </p:nvSpPr>
        <p:spPr>
          <a:xfrm>
            <a:off x="379025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4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74" name="Google Shape;474;p44"/>
          <p:cNvSpPr/>
          <p:nvPr/>
        </p:nvSpPr>
        <p:spPr>
          <a:xfrm>
            <a:off x="32464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75" name="Google Shape;475;p44"/>
          <p:cNvSpPr/>
          <p:nvPr/>
        </p:nvSpPr>
        <p:spPr>
          <a:xfrm>
            <a:off x="3246438" y="2600269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5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76" name="Google Shape;476;p44"/>
          <p:cNvSpPr/>
          <p:nvPr/>
        </p:nvSpPr>
        <p:spPr>
          <a:xfrm>
            <a:off x="6113838" y="863391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4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Szybki Quiz Kontrolny</a:t>
            </a:r>
            <a:endParaRPr dirty="0"/>
          </a:p>
        </p:txBody>
      </p:sp>
      <p:sp>
        <p:nvSpPr>
          <p:cNvPr id="482" name="Google Shape;482;p45" descr="chapter_allcaps"/>
          <p:cNvSpPr txBox="1">
            <a:spLocks noGrp="1"/>
          </p:cNvSpPr>
          <p:nvPr>
            <p:ph type="body" idx="1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83" name="Google Shape;483;p45" descr="detail"/>
          <p:cNvSpPr txBox="1"/>
          <p:nvPr/>
        </p:nvSpPr>
        <p:spPr>
          <a:xfrm>
            <a:off x="2356338" y="1493278"/>
            <a:ext cx="6711461" cy="3585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są dwie główne ścieżki uzyskania zgody na lokalizację inwestycji w kontekście planowania przestrzennego?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Jaka decyzja administracyjna określa środowiskowe warunki realizacji przedsięwzięcia i jest wymagana przed uzyskaniem pozwolenia na budowę (PnB)?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Podaj kod odpadu dla ciekłego pofermentu i nazwę procesu odzysku polegającego na jego rolniczym wykorzystaniu.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urząd wydaje pozwolenie na budowę dla biogazowni rolniczej?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Która </a:t>
            </a:r>
            <a:r>
              <a:rPr lang="pl" sz="9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 ostatnich ustaw wprowadziła 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ułatwienia, np. skrócone terminy wydawania decyzji WZ i PnB dla biogazowni rolniczych?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jakiej bazie danych musi zarejestrować się podmiot wytwarzający poferment jako odpad?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Uznanie pofermentu za co (zgodnie z art. 10 Ustawy o odpadach) zwalnia z obowiązku uzyskiwania zezwolenia na przetwarzanie odpadów?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długi jest (zgodnie z Ustawą o ułatwieniach) okres, w którym podmiot, który skorzystał z ułatwień, nie może zbyć biogazowni podmiotom innym niż uprawnione?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Rolnicze wykorzystanie pofermentu (niezależnie od ścieżki formalnej) limituje roczną dawkę azotu do ilu kg N/ha?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system kontroli (skrót) jest wymagany przy przetwarzaniu UPPZ w biogazowni?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84" name="Google Shape;484;p45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kontrolne sprawdzające kluczowe zagadnienia procesu inwestycyjnego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85" name="Google Shape;485;p45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Odpowiedzi na pytania quizu pomagają utrwalić wiedzę o kluczowych aspektach procesu inwestycyjnego biogazowni, od procedur formalno-prawnych po zarządzanie pofermentem i współpracę z instytucjami.</a:t>
            </a:r>
            <a:endParaRPr sz="1000">
              <a:solidFill>
                <a:schemeClr val="accent3"/>
              </a:solidFill>
            </a:endParaRPr>
          </a:p>
        </p:txBody>
      </p:sp>
      <p:pic>
        <p:nvPicPr>
          <p:cNvPr id="4098" name="Picture 2" descr="Biogazownia Rolnicza Kutno 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16570"/>
            <a:ext cx="2598660" cy="1461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948" y="-768"/>
            <a:ext cx="1359877" cy="9886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46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91" name="Google Shape;491;p46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</a:t>
            </a:r>
            <a:endParaRPr/>
          </a:p>
        </p:txBody>
      </p:sp>
      <p:pic>
        <p:nvPicPr>
          <p:cNvPr id="492" name="Google Shape;492;p46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0" y="-8987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4725</Words>
  <Application>Microsoft Office PowerPoint</Application>
  <PresentationFormat>On-screen Show (16:9)</PresentationFormat>
  <Paragraphs>390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Hanken Grotesk</vt:lpstr>
      <vt:lpstr>Geist Medium</vt:lpstr>
      <vt:lpstr>Arial</vt:lpstr>
      <vt:lpstr>Libre Franklin Medium</vt:lpstr>
      <vt:lpstr>Geist</vt:lpstr>
      <vt:lpstr>Geist SemiBold</vt:lpstr>
      <vt:lpstr>Simple Light</vt:lpstr>
      <vt:lpstr>Insight Modern</vt:lpstr>
      <vt:lpstr>Od Pomysłu do Uruchomienia: Nawigacja przez Proces Inwestycyjny i Wymogi Prawne Biogazowni</vt:lpstr>
      <vt:lpstr>Agenda</vt:lpstr>
      <vt:lpstr>Wprowadzenie: Złożoność Procesu Inwestycyjnego</vt:lpstr>
      <vt:lpstr>Cel Modułu: Czego Nauczymy Się?</vt:lpstr>
      <vt:lpstr>Etapy Procesu Inwestycyjnego - Mapa Drogowa</vt:lpstr>
      <vt:lpstr>Faza Koncepcyjna: Pomysł i Analiza</vt:lpstr>
      <vt:lpstr>Faza Koncepcyjna: Wybór Lokalizacji</vt:lpstr>
      <vt:lpstr>Faza Koncepcyjna: Zabezpieczenie Substratów</vt:lpstr>
      <vt:lpstr>Faza Przygotowawcza: Decyzja o Środowiskowych Uwarunkowaniach (DUŚ)</vt:lpstr>
      <vt:lpstr>DUŚ: Karta Informacyjna Przedsięwzięcia vs Raport OOŚ</vt:lpstr>
      <vt:lpstr>Pełna Ocena Oddziaływania na Środowisko (OOŚ)</vt:lpstr>
      <vt:lpstr>Lokalizacja: MPZP vs Decyzja o Warunkach Zabudowy (WZ)</vt:lpstr>
      <vt:lpstr>Tymczasowa Lokalizacja - Ustawa 2023</vt:lpstr>
      <vt:lpstr>Warunki Przyłączenia do Sieci</vt:lpstr>
      <vt:lpstr>Projekt Budowlany i Pozwolenie na Budowę (PnB)</vt:lpstr>
      <vt:lpstr>Faza Realizacji: Budowa i Montaż</vt:lpstr>
      <vt:lpstr>Faza Rozruchu: Technologiczny i Biotechnologiczny</vt:lpstr>
      <vt:lpstr>Faza Odbioru: Pozwolenie na Użytkowanie (PnU)</vt:lpstr>
      <vt:lpstr>Faza Eksploatacji: Rejestracja i Obowiązki</vt:lpstr>
      <vt:lpstr>Ograniczenia z Ustawy o Ułatwieniach (Art. 7-8)</vt:lpstr>
      <vt:lpstr>Zarządzanie Pofermentem: Ścieżki Formalne</vt:lpstr>
      <vt:lpstr>Nadzór Weterynaryjny przy Ubocznych Produktach Zwierzęcych</vt:lpstr>
      <vt:lpstr>Współpraca z Instytucjami: Klucz do Sukcesu</vt:lpstr>
      <vt:lpstr>Podsumowanie: 5 Złotych Zasad Procesu Inwestycyjnego</vt:lpstr>
      <vt:lpstr>Szybki Quiz Kontrolny</vt:lpstr>
      <vt:lpstr>Dziękuję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 Pomysłu do Uruchomienia: Nawigacja przez Proces Inwestycyjny i Wymogi Prawne Biogazowni</dc:title>
  <cp:lastModifiedBy>Microsoft account</cp:lastModifiedBy>
  <cp:revision>6</cp:revision>
  <dcterms:modified xsi:type="dcterms:W3CDTF">2025-11-01T22:13:00Z</dcterms:modified>
</cp:coreProperties>
</file>