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 id="2147483667" r:id="rId2"/>
  </p:sldMasterIdLst>
  <p:notesMasterIdLst>
    <p:notesMasterId r:id="rId2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embeddedFontLst>
    <p:embeddedFont>
      <p:font typeface="Hanken Grotesk" panose="020B0604020202020204" charset="-18"/>
      <p:regular r:id="rId25"/>
      <p:bold r:id="rId26"/>
      <p:italic r:id="rId27"/>
      <p:boldItalic r:id="rId28"/>
    </p:embeddedFont>
    <p:embeddedFont>
      <p:font typeface="Geist Medium" panose="020B0604020202020204" charset="-18"/>
      <p:regular r:id="rId29"/>
      <p:bold r:id="rId30"/>
    </p:embeddedFont>
    <p:embeddedFont>
      <p:font typeface="Libre Franklin Medium" panose="020B0604020202020204" charset="-18"/>
      <p:regular r:id="rId31"/>
      <p:bold r:id="rId32"/>
      <p:italic r:id="rId33"/>
      <p:boldItalic r:id="rId34"/>
    </p:embeddedFont>
    <p:embeddedFont>
      <p:font typeface="Geist" panose="020B0604020202020204" charset="-18"/>
      <p:regular r:id="rId35"/>
      <p:bold r:id="rId36"/>
    </p:embeddedFont>
    <p:embeddedFont>
      <p:font typeface="Geist SemiBold" panose="020B0604020202020204" charset="-18"/>
      <p:regular r:id="rId37"/>
      <p:bold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21F8C28-C5B3-45B5-829D-114FC6729803}">
  <a:tblStyle styleId="{B21F8C28-C5B3-45B5-829D-114FC672980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2" d="100"/>
          <a:sy n="162" d="100"/>
        </p:scale>
        <p:origin x="108" y="1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74495745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SLIDES_API42275464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SLIDES_API42275464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7403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SLIDES_API422754648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SLIDES_API422754648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4418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SLIDES_API422754648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SLIDES_API422754648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3759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SLIDES_API422754648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SLIDES_API422754648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8198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SLIDES_API422754648_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SLIDES_API422754648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5003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SLIDES_API422754648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SLIDES_API422754648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6313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SLIDES_API422754648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SLIDES_API422754648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1907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SLIDES_API422754648_4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SLIDES_API422754648_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6783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SLIDES_API422754648_5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SLIDES_API422754648_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4730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SLIDES_API422754648_5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SLIDES_API422754648_5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56041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SLIDES_API422754648_6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SLIDES_API422754648_6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9088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SLIDES_API422754648_7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SLIDES_API422754648_7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6668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SLIDES_API422754648_7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SLIDES_API422754648_7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5505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SLIDES_API422754648_8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SLIDES_API422754648_8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17311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SLIDES_API422754648_8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SLIDES_API422754648_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10934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SLIDES_API422754648_9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SLIDES_API422754648_9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0453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SLIDES_API422754648_1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5" name="Google Shape;335;SLIDES_API422754648_1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384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SLIDES_API422754648_10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SLIDES_API422754648_10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4063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SLIDES_API422754648_1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SLIDES_API422754648_1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7090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SLIDES_API422754648_1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0" name="Google Shape;380;SLIDES_API422754648_1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8871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SLIDES_API422754648_1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SLIDES_API422754648_1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3612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25" y="1303025"/>
            <a:ext cx="6000900" cy="17145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1"/>
              </a:buClr>
              <a:buSzPts val="2900"/>
              <a:buNone/>
              <a:defRPr sz="2900" b="1">
                <a:solidFill>
                  <a:schemeClr val="accent1"/>
                </a:solidFill>
              </a:defRPr>
            </a:lvl1pPr>
            <a:lvl2pPr lvl="1">
              <a:spcBef>
                <a:spcPts val="0"/>
              </a:spcBef>
              <a:spcAft>
                <a:spcPts val="0"/>
              </a:spcAft>
              <a:buClr>
                <a:schemeClr val="accent1"/>
              </a:buClr>
              <a:buSzPts val="5200"/>
              <a:buNone/>
              <a:defRPr sz="5200" b="1">
                <a:solidFill>
                  <a:schemeClr val="accent1"/>
                </a:solidFill>
              </a:defRPr>
            </a:lvl2pPr>
            <a:lvl3pPr lvl="2">
              <a:spcBef>
                <a:spcPts val="0"/>
              </a:spcBef>
              <a:spcAft>
                <a:spcPts val="0"/>
              </a:spcAft>
              <a:buClr>
                <a:schemeClr val="accent1"/>
              </a:buClr>
              <a:buSzPts val="5200"/>
              <a:buNone/>
              <a:defRPr sz="5200" b="1">
                <a:solidFill>
                  <a:schemeClr val="accent1"/>
                </a:solidFill>
              </a:defRPr>
            </a:lvl3pPr>
            <a:lvl4pPr lvl="3">
              <a:spcBef>
                <a:spcPts val="0"/>
              </a:spcBef>
              <a:spcAft>
                <a:spcPts val="0"/>
              </a:spcAft>
              <a:buClr>
                <a:schemeClr val="accent1"/>
              </a:buClr>
              <a:buSzPts val="5200"/>
              <a:buNone/>
              <a:defRPr sz="5200" b="1">
                <a:solidFill>
                  <a:schemeClr val="accent1"/>
                </a:solidFill>
              </a:defRPr>
            </a:lvl4pPr>
            <a:lvl5pPr lvl="4">
              <a:spcBef>
                <a:spcPts val="0"/>
              </a:spcBef>
              <a:spcAft>
                <a:spcPts val="0"/>
              </a:spcAft>
              <a:buClr>
                <a:schemeClr val="accent1"/>
              </a:buClr>
              <a:buSzPts val="5200"/>
              <a:buNone/>
              <a:defRPr sz="5200" b="1">
                <a:solidFill>
                  <a:schemeClr val="accent1"/>
                </a:solidFill>
              </a:defRPr>
            </a:lvl5pPr>
            <a:lvl6pPr lvl="5">
              <a:spcBef>
                <a:spcPts val="0"/>
              </a:spcBef>
              <a:spcAft>
                <a:spcPts val="0"/>
              </a:spcAft>
              <a:buClr>
                <a:schemeClr val="accent1"/>
              </a:buClr>
              <a:buSzPts val="5200"/>
              <a:buNone/>
              <a:defRPr sz="5200" b="1">
                <a:solidFill>
                  <a:schemeClr val="accent1"/>
                </a:solidFill>
              </a:defRPr>
            </a:lvl6pPr>
            <a:lvl7pPr lvl="6">
              <a:spcBef>
                <a:spcPts val="0"/>
              </a:spcBef>
              <a:spcAft>
                <a:spcPts val="0"/>
              </a:spcAft>
              <a:buClr>
                <a:schemeClr val="accent1"/>
              </a:buClr>
              <a:buSzPts val="5200"/>
              <a:buNone/>
              <a:defRPr sz="5200" b="1">
                <a:solidFill>
                  <a:schemeClr val="accent1"/>
                </a:solidFill>
              </a:defRPr>
            </a:lvl7pPr>
            <a:lvl8pPr lvl="7">
              <a:spcBef>
                <a:spcPts val="0"/>
              </a:spcBef>
              <a:spcAft>
                <a:spcPts val="0"/>
              </a:spcAft>
              <a:buClr>
                <a:schemeClr val="accent1"/>
              </a:buClr>
              <a:buSzPts val="5200"/>
              <a:buNone/>
              <a:defRPr sz="5200" b="1">
                <a:solidFill>
                  <a:schemeClr val="accent1"/>
                </a:solidFill>
              </a:defRPr>
            </a:lvl8pPr>
            <a:lvl9pPr lvl="8">
              <a:spcBef>
                <a:spcPts val="0"/>
              </a:spcBef>
              <a:spcAft>
                <a:spcPts val="0"/>
              </a:spcAft>
              <a:buClr>
                <a:schemeClr val="accent1"/>
              </a:buClr>
              <a:buSzPts val="5200"/>
              <a:buNone/>
              <a:defRPr sz="5200" b="1">
                <a:solidFill>
                  <a:schemeClr val="accent1"/>
                </a:solidFill>
              </a:defRPr>
            </a:lvl9pPr>
          </a:lstStyle>
          <a:p>
            <a:endParaRPr/>
          </a:p>
        </p:txBody>
      </p:sp>
      <p:sp>
        <p:nvSpPr>
          <p:cNvPr id="58" name="Google Shape;58;p14"/>
          <p:cNvSpPr txBox="1">
            <a:spLocks noGrp="1"/>
          </p:cNvSpPr>
          <p:nvPr>
            <p:ph type="subTitle" idx="1"/>
          </p:nvPr>
        </p:nvSpPr>
        <p:spPr>
          <a:xfrm>
            <a:off x="685817" y="3086100"/>
            <a:ext cx="6000900" cy="445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3"/>
              </a:buClr>
              <a:buSzPts val="1500"/>
              <a:buNone/>
              <a:defRPr sz="1500">
                <a:solidFill>
                  <a:schemeClr val="accent3"/>
                </a:solidFill>
              </a:defRPr>
            </a:lvl1pPr>
            <a:lvl2pPr lvl="1">
              <a:lnSpc>
                <a:spcPct val="100000"/>
              </a:lnSpc>
              <a:spcBef>
                <a:spcPts val="0"/>
              </a:spcBef>
              <a:spcAft>
                <a:spcPts val="0"/>
              </a:spcAft>
              <a:buClr>
                <a:schemeClr val="accent3"/>
              </a:buClr>
              <a:buSzPts val="2800"/>
              <a:buNone/>
              <a:defRPr sz="2800">
                <a:solidFill>
                  <a:schemeClr val="accent3"/>
                </a:solidFill>
              </a:defRPr>
            </a:lvl2pPr>
            <a:lvl3pPr lvl="2">
              <a:lnSpc>
                <a:spcPct val="100000"/>
              </a:lnSpc>
              <a:spcBef>
                <a:spcPts val="0"/>
              </a:spcBef>
              <a:spcAft>
                <a:spcPts val="0"/>
              </a:spcAft>
              <a:buClr>
                <a:schemeClr val="accent3"/>
              </a:buClr>
              <a:buSzPts val="2800"/>
              <a:buNone/>
              <a:defRPr sz="2800">
                <a:solidFill>
                  <a:schemeClr val="accent3"/>
                </a:solidFill>
              </a:defRPr>
            </a:lvl3pPr>
            <a:lvl4pPr lvl="3">
              <a:lnSpc>
                <a:spcPct val="100000"/>
              </a:lnSpc>
              <a:spcBef>
                <a:spcPts val="0"/>
              </a:spcBef>
              <a:spcAft>
                <a:spcPts val="0"/>
              </a:spcAft>
              <a:buClr>
                <a:schemeClr val="accent3"/>
              </a:buClr>
              <a:buSzPts val="2800"/>
              <a:buNone/>
              <a:defRPr sz="2800">
                <a:solidFill>
                  <a:schemeClr val="accent3"/>
                </a:solidFill>
              </a:defRPr>
            </a:lvl4pPr>
            <a:lvl5pPr lvl="4">
              <a:lnSpc>
                <a:spcPct val="100000"/>
              </a:lnSpc>
              <a:spcBef>
                <a:spcPts val="0"/>
              </a:spcBef>
              <a:spcAft>
                <a:spcPts val="0"/>
              </a:spcAft>
              <a:buClr>
                <a:schemeClr val="accent3"/>
              </a:buClr>
              <a:buSzPts val="2800"/>
              <a:buNone/>
              <a:defRPr sz="2800">
                <a:solidFill>
                  <a:schemeClr val="accent3"/>
                </a:solidFill>
              </a:defRPr>
            </a:lvl5pPr>
            <a:lvl6pPr lvl="5">
              <a:lnSpc>
                <a:spcPct val="100000"/>
              </a:lnSpc>
              <a:spcBef>
                <a:spcPts val="0"/>
              </a:spcBef>
              <a:spcAft>
                <a:spcPts val="0"/>
              </a:spcAft>
              <a:buClr>
                <a:schemeClr val="accent3"/>
              </a:buClr>
              <a:buSzPts val="2800"/>
              <a:buNone/>
              <a:defRPr sz="2800">
                <a:solidFill>
                  <a:schemeClr val="accent3"/>
                </a:solidFill>
              </a:defRPr>
            </a:lvl6pPr>
            <a:lvl7pPr lvl="6">
              <a:lnSpc>
                <a:spcPct val="100000"/>
              </a:lnSpc>
              <a:spcBef>
                <a:spcPts val="0"/>
              </a:spcBef>
              <a:spcAft>
                <a:spcPts val="0"/>
              </a:spcAft>
              <a:buClr>
                <a:schemeClr val="accent3"/>
              </a:buClr>
              <a:buSzPts val="2800"/>
              <a:buNone/>
              <a:defRPr sz="2800">
                <a:solidFill>
                  <a:schemeClr val="accent3"/>
                </a:solidFill>
              </a:defRPr>
            </a:lvl7pPr>
            <a:lvl8pPr lvl="7">
              <a:lnSpc>
                <a:spcPct val="100000"/>
              </a:lnSpc>
              <a:spcBef>
                <a:spcPts val="0"/>
              </a:spcBef>
              <a:spcAft>
                <a:spcPts val="0"/>
              </a:spcAft>
              <a:buClr>
                <a:schemeClr val="accent3"/>
              </a:buClr>
              <a:buSzPts val="2800"/>
              <a:buNone/>
              <a:defRPr sz="2800">
                <a:solidFill>
                  <a:schemeClr val="accent3"/>
                </a:solidFill>
              </a:defRPr>
            </a:lvl8pPr>
            <a:lvl9pPr lvl="8">
              <a:lnSpc>
                <a:spcPct val="100000"/>
              </a:lnSpc>
              <a:spcBef>
                <a:spcPts val="0"/>
              </a:spcBef>
              <a:spcAft>
                <a:spcPts val="0"/>
              </a:spcAft>
              <a:buClr>
                <a:schemeClr val="accent3"/>
              </a:buClr>
              <a:buSzPts val="2800"/>
              <a:buNone/>
              <a:defRPr sz="2800">
                <a:solidFill>
                  <a:schemeClr val="accent3"/>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59"/>
        <p:cNvGrpSpPr/>
        <p:nvPr/>
      </p:nvGrpSpPr>
      <p:grpSpPr>
        <a:xfrm>
          <a:off x="0" y="0"/>
          <a:ext cx="0" cy="0"/>
          <a:chOff x="0" y="0"/>
          <a:chExt cx="0" cy="0"/>
        </a:xfrm>
      </p:grpSpPr>
      <p:sp>
        <p:nvSpPr>
          <p:cNvPr id="60" name="Google Shape;60;p15"/>
          <p:cNvSpPr txBox="1">
            <a:spLocks noGrp="1"/>
          </p:cNvSpPr>
          <p:nvPr>
            <p:ph type="ctrTitle"/>
          </p:nvPr>
        </p:nvSpPr>
        <p:spPr>
          <a:xfrm>
            <a:off x="685817" y="1303020"/>
            <a:ext cx="6000900" cy="1714500"/>
          </a:xfrm>
          <a:prstGeom prst="rect">
            <a:avLst/>
          </a:prstGeom>
        </p:spPr>
        <p:txBody>
          <a:bodyPr spcFirstLastPara="1" wrap="square" lIns="91425" tIns="91425" rIns="91425" bIns="91425" anchor="b" anchorCtr="0">
            <a:noAutofit/>
          </a:bodyPr>
          <a:lstStyle>
            <a:lvl1pPr lvl="0">
              <a:spcBef>
                <a:spcPts val="0"/>
              </a:spcBef>
              <a:spcAft>
                <a:spcPts val="0"/>
              </a:spcAft>
              <a:buClr>
                <a:schemeClr val="accent1"/>
              </a:buClr>
              <a:buSzPts val="2900"/>
              <a:buNone/>
              <a:defRPr sz="2900" b="1">
                <a:solidFill>
                  <a:schemeClr val="accent1"/>
                </a:solidFill>
              </a:defRPr>
            </a:lvl1pPr>
            <a:lvl2pPr lvl="1">
              <a:spcBef>
                <a:spcPts val="0"/>
              </a:spcBef>
              <a:spcAft>
                <a:spcPts val="0"/>
              </a:spcAft>
              <a:buClr>
                <a:schemeClr val="accent1"/>
              </a:buClr>
              <a:buSzPts val="5200"/>
              <a:buNone/>
              <a:defRPr sz="5200" b="1">
                <a:solidFill>
                  <a:schemeClr val="accent1"/>
                </a:solidFill>
              </a:defRPr>
            </a:lvl2pPr>
            <a:lvl3pPr lvl="2">
              <a:spcBef>
                <a:spcPts val="0"/>
              </a:spcBef>
              <a:spcAft>
                <a:spcPts val="0"/>
              </a:spcAft>
              <a:buClr>
                <a:schemeClr val="accent1"/>
              </a:buClr>
              <a:buSzPts val="5200"/>
              <a:buNone/>
              <a:defRPr sz="5200" b="1">
                <a:solidFill>
                  <a:schemeClr val="accent1"/>
                </a:solidFill>
              </a:defRPr>
            </a:lvl3pPr>
            <a:lvl4pPr lvl="3">
              <a:spcBef>
                <a:spcPts val="0"/>
              </a:spcBef>
              <a:spcAft>
                <a:spcPts val="0"/>
              </a:spcAft>
              <a:buClr>
                <a:schemeClr val="accent1"/>
              </a:buClr>
              <a:buSzPts val="5200"/>
              <a:buNone/>
              <a:defRPr sz="5200" b="1">
                <a:solidFill>
                  <a:schemeClr val="accent1"/>
                </a:solidFill>
              </a:defRPr>
            </a:lvl4pPr>
            <a:lvl5pPr lvl="4">
              <a:spcBef>
                <a:spcPts val="0"/>
              </a:spcBef>
              <a:spcAft>
                <a:spcPts val="0"/>
              </a:spcAft>
              <a:buClr>
                <a:schemeClr val="accent1"/>
              </a:buClr>
              <a:buSzPts val="5200"/>
              <a:buNone/>
              <a:defRPr sz="5200" b="1">
                <a:solidFill>
                  <a:schemeClr val="accent1"/>
                </a:solidFill>
              </a:defRPr>
            </a:lvl5pPr>
            <a:lvl6pPr lvl="5">
              <a:spcBef>
                <a:spcPts val="0"/>
              </a:spcBef>
              <a:spcAft>
                <a:spcPts val="0"/>
              </a:spcAft>
              <a:buClr>
                <a:schemeClr val="accent1"/>
              </a:buClr>
              <a:buSzPts val="5200"/>
              <a:buNone/>
              <a:defRPr sz="5200" b="1">
                <a:solidFill>
                  <a:schemeClr val="accent1"/>
                </a:solidFill>
              </a:defRPr>
            </a:lvl6pPr>
            <a:lvl7pPr lvl="6">
              <a:spcBef>
                <a:spcPts val="0"/>
              </a:spcBef>
              <a:spcAft>
                <a:spcPts val="0"/>
              </a:spcAft>
              <a:buClr>
                <a:schemeClr val="accent1"/>
              </a:buClr>
              <a:buSzPts val="5200"/>
              <a:buNone/>
              <a:defRPr sz="5200" b="1">
                <a:solidFill>
                  <a:schemeClr val="accent1"/>
                </a:solidFill>
              </a:defRPr>
            </a:lvl7pPr>
            <a:lvl8pPr lvl="7">
              <a:spcBef>
                <a:spcPts val="0"/>
              </a:spcBef>
              <a:spcAft>
                <a:spcPts val="0"/>
              </a:spcAft>
              <a:buClr>
                <a:schemeClr val="accent1"/>
              </a:buClr>
              <a:buSzPts val="5200"/>
              <a:buNone/>
              <a:defRPr sz="5200" b="1">
                <a:solidFill>
                  <a:schemeClr val="accent1"/>
                </a:solidFill>
              </a:defRPr>
            </a:lvl8pPr>
            <a:lvl9pPr lvl="8">
              <a:spcBef>
                <a:spcPts val="0"/>
              </a:spcBef>
              <a:spcAft>
                <a:spcPts val="0"/>
              </a:spcAft>
              <a:buClr>
                <a:schemeClr val="accent1"/>
              </a:buClr>
              <a:buSzPts val="5200"/>
              <a:buNone/>
              <a:defRPr sz="5200" b="1">
                <a:solidFill>
                  <a:schemeClr val="accent1"/>
                </a:solidFill>
              </a:defRPr>
            </a:lvl9pPr>
          </a:lstStyle>
          <a:p>
            <a:endParaRPr/>
          </a:p>
        </p:txBody>
      </p:sp>
      <p:sp>
        <p:nvSpPr>
          <p:cNvPr id="61" name="Google Shape;61;p15"/>
          <p:cNvSpPr txBox="1">
            <a:spLocks noGrp="1"/>
          </p:cNvSpPr>
          <p:nvPr>
            <p:ph type="subTitle" idx="1"/>
          </p:nvPr>
        </p:nvSpPr>
        <p:spPr>
          <a:xfrm>
            <a:off x="685817" y="3086100"/>
            <a:ext cx="6000900" cy="445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1"/>
              </a:buClr>
              <a:buSzPts val="1500"/>
              <a:buNone/>
              <a:defRPr sz="1500">
                <a:solidFill>
                  <a:schemeClr val="accent1"/>
                </a:solidFill>
              </a:defRPr>
            </a:lvl1pPr>
            <a:lvl2pPr lvl="1">
              <a:lnSpc>
                <a:spcPct val="100000"/>
              </a:lnSpc>
              <a:spcBef>
                <a:spcPts val="0"/>
              </a:spcBef>
              <a:spcAft>
                <a:spcPts val="0"/>
              </a:spcAft>
              <a:buClr>
                <a:schemeClr val="accent1"/>
              </a:buClr>
              <a:buSzPts val="2800"/>
              <a:buNone/>
              <a:defRPr sz="2800">
                <a:solidFill>
                  <a:schemeClr val="accent1"/>
                </a:solidFill>
              </a:defRPr>
            </a:lvl2pPr>
            <a:lvl3pPr lvl="2">
              <a:lnSpc>
                <a:spcPct val="100000"/>
              </a:lnSpc>
              <a:spcBef>
                <a:spcPts val="0"/>
              </a:spcBef>
              <a:spcAft>
                <a:spcPts val="0"/>
              </a:spcAft>
              <a:buClr>
                <a:schemeClr val="accent1"/>
              </a:buClr>
              <a:buSzPts val="2800"/>
              <a:buNone/>
              <a:defRPr sz="2800">
                <a:solidFill>
                  <a:schemeClr val="accent1"/>
                </a:solidFill>
              </a:defRPr>
            </a:lvl3pPr>
            <a:lvl4pPr lvl="3">
              <a:lnSpc>
                <a:spcPct val="100000"/>
              </a:lnSpc>
              <a:spcBef>
                <a:spcPts val="0"/>
              </a:spcBef>
              <a:spcAft>
                <a:spcPts val="0"/>
              </a:spcAft>
              <a:buClr>
                <a:schemeClr val="accent1"/>
              </a:buClr>
              <a:buSzPts val="2800"/>
              <a:buNone/>
              <a:defRPr sz="2800">
                <a:solidFill>
                  <a:schemeClr val="accent1"/>
                </a:solidFill>
              </a:defRPr>
            </a:lvl4pPr>
            <a:lvl5pPr lvl="4">
              <a:lnSpc>
                <a:spcPct val="100000"/>
              </a:lnSpc>
              <a:spcBef>
                <a:spcPts val="0"/>
              </a:spcBef>
              <a:spcAft>
                <a:spcPts val="0"/>
              </a:spcAft>
              <a:buClr>
                <a:schemeClr val="accent1"/>
              </a:buClr>
              <a:buSzPts val="2800"/>
              <a:buNone/>
              <a:defRPr sz="2800">
                <a:solidFill>
                  <a:schemeClr val="accent1"/>
                </a:solidFill>
              </a:defRPr>
            </a:lvl5pPr>
            <a:lvl6pPr lvl="5">
              <a:lnSpc>
                <a:spcPct val="100000"/>
              </a:lnSpc>
              <a:spcBef>
                <a:spcPts val="0"/>
              </a:spcBef>
              <a:spcAft>
                <a:spcPts val="0"/>
              </a:spcAft>
              <a:buClr>
                <a:schemeClr val="accent1"/>
              </a:buClr>
              <a:buSzPts val="2800"/>
              <a:buNone/>
              <a:defRPr sz="2800">
                <a:solidFill>
                  <a:schemeClr val="accent1"/>
                </a:solidFill>
              </a:defRPr>
            </a:lvl6pPr>
            <a:lvl7pPr lvl="6">
              <a:lnSpc>
                <a:spcPct val="100000"/>
              </a:lnSpc>
              <a:spcBef>
                <a:spcPts val="0"/>
              </a:spcBef>
              <a:spcAft>
                <a:spcPts val="0"/>
              </a:spcAft>
              <a:buClr>
                <a:schemeClr val="accent1"/>
              </a:buClr>
              <a:buSzPts val="2800"/>
              <a:buNone/>
              <a:defRPr sz="2800">
                <a:solidFill>
                  <a:schemeClr val="accent1"/>
                </a:solidFill>
              </a:defRPr>
            </a:lvl7pPr>
            <a:lvl8pPr lvl="7">
              <a:lnSpc>
                <a:spcPct val="100000"/>
              </a:lnSpc>
              <a:spcBef>
                <a:spcPts val="0"/>
              </a:spcBef>
              <a:spcAft>
                <a:spcPts val="0"/>
              </a:spcAft>
              <a:buClr>
                <a:schemeClr val="accent1"/>
              </a:buClr>
              <a:buSzPts val="2800"/>
              <a:buNone/>
              <a:defRPr sz="2800">
                <a:solidFill>
                  <a:schemeClr val="accent1"/>
                </a:solidFill>
              </a:defRPr>
            </a:lvl8pPr>
            <a:lvl9pPr lvl="8">
              <a:lnSpc>
                <a:spcPct val="100000"/>
              </a:lnSpc>
              <a:spcBef>
                <a:spcPts val="0"/>
              </a:spcBef>
              <a:spcAft>
                <a:spcPts val="0"/>
              </a:spcAft>
              <a:buClr>
                <a:schemeClr val="accent1"/>
              </a:buClr>
              <a:buSzPts val="2800"/>
              <a:buNone/>
              <a:defRPr sz="2800">
                <a:solidFill>
                  <a:schemeClr val="accent1"/>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64" name="Google Shape;64;p16"/>
          <p:cNvSpPr txBox="1">
            <a:spLocks noGrp="1"/>
          </p:cNvSpPr>
          <p:nvPr>
            <p:ph type="subTitle" idx="1"/>
          </p:nvPr>
        </p:nvSpPr>
        <p:spPr>
          <a:xfrm>
            <a:off x="342908" y="781812"/>
            <a:ext cx="8456100" cy="4665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SzPts val="900"/>
              <a:buNone/>
              <a:defRPr sz="900"/>
            </a:lvl1pPr>
            <a:lvl2pPr lvl="1">
              <a:lnSpc>
                <a:spcPct val="90000"/>
              </a:lnSpc>
              <a:spcBef>
                <a:spcPts val="0"/>
              </a:spcBef>
              <a:spcAft>
                <a:spcPts val="0"/>
              </a:spcAft>
              <a:buSzPts val="900"/>
              <a:buNone/>
              <a:defRPr sz="900"/>
            </a:lvl2pPr>
            <a:lvl3pPr lvl="2">
              <a:lnSpc>
                <a:spcPct val="90000"/>
              </a:lnSpc>
              <a:spcBef>
                <a:spcPts val="0"/>
              </a:spcBef>
              <a:spcAft>
                <a:spcPts val="0"/>
              </a:spcAft>
              <a:buSzPts val="900"/>
              <a:buNone/>
              <a:defRPr sz="900"/>
            </a:lvl3pPr>
            <a:lvl4pPr lvl="3">
              <a:lnSpc>
                <a:spcPct val="90000"/>
              </a:lnSpc>
              <a:spcBef>
                <a:spcPts val="0"/>
              </a:spcBef>
              <a:spcAft>
                <a:spcPts val="0"/>
              </a:spcAft>
              <a:buSzPts val="900"/>
              <a:buNone/>
              <a:defRPr sz="900"/>
            </a:lvl4pPr>
            <a:lvl5pPr lvl="4">
              <a:lnSpc>
                <a:spcPct val="90000"/>
              </a:lnSpc>
              <a:spcBef>
                <a:spcPts val="0"/>
              </a:spcBef>
              <a:spcAft>
                <a:spcPts val="0"/>
              </a:spcAft>
              <a:buSzPts val="900"/>
              <a:buNone/>
              <a:defRPr sz="900"/>
            </a:lvl5pPr>
            <a:lvl6pPr lvl="5">
              <a:lnSpc>
                <a:spcPct val="90000"/>
              </a:lnSpc>
              <a:spcBef>
                <a:spcPts val="0"/>
              </a:spcBef>
              <a:spcAft>
                <a:spcPts val="0"/>
              </a:spcAft>
              <a:buSzPts val="900"/>
              <a:buNone/>
              <a:defRPr sz="900"/>
            </a:lvl6pPr>
            <a:lvl7pPr lvl="6">
              <a:lnSpc>
                <a:spcPct val="90000"/>
              </a:lnSpc>
              <a:spcBef>
                <a:spcPts val="0"/>
              </a:spcBef>
              <a:spcAft>
                <a:spcPts val="0"/>
              </a:spcAft>
              <a:buSzPts val="900"/>
              <a:buNone/>
              <a:defRPr sz="900"/>
            </a:lvl7pPr>
            <a:lvl8pPr lvl="7">
              <a:lnSpc>
                <a:spcPct val="90000"/>
              </a:lnSpc>
              <a:spcBef>
                <a:spcPts val="0"/>
              </a:spcBef>
              <a:spcAft>
                <a:spcPts val="0"/>
              </a:spcAft>
              <a:buSzPts val="900"/>
              <a:buNone/>
              <a:defRPr sz="900"/>
            </a:lvl8pPr>
            <a:lvl9pPr lvl="8">
              <a:lnSpc>
                <a:spcPct val="90000"/>
              </a:lnSpc>
              <a:spcBef>
                <a:spcPts val="0"/>
              </a:spcBef>
              <a:spcAft>
                <a:spcPts val="0"/>
              </a:spcAft>
              <a:buSzPts val="900"/>
              <a:buNone/>
              <a:defRPr sz="900"/>
            </a:lvl9pPr>
          </a:lstStyle>
          <a:p>
            <a:endParaRPr/>
          </a:p>
        </p:txBody>
      </p:sp>
      <p:sp>
        <p:nvSpPr>
          <p:cNvPr id="65" name="Google Shape;65;p16"/>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ivider">
  <p:cSld name="CUSTOM">
    <p:spTree>
      <p:nvGrpSpPr>
        <p:cNvPr id="1" name="Shape 66"/>
        <p:cNvGrpSpPr/>
        <p:nvPr/>
      </p:nvGrpSpPr>
      <p:grpSpPr>
        <a:xfrm>
          <a:off x="0" y="0"/>
          <a:ext cx="0" cy="0"/>
          <a:chOff x="0" y="0"/>
          <a:chExt cx="0" cy="0"/>
        </a:xfrm>
      </p:grpSpPr>
      <p:sp>
        <p:nvSpPr>
          <p:cNvPr id="67" name="Google Shape;67;p17"/>
          <p:cNvSpPr/>
          <p:nvPr/>
        </p:nvSpPr>
        <p:spPr>
          <a:xfrm>
            <a:off x="0" y="0"/>
            <a:ext cx="9144000" cy="51435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p>
        </p:txBody>
      </p:sp>
      <p:sp>
        <p:nvSpPr>
          <p:cNvPr id="68" name="Google Shape;68;p17"/>
          <p:cNvSpPr txBox="1">
            <a:spLocks noGrp="1"/>
          </p:cNvSpPr>
          <p:nvPr>
            <p:ph type="title"/>
          </p:nvPr>
        </p:nvSpPr>
        <p:spPr>
          <a:xfrm>
            <a:off x="343921" y="2854905"/>
            <a:ext cx="8456100" cy="90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800"/>
              <a:buNone/>
              <a:defRPr sz="3800" b="1">
                <a:solidFill>
                  <a:schemeClr val="lt1"/>
                </a:solidFill>
              </a:defRPr>
            </a:lvl1pPr>
            <a:lvl2pPr lvl="1">
              <a:spcBef>
                <a:spcPts val="0"/>
              </a:spcBef>
              <a:spcAft>
                <a:spcPts val="0"/>
              </a:spcAft>
              <a:buClr>
                <a:schemeClr val="lt1"/>
              </a:buClr>
              <a:buSzPts val="3800"/>
              <a:buNone/>
              <a:defRPr sz="3800" b="1">
                <a:solidFill>
                  <a:schemeClr val="lt1"/>
                </a:solidFill>
              </a:defRPr>
            </a:lvl2pPr>
            <a:lvl3pPr lvl="2">
              <a:spcBef>
                <a:spcPts val="0"/>
              </a:spcBef>
              <a:spcAft>
                <a:spcPts val="0"/>
              </a:spcAft>
              <a:buClr>
                <a:schemeClr val="lt1"/>
              </a:buClr>
              <a:buSzPts val="3800"/>
              <a:buNone/>
              <a:defRPr sz="3800" b="1">
                <a:solidFill>
                  <a:schemeClr val="lt1"/>
                </a:solidFill>
              </a:defRPr>
            </a:lvl3pPr>
            <a:lvl4pPr lvl="3">
              <a:spcBef>
                <a:spcPts val="0"/>
              </a:spcBef>
              <a:spcAft>
                <a:spcPts val="0"/>
              </a:spcAft>
              <a:buClr>
                <a:schemeClr val="lt1"/>
              </a:buClr>
              <a:buSzPts val="3800"/>
              <a:buNone/>
              <a:defRPr sz="3800" b="1">
                <a:solidFill>
                  <a:schemeClr val="lt1"/>
                </a:solidFill>
              </a:defRPr>
            </a:lvl4pPr>
            <a:lvl5pPr lvl="4">
              <a:spcBef>
                <a:spcPts val="0"/>
              </a:spcBef>
              <a:spcAft>
                <a:spcPts val="0"/>
              </a:spcAft>
              <a:buClr>
                <a:schemeClr val="lt1"/>
              </a:buClr>
              <a:buSzPts val="3800"/>
              <a:buNone/>
              <a:defRPr sz="3800" b="1">
                <a:solidFill>
                  <a:schemeClr val="lt1"/>
                </a:solidFill>
              </a:defRPr>
            </a:lvl5pPr>
            <a:lvl6pPr lvl="5">
              <a:spcBef>
                <a:spcPts val="0"/>
              </a:spcBef>
              <a:spcAft>
                <a:spcPts val="0"/>
              </a:spcAft>
              <a:buClr>
                <a:schemeClr val="lt1"/>
              </a:buClr>
              <a:buSzPts val="3800"/>
              <a:buNone/>
              <a:defRPr sz="3800" b="1">
                <a:solidFill>
                  <a:schemeClr val="lt1"/>
                </a:solidFill>
              </a:defRPr>
            </a:lvl6pPr>
            <a:lvl7pPr lvl="6">
              <a:spcBef>
                <a:spcPts val="0"/>
              </a:spcBef>
              <a:spcAft>
                <a:spcPts val="0"/>
              </a:spcAft>
              <a:buClr>
                <a:schemeClr val="lt1"/>
              </a:buClr>
              <a:buSzPts val="3800"/>
              <a:buNone/>
              <a:defRPr sz="3800" b="1">
                <a:solidFill>
                  <a:schemeClr val="lt1"/>
                </a:solidFill>
              </a:defRPr>
            </a:lvl7pPr>
            <a:lvl8pPr lvl="7">
              <a:spcBef>
                <a:spcPts val="0"/>
              </a:spcBef>
              <a:spcAft>
                <a:spcPts val="0"/>
              </a:spcAft>
              <a:buClr>
                <a:schemeClr val="lt1"/>
              </a:buClr>
              <a:buSzPts val="3800"/>
              <a:buNone/>
              <a:defRPr sz="3800" b="1">
                <a:solidFill>
                  <a:schemeClr val="lt1"/>
                </a:solidFill>
              </a:defRPr>
            </a:lvl8pPr>
            <a:lvl9pPr lvl="8">
              <a:spcBef>
                <a:spcPts val="0"/>
              </a:spcBef>
              <a:spcAft>
                <a:spcPts val="0"/>
              </a:spcAft>
              <a:buClr>
                <a:schemeClr val="lt1"/>
              </a:buClr>
              <a:buSzPts val="3800"/>
              <a:buNone/>
              <a:defRPr sz="3800" b="1">
                <a:solidFill>
                  <a:schemeClr val="lt1"/>
                </a:solidFill>
              </a:defRPr>
            </a:lvl9pPr>
          </a:lstStyle>
          <a:p>
            <a:endParaRPr/>
          </a:p>
        </p:txBody>
      </p:sp>
      <p:sp>
        <p:nvSpPr>
          <p:cNvPr id="69" name="Google Shape;69;p17"/>
          <p:cNvSpPr txBox="1">
            <a:spLocks noGrp="1"/>
          </p:cNvSpPr>
          <p:nvPr>
            <p:ph type="sldNum" idx="12"/>
          </p:nvPr>
        </p:nvSpPr>
        <p:spPr>
          <a:xfrm>
            <a:off x="7699033" y="4903461"/>
            <a:ext cx="1133100" cy="192000"/>
          </a:xfrm>
          <a:prstGeom prst="rect">
            <a:avLst/>
          </a:prstGeom>
        </p:spPr>
        <p:txBody>
          <a:bodyPr spcFirstLastPara="1" wrap="square" lIns="68575" tIns="68575" rIns="68575" bIns="685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42908" y="411480"/>
            <a:ext cx="8456100" cy="3705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72" name="Google Shape;72;p18"/>
          <p:cNvSpPr txBox="1">
            <a:spLocks noGrp="1"/>
          </p:cNvSpPr>
          <p:nvPr>
            <p:ph type="body" idx="1"/>
          </p:nvPr>
        </p:nvSpPr>
        <p:spPr>
          <a:xfrm>
            <a:off x="342908" y="1378458"/>
            <a:ext cx="8456100" cy="3250800"/>
          </a:xfrm>
          <a:prstGeom prst="rect">
            <a:avLst/>
          </a:prstGeom>
        </p:spPr>
        <p:txBody>
          <a:bodyPr spcFirstLastPara="1" wrap="square" lIns="68575" tIns="34275" rIns="68575" bIns="34275" anchor="t" anchorCtr="0">
            <a:normAutofit/>
          </a:bodyPr>
          <a:lstStyle>
            <a:lvl1pPr marL="457200" lvl="0" indent="-285750">
              <a:spcBef>
                <a:spcPts val="0"/>
              </a:spcBef>
              <a:spcAft>
                <a:spcPts val="0"/>
              </a:spcAft>
              <a:buSzPts val="900"/>
              <a:buChar char="●"/>
              <a:defRPr sz="900"/>
            </a:lvl1pPr>
            <a:lvl2pPr marL="914400" lvl="1" indent="-285750">
              <a:spcBef>
                <a:spcPts val="0"/>
              </a:spcBef>
              <a:spcAft>
                <a:spcPts val="0"/>
              </a:spcAft>
              <a:buSzPts val="900"/>
              <a:buChar char="○"/>
              <a:defRPr sz="900"/>
            </a:lvl2pPr>
            <a:lvl3pPr marL="1371600" lvl="2" indent="-285750">
              <a:spcBef>
                <a:spcPts val="0"/>
              </a:spcBef>
              <a:spcAft>
                <a:spcPts val="0"/>
              </a:spcAft>
              <a:buSzPts val="900"/>
              <a:buChar char="■"/>
              <a:defRPr sz="900"/>
            </a:lvl3pPr>
            <a:lvl4pPr marL="1828800" lvl="3" indent="-285750">
              <a:spcBef>
                <a:spcPts val="0"/>
              </a:spcBef>
              <a:spcAft>
                <a:spcPts val="0"/>
              </a:spcAft>
              <a:buSzPts val="900"/>
              <a:buChar char="●"/>
              <a:defRPr sz="900"/>
            </a:lvl4pPr>
            <a:lvl5pPr marL="2286000" lvl="4" indent="-285750">
              <a:spcBef>
                <a:spcPts val="0"/>
              </a:spcBef>
              <a:spcAft>
                <a:spcPts val="0"/>
              </a:spcAft>
              <a:buSzPts val="900"/>
              <a:buChar char="○"/>
              <a:defRPr sz="900"/>
            </a:lvl5pPr>
            <a:lvl6pPr marL="2743200" lvl="5" indent="-285750">
              <a:spcBef>
                <a:spcPts val="0"/>
              </a:spcBef>
              <a:spcAft>
                <a:spcPts val="0"/>
              </a:spcAft>
              <a:buSzPts val="900"/>
              <a:buChar char="■"/>
              <a:defRPr sz="900"/>
            </a:lvl6pPr>
            <a:lvl7pPr marL="3200400" lvl="6" indent="-285750">
              <a:spcBef>
                <a:spcPts val="0"/>
              </a:spcBef>
              <a:spcAft>
                <a:spcPts val="0"/>
              </a:spcAft>
              <a:buSzPts val="900"/>
              <a:buChar char="●"/>
              <a:defRPr sz="900"/>
            </a:lvl7pPr>
            <a:lvl8pPr marL="3657600" lvl="7" indent="-285750">
              <a:spcBef>
                <a:spcPts val="0"/>
              </a:spcBef>
              <a:spcAft>
                <a:spcPts val="0"/>
              </a:spcAft>
              <a:buSzPts val="900"/>
              <a:buChar char="○"/>
              <a:defRPr sz="900"/>
            </a:lvl8pPr>
            <a:lvl9pPr marL="4114800" lvl="8" indent="-285750">
              <a:spcBef>
                <a:spcPts val="0"/>
              </a:spcBef>
              <a:spcAft>
                <a:spcPts val="0"/>
              </a:spcAft>
              <a:buSzPts val="900"/>
              <a:buChar char="■"/>
              <a:defRPr sz="900"/>
            </a:lvl9pPr>
          </a:lstStyle>
          <a:p>
            <a:endParaRPr/>
          </a:p>
        </p:txBody>
      </p:sp>
      <p:sp>
        <p:nvSpPr>
          <p:cNvPr id="73" name="Google Shape;73;p18"/>
          <p:cNvSpPr txBox="1">
            <a:spLocks noGrp="1"/>
          </p:cNvSpPr>
          <p:nvPr>
            <p:ph type="subTitle" idx="2"/>
          </p:nvPr>
        </p:nvSpPr>
        <p:spPr>
          <a:xfrm>
            <a:off x="342908" y="781812"/>
            <a:ext cx="8456100" cy="466500"/>
          </a:xfrm>
          <a:prstGeom prst="rect">
            <a:avLst/>
          </a:prstGeom>
        </p:spPr>
        <p:txBody>
          <a:bodyPr spcFirstLastPara="1" wrap="square" lIns="34275" tIns="68575" rIns="34275" bIns="34275" anchor="t" anchorCtr="0">
            <a:normAutofit/>
          </a:bodyPr>
          <a:lstStyle>
            <a:lvl1pPr lvl="0">
              <a:lnSpc>
                <a:spcPct val="90000"/>
              </a:lnSpc>
              <a:spcBef>
                <a:spcPts val="0"/>
              </a:spcBef>
              <a:spcAft>
                <a:spcPts val="0"/>
              </a:spcAft>
              <a:buSzPts val="900"/>
              <a:buNone/>
              <a:defRPr sz="900"/>
            </a:lvl1pPr>
            <a:lvl2pPr lvl="1">
              <a:lnSpc>
                <a:spcPct val="90000"/>
              </a:lnSpc>
              <a:spcBef>
                <a:spcPts val="0"/>
              </a:spcBef>
              <a:spcAft>
                <a:spcPts val="0"/>
              </a:spcAft>
              <a:buSzPts val="900"/>
              <a:buNone/>
              <a:defRPr sz="900"/>
            </a:lvl2pPr>
            <a:lvl3pPr lvl="2">
              <a:lnSpc>
                <a:spcPct val="90000"/>
              </a:lnSpc>
              <a:spcBef>
                <a:spcPts val="0"/>
              </a:spcBef>
              <a:spcAft>
                <a:spcPts val="0"/>
              </a:spcAft>
              <a:buSzPts val="900"/>
              <a:buNone/>
              <a:defRPr sz="900"/>
            </a:lvl3pPr>
            <a:lvl4pPr lvl="3">
              <a:lnSpc>
                <a:spcPct val="90000"/>
              </a:lnSpc>
              <a:spcBef>
                <a:spcPts val="0"/>
              </a:spcBef>
              <a:spcAft>
                <a:spcPts val="0"/>
              </a:spcAft>
              <a:buSzPts val="900"/>
              <a:buNone/>
              <a:defRPr sz="900"/>
            </a:lvl4pPr>
            <a:lvl5pPr lvl="4">
              <a:lnSpc>
                <a:spcPct val="90000"/>
              </a:lnSpc>
              <a:spcBef>
                <a:spcPts val="0"/>
              </a:spcBef>
              <a:spcAft>
                <a:spcPts val="0"/>
              </a:spcAft>
              <a:buSzPts val="900"/>
              <a:buNone/>
              <a:defRPr sz="900"/>
            </a:lvl5pPr>
            <a:lvl6pPr lvl="5">
              <a:lnSpc>
                <a:spcPct val="90000"/>
              </a:lnSpc>
              <a:spcBef>
                <a:spcPts val="0"/>
              </a:spcBef>
              <a:spcAft>
                <a:spcPts val="0"/>
              </a:spcAft>
              <a:buSzPts val="900"/>
              <a:buNone/>
              <a:defRPr sz="900"/>
            </a:lvl6pPr>
            <a:lvl7pPr lvl="6">
              <a:lnSpc>
                <a:spcPct val="90000"/>
              </a:lnSpc>
              <a:spcBef>
                <a:spcPts val="0"/>
              </a:spcBef>
              <a:spcAft>
                <a:spcPts val="0"/>
              </a:spcAft>
              <a:buSzPts val="900"/>
              <a:buNone/>
              <a:defRPr sz="900"/>
            </a:lvl7pPr>
            <a:lvl8pPr lvl="7">
              <a:lnSpc>
                <a:spcPct val="90000"/>
              </a:lnSpc>
              <a:spcBef>
                <a:spcPts val="0"/>
              </a:spcBef>
              <a:spcAft>
                <a:spcPts val="0"/>
              </a:spcAft>
              <a:buSzPts val="900"/>
              <a:buNone/>
              <a:defRPr sz="900"/>
            </a:lvl8pPr>
            <a:lvl9pPr lvl="8">
              <a:lnSpc>
                <a:spcPct val="90000"/>
              </a:lnSpc>
              <a:spcBef>
                <a:spcPts val="0"/>
              </a:spcBef>
              <a:spcAft>
                <a:spcPts val="0"/>
              </a:spcAft>
              <a:buSzPts val="900"/>
              <a:buNone/>
              <a:defRPr sz="900"/>
            </a:lvl9pPr>
          </a:lstStyle>
          <a:p>
            <a:endParaRPr/>
          </a:p>
        </p:txBody>
      </p:sp>
      <p:sp>
        <p:nvSpPr>
          <p:cNvPr id="74" name="Google Shape;74;p18"/>
          <p:cNvSpPr txBox="1">
            <a:spLocks noGrp="1"/>
          </p:cNvSpPr>
          <p:nvPr>
            <p:ph type="body" idx="3"/>
          </p:nvPr>
        </p:nvSpPr>
        <p:spPr>
          <a:xfrm>
            <a:off x="342908" y="212598"/>
            <a:ext cx="8456100" cy="198900"/>
          </a:xfrm>
          <a:prstGeom prst="rect">
            <a:avLst/>
          </a:prstGeom>
        </p:spPr>
        <p:txBody>
          <a:bodyPr spcFirstLastPara="1" wrap="square" lIns="34275" tIns="34275" rIns="34275" bIns="34275" anchor="t" anchorCtr="0">
            <a:norm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75" name="Google Shape;75;p18"/>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4-Sections">
  <p:cSld name="4-Sections">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457200" y="342900"/>
            <a:ext cx="8229600" cy="5943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78" name="Google Shape;78;p19"/>
          <p:cNvSpPr txBox="1">
            <a:spLocks noGrp="1"/>
          </p:cNvSpPr>
          <p:nvPr>
            <p:ph type="body" idx="1"/>
          </p:nvPr>
        </p:nvSpPr>
        <p:spPr>
          <a:xfrm>
            <a:off x="457200" y="1876096"/>
            <a:ext cx="1982100" cy="2817900"/>
          </a:xfrm>
          <a:prstGeom prst="rect">
            <a:avLst/>
          </a:prstGeom>
          <a:noFill/>
          <a:ln>
            <a:noFill/>
          </a:ln>
        </p:spPr>
        <p:txBody>
          <a:bodyPr spcFirstLastPara="1" wrap="square" lIns="68575" tIns="34275" rIns="68575" bIns="34275" anchor="t" anchorCtr="0">
            <a:normAutofit/>
          </a:bodyPr>
          <a:lstStyle>
            <a:lvl1pPr marL="457200" lvl="0" indent="-317500" algn="l">
              <a:lnSpc>
                <a:spcPct val="150000"/>
              </a:lnSpc>
              <a:spcBef>
                <a:spcPts val="900"/>
              </a:spcBef>
              <a:spcAft>
                <a:spcPts val="0"/>
              </a:spcAft>
              <a:buClr>
                <a:schemeClr val="dk1"/>
              </a:buClr>
              <a:buSzPts val="1400"/>
              <a:buChar char="●"/>
              <a:defRPr/>
            </a:lvl1pPr>
            <a:lvl2pPr marL="914400" lvl="1" indent="-317500" algn="l">
              <a:lnSpc>
                <a:spcPct val="150000"/>
              </a:lnSpc>
              <a:spcBef>
                <a:spcPts val="1200"/>
              </a:spcBef>
              <a:spcAft>
                <a:spcPts val="0"/>
              </a:spcAft>
              <a:buClr>
                <a:schemeClr val="dk1"/>
              </a:buClr>
              <a:buSzPts val="1400"/>
              <a:buChar char="○"/>
              <a:defRPr/>
            </a:lvl2pPr>
            <a:lvl3pPr marL="1371600" lvl="2" indent="-317500" algn="l">
              <a:lnSpc>
                <a:spcPct val="150000"/>
              </a:lnSpc>
              <a:spcBef>
                <a:spcPts val="1200"/>
              </a:spcBef>
              <a:spcAft>
                <a:spcPts val="0"/>
              </a:spcAft>
              <a:buClr>
                <a:schemeClr val="dk1"/>
              </a:buClr>
              <a:buSzPts val="1400"/>
              <a:buChar char="■"/>
              <a:defRPr/>
            </a:lvl3pPr>
            <a:lvl4pPr marL="1828800" lvl="3" indent="-317500" algn="l">
              <a:lnSpc>
                <a:spcPct val="150000"/>
              </a:lnSpc>
              <a:spcBef>
                <a:spcPts val="1200"/>
              </a:spcBef>
              <a:spcAft>
                <a:spcPts val="0"/>
              </a:spcAft>
              <a:buClr>
                <a:schemeClr val="dk1"/>
              </a:buClr>
              <a:buSzPts val="1400"/>
              <a:buChar char="●"/>
              <a:defRPr/>
            </a:lvl4pPr>
            <a:lvl5pPr marL="2286000" lvl="4" indent="-317500" algn="l">
              <a:lnSpc>
                <a:spcPct val="15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79" name="Google Shape;79;p19"/>
          <p:cNvSpPr txBox="1">
            <a:spLocks noGrp="1"/>
          </p:cNvSpPr>
          <p:nvPr>
            <p:ph type="body" idx="2"/>
          </p:nvPr>
        </p:nvSpPr>
        <p:spPr>
          <a:xfrm>
            <a:off x="2539746" y="1876096"/>
            <a:ext cx="1982100" cy="2817900"/>
          </a:xfrm>
          <a:prstGeom prst="rect">
            <a:avLst/>
          </a:prstGeom>
          <a:noFill/>
          <a:ln>
            <a:noFill/>
          </a:ln>
        </p:spPr>
        <p:txBody>
          <a:bodyPr spcFirstLastPara="1" wrap="square" lIns="68575" tIns="34275" rIns="68575" bIns="34275" anchor="t" anchorCtr="0">
            <a:normAutofit/>
          </a:bodyPr>
          <a:lstStyle>
            <a:lvl1pPr marL="457200" lvl="0" indent="-317500" algn="l">
              <a:lnSpc>
                <a:spcPct val="150000"/>
              </a:lnSpc>
              <a:spcBef>
                <a:spcPts val="900"/>
              </a:spcBef>
              <a:spcAft>
                <a:spcPts val="0"/>
              </a:spcAft>
              <a:buClr>
                <a:schemeClr val="dk1"/>
              </a:buClr>
              <a:buSzPts val="1400"/>
              <a:buChar char="●"/>
              <a:defRPr/>
            </a:lvl1pPr>
            <a:lvl2pPr marL="914400" lvl="1" indent="-317500" algn="l">
              <a:lnSpc>
                <a:spcPct val="150000"/>
              </a:lnSpc>
              <a:spcBef>
                <a:spcPts val="1200"/>
              </a:spcBef>
              <a:spcAft>
                <a:spcPts val="0"/>
              </a:spcAft>
              <a:buClr>
                <a:schemeClr val="dk1"/>
              </a:buClr>
              <a:buSzPts val="1400"/>
              <a:buChar char="○"/>
              <a:defRPr/>
            </a:lvl2pPr>
            <a:lvl3pPr marL="1371600" lvl="2" indent="-317500" algn="l">
              <a:lnSpc>
                <a:spcPct val="150000"/>
              </a:lnSpc>
              <a:spcBef>
                <a:spcPts val="1200"/>
              </a:spcBef>
              <a:spcAft>
                <a:spcPts val="0"/>
              </a:spcAft>
              <a:buClr>
                <a:schemeClr val="dk1"/>
              </a:buClr>
              <a:buSzPts val="1400"/>
              <a:buChar char="■"/>
              <a:defRPr/>
            </a:lvl3pPr>
            <a:lvl4pPr marL="1828800" lvl="3" indent="-317500" algn="l">
              <a:lnSpc>
                <a:spcPct val="150000"/>
              </a:lnSpc>
              <a:spcBef>
                <a:spcPts val="1200"/>
              </a:spcBef>
              <a:spcAft>
                <a:spcPts val="0"/>
              </a:spcAft>
              <a:buClr>
                <a:schemeClr val="dk1"/>
              </a:buClr>
              <a:buSzPts val="1400"/>
              <a:buChar char="●"/>
              <a:defRPr/>
            </a:lvl4pPr>
            <a:lvl5pPr marL="2286000" lvl="4" indent="-317500" algn="l">
              <a:lnSpc>
                <a:spcPct val="15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80" name="Google Shape;80;p19"/>
          <p:cNvSpPr txBox="1">
            <a:spLocks noGrp="1"/>
          </p:cNvSpPr>
          <p:nvPr>
            <p:ph type="dt" idx="10"/>
          </p:nvPr>
        </p:nvSpPr>
        <p:spPr>
          <a:xfrm>
            <a:off x="457200" y="4800600"/>
            <a:ext cx="2229000" cy="2406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9"/>
          <p:cNvSpPr txBox="1">
            <a:spLocks noGrp="1"/>
          </p:cNvSpPr>
          <p:nvPr>
            <p:ph type="ftr" idx="11"/>
          </p:nvPr>
        </p:nvSpPr>
        <p:spPr>
          <a:xfrm>
            <a:off x="2775585" y="4800600"/>
            <a:ext cx="3592800" cy="2406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9"/>
          <p:cNvSpPr txBox="1">
            <a:spLocks noGrp="1"/>
          </p:cNvSpPr>
          <p:nvPr>
            <p:ph type="sldNum" idx="12"/>
          </p:nvPr>
        </p:nvSpPr>
        <p:spPr>
          <a:xfrm>
            <a:off x="6865620" y="4800600"/>
            <a:ext cx="1821300" cy="2406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
              <a:t>‹#›</a:t>
            </a:fld>
            <a:endParaRPr/>
          </a:p>
        </p:txBody>
      </p:sp>
      <p:sp>
        <p:nvSpPr>
          <p:cNvPr id="83" name="Google Shape;83;p19"/>
          <p:cNvSpPr txBox="1">
            <a:spLocks noGrp="1"/>
          </p:cNvSpPr>
          <p:nvPr>
            <p:ph type="body" idx="3"/>
          </p:nvPr>
        </p:nvSpPr>
        <p:spPr>
          <a:xfrm>
            <a:off x="457200" y="1059180"/>
            <a:ext cx="1982100" cy="710100"/>
          </a:xfrm>
          <a:prstGeom prst="rect">
            <a:avLst/>
          </a:prstGeom>
          <a:noFill/>
          <a:ln>
            <a:noFill/>
          </a:ln>
        </p:spPr>
        <p:txBody>
          <a:bodyPr spcFirstLastPara="1" wrap="square" lIns="68575" tIns="34275" rIns="68575" bIns="34275" anchor="b" anchorCtr="0">
            <a:noAutofit/>
          </a:bodyPr>
          <a:lstStyle>
            <a:lvl1pPr marL="457200" lvl="0" indent="-228600" algn="l">
              <a:lnSpc>
                <a:spcPct val="100000"/>
              </a:lnSpc>
              <a:spcBef>
                <a:spcPts val="900"/>
              </a:spcBef>
              <a:spcAft>
                <a:spcPts val="0"/>
              </a:spcAft>
              <a:buClr>
                <a:schemeClr val="dk1"/>
              </a:buClr>
              <a:buSzPts val="1700"/>
              <a:buNone/>
              <a:defRPr sz="1700" b="1">
                <a:latin typeface="Libre Franklin Medium"/>
                <a:ea typeface="Libre Franklin Medium"/>
                <a:cs typeface="Libre Franklin Medium"/>
                <a:sym typeface="Libre Franklin Medium"/>
              </a:defRPr>
            </a:lvl1pPr>
            <a:lvl2pPr marL="914400" lvl="1" indent="-228600" algn="l">
              <a:lnSpc>
                <a:spcPct val="150000"/>
              </a:lnSpc>
              <a:spcBef>
                <a:spcPts val="1200"/>
              </a:spcBef>
              <a:spcAft>
                <a:spcPts val="0"/>
              </a:spcAft>
              <a:buClr>
                <a:schemeClr val="dk1"/>
              </a:buClr>
              <a:buSzPts val="1500"/>
              <a:buNone/>
              <a:defRPr sz="1500" b="1"/>
            </a:lvl2pPr>
            <a:lvl3pPr marL="1371600" lvl="2" indent="-228600" algn="l">
              <a:lnSpc>
                <a:spcPct val="150000"/>
              </a:lnSpc>
              <a:spcBef>
                <a:spcPts val="1200"/>
              </a:spcBef>
              <a:spcAft>
                <a:spcPts val="0"/>
              </a:spcAft>
              <a:buClr>
                <a:schemeClr val="dk1"/>
              </a:buClr>
              <a:buSzPts val="1400"/>
              <a:buNone/>
              <a:defRPr sz="1400" b="1"/>
            </a:lvl3pPr>
            <a:lvl4pPr marL="1828800" lvl="3" indent="-228600" algn="l">
              <a:lnSpc>
                <a:spcPct val="150000"/>
              </a:lnSpc>
              <a:spcBef>
                <a:spcPts val="1200"/>
              </a:spcBef>
              <a:spcAft>
                <a:spcPts val="0"/>
              </a:spcAft>
              <a:buClr>
                <a:schemeClr val="dk1"/>
              </a:buClr>
              <a:buSzPts val="1200"/>
              <a:buNone/>
              <a:defRPr sz="1200" b="1"/>
            </a:lvl4pPr>
            <a:lvl5pPr marL="2286000" lvl="4" indent="-228600" algn="l">
              <a:lnSpc>
                <a:spcPct val="15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
        <p:nvSpPr>
          <p:cNvPr id="84" name="Google Shape;84;p19"/>
          <p:cNvSpPr txBox="1">
            <a:spLocks noGrp="1"/>
          </p:cNvSpPr>
          <p:nvPr>
            <p:ph type="body" idx="4"/>
          </p:nvPr>
        </p:nvSpPr>
        <p:spPr>
          <a:xfrm>
            <a:off x="2539746" y="1059180"/>
            <a:ext cx="1982100" cy="710100"/>
          </a:xfrm>
          <a:prstGeom prst="rect">
            <a:avLst/>
          </a:prstGeom>
          <a:noFill/>
          <a:ln>
            <a:noFill/>
          </a:ln>
        </p:spPr>
        <p:txBody>
          <a:bodyPr spcFirstLastPara="1" wrap="square" lIns="68575" tIns="34275" rIns="68575" bIns="34275" anchor="b" anchorCtr="0">
            <a:noAutofit/>
          </a:bodyPr>
          <a:lstStyle>
            <a:lvl1pPr marL="457200" lvl="0" indent="-228600" algn="l">
              <a:lnSpc>
                <a:spcPct val="100000"/>
              </a:lnSpc>
              <a:spcBef>
                <a:spcPts val="900"/>
              </a:spcBef>
              <a:spcAft>
                <a:spcPts val="0"/>
              </a:spcAft>
              <a:buClr>
                <a:schemeClr val="dk1"/>
              </a:buClr>
              <a:buSzPts val="1700"/>
              <a:buNone/>
              <a:defRPr sz="1700" b="1">
                <a:latin typeface="Libre Franklin Medium"/>
                <a:ea typeface="Libre Franklin Medium"/>
                <a:cs typeface="Libre Franklin Medium"/>
                <a:sym typeface="Libre Franklin Medium"/>
              </a:defRPr>
            </a:lvl1pPr>
            <a:lvl2pPr marL="914400" lvl="1" indent="-228600" algn="l">
              <a:lnSpc>
                <a:spcPct val="150000"/>
              </a:lnSpc>
              <a:spcBef>
                <a:spcPts val="1200"/>
              </a:spcBef>
              <a:spcAft>
                <a:spcPts val="0"/>
              </a:spcAft>
              <a:buClr>
                <a:schemeClr val="dk1"/>
              </a:buClr>
              <a:buSzPts val="1500"/>
              <a:buNone/>
              <a:defRPr sz="1500" b="1"/>
            </a:lvl2pPr>
            <a:lvl3pPr marL="1371600" lvl="2" indent="-228600" algn="l">
              <a:lnSpc>
                <a:spcPct val="150000"/>
              </a:lnSpc>
              <a:spcBef>
                <a:spcPts val="1200"/>
              </a:spcBef>
              <a:spcAft>
                <a:spcPts val="0"/>
              </a:spcAft>
              <a:buClr>
                <a:schemeClr val="dk1"/>
              </a:buClr>
              <a:buSzPts val="1400"/>
              <a:buNone/>
              <a:defRPr sz="1400" b="1"/>
            </a:lvl3pPr>
            <a:lvl4pPr marL="1828800" lvl="3" indent="-228600" algn="l">
              <a:lnSpc>
                <a:spcPct val="150000"/>
              </a:lnSpc>
              <a:spcBef>
                <a:spcPts val="1200"/>
              </a:spcBef>
              <a:spcAft>
                <a:spcPts val="0"/>
              </a:spcAft>
              <a:buClr>
                <a:schemeClr val="dk1"/>
              </a:buClr>
              <a:buSzPts val="1200"/>
              <a:buNone/>
              <a:defRPr sz="1200" b="1"/>
            </a:lvl4pPr>
            <a:lvl5pPr marL="2286000" lvl="4" indent="-228600" algn="l">
              <a:lnSpc>
                <a:spcPct val="15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
        <p:nvSpPr>
          <p:cNvPr id="85" name="Google Shape;85;p19"/>
          <p:cNvSpPr txBox="1">
            <a:spLocks noGrp="1"/>
          </p:cNvSpPr>
          <p:nvPr>
            <p:ph type="body" idx="5"/>
          </p:nvPr>
        </p:nvSpPr>
        <p:spPr>
          <a:xfrm>
            <a:off x="4622292" y="1876096"/>
            <a:ext cx="1982100" cy="2817900"/>
          </a:xfrm>
          <a:prstGeom prst="rect">
            <a:avLst/>
          </a:prstGeom>
          <a:noFill/>
          <a:ln>
            <a:noFill/>
          </a:ln>
        </p:spPr>
        <p:txBody>
          <a:bodyPr spcFirstLastPara="1" wrap="square" lIns="68575" tIns="34275" rIns="68575" bIns="34275" anchor="t" anchorCtr="0">
            <a:normAutofit/>
          </a:bodyPr>
          <a:lstStyle>
            <a:lvl1pPr marL="457200" lvl="0" indent="-317500" algn="l">
              <a:lnSpc>
                <a:spcPct val="150000"/>
              </a:lnSpc>
              <a:spcBef>
                <a:spcPts val="900"/>
              </a:spcBef>
              <a:spcAft>
                <a:spcPts val="0"/>
              </a:spcAft>
              <a:buClr>
                <a:schemeClr val="dk1"/>
              </a:buClr>
              <a:buSzPts val="1400"/>
              <a:buChar char="●"/>
              <a:defRPr/>
            </a:lvl1pPr>
            <a:lvl2pPr marL="914400" lvl="1" indent="-317500" algn="l">
              <a:lnSpc>
                <a:spcPct val="150000"/>
              </a:lnSpc>
              <a:spcBef>
                <a:spcPts val="1200"/>
              </a:spcBef>
              <a:spcAft>
                <a:spcPts val="0"/>
              </a:spcAft>
              <a:buClr>
                <a:schemeClr val="dk1"/>
              </a:buClr>
              <a:buSzPts val="1400"/>
              <a:buChar char="○"/>
              <a:defRPr/>
            </a:lvl2pPr>
            <a:lvl3pPr marL="1371600" lvl="2" indent="-317500" algn="l">
              <a:lnSpc>
                <a:spcPct val="150000"/>
              </a:lnSpc>
              <a:spcBef>
                <a:spcPts val="1200"/>
              </a:spcBef>
              <a:spcAft>
                <a:spcPts val="0"/>
              </a:spcAft>
              <a:buClr>
                <a:schemeClr val="dk1"/>
              </a:buClr>
              <a:buSzPts val="1400"/>
              <a:buChar char="■"/>
              <a:defRPr/>
            </a:lvl3pPr>
            <a:lvl4pPr marL="1828800" lvl="3" indent="-317500" algn="l">
              <a:lnSpc>
                <a:spcPct val="150000"/>
              </a:lnSpc>
              <a:spcBef>
                <a:spcPts val="1200"/>
              </a:spcBef>
              <a:spcAft>
                <a:spcPts val="0"/>
              </a:spcAft>
              <a:buClr>
                <a:schemeClr val="dk1"/>
              </a:buClr>
              <a:buSzPts val="1400"/>
              <a:buChar char="●"/>
              <a:defRPr/>
            </a:lvl4pPr>
            <a:lvl5pPr marL="2286000" lvl="4" indent="-317500" algn="l">
              <a:lnSpc>
                <a:spcPct val="15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86" name="Google Shape;86;p19"/>
          <p:cNvSpPr txBox="1">
            <a:spLocks noGrp="1"/>
          </p:cNvSpPr>
          <p:nvPr>
            <p:ph type="body" idx="6"/>
          </p:nvPr>
        </p:nvSpPr>
        <p:spPr>
          <a:xfrm>
            <a:off x="6704838" y="1877673"/>
            <a:ext cx="1982100" cy="2817900"/>
          </a:xfrm>
          <a:prstGeom prst="rect">
            <a:avLst/>
          </a:prstGeom>
          <a:noFill/>
          <a:ln>
            <a:noFill/>
          </a:ln>
        </p:spPr>
        <p:txBody>
          <a:bodyPr spcFirstLastPara="1" wrap="square" lIns="68575" tIns="34275" rIns="68575" bIns="34275" anchor="t" anchorCtr="0">
            <a:normAutofit/>
          </a:bodyPr>
          <a:lstStyle>
            <a:lvl1pPr marL="457200" lvl="0" indent="-317500" algn="l">
              <a:lnSpc>
                <a:spcPct val="150000"/>
              </a:lnSpc>
              <a:spcBef>
                <a:spcPts val="900"/>
              </a:spcBef>
              <a:spcAft>
                <a:spcPts val="0"/>
              </a:spcAft>
              <a:buClr>
                <a:schemeClr val="dk1"/>
              </a:buClr>
              <a:buSzPts val="1400"/>
              <a:buChar char="●"/>
              <a:defRPr/>
            </a:lvl1pPr>
            <a:lvl2pPr marL="914400" lvl="1" indent="-317500" algn="l">
              <a:lnSpc>
                <a:spcPct val="150000"/>
              </a:lnSpc>
              <a:spcBef>
                <a:spcPts val="1200"/>
              </a:spcBef>
              <a:spcAft>
                <a:spcPts val="0"/>
              </a:spcAft>
              <a:buClr>
                <a:schemeClr val="dk1"/>
              </a:buClr>
              <a:buSzPts val="1400"/>
              <a:buChar char="○"/>
              <a:defRPr/>
            </a:lvl2pPr>
            <a:lvl3pPr marL="1371600" lvl="2" indent="-317500" algn="l">
              <a:lnSpc>
                <a:spcPct val="150000"/>
              </a:lnSpc>
              <a:spcBef>
                <a:spcPts val="1200"/>
              </a:spcBef>
              <a:spcAft>
                <a:spcPts val="0"/>
              </a:spcAft>
              <a:buClr>
                <a:schemeClr val="dk1"/>
              </a:buClr>
              <a:buSzPts val="1400"/>
              <a:buChar char="■"/>
              <a:defRPr/>
            </a:lvl3pPr>
            <a:lvl4pPr marL="1828800" lvl="3" indent="-317500" algn="l">
              <a:lnSpc>
                <a:spcPct val="150000"/>
              </a:lnSpc>
              <a:spcBef>
                <a:spcPts val="1200"/>
              </a:spcBef>
              <a:spcAft>
                <a:spcPts val="0"/>
              </a:spcAft>
              <a:buClr>
                <a:schemeClr val="dk1"/>
              </a:buClr>
              <a:buSzPts val="1400"/>
              <a:buChar char="●"/>
              <a:defRPr/>
            </a:lvl4pPr>
            <a:lvl5pPr marL="2286000" lvl="4" indent="-317500" algn="l">
              <a:lnSpc>
                <a:spcPct val="15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87" name="Google Shape;87;p19"/>
          <p:cNvSpPr txBox="1">
            <a:spLocks noGrp="1"/>
          </p:cNvSpPr>
          <p:nvPr>
            <p:ph type="body" idx="7"/>
          </p:nvPr>
        </p:nvSpPr>
        <p:spPr>
          <a:xfrm>
            <a:off x="4622292" y="1059180"/>
            <a:ext cx="1982100" cy="710100"/>
          </a:xfrm>
          <a:prstGeom prst="rect">
            <a:avLst/>
          </a:prstGeom>
          <a:noFill/>
          <a:ln>
            <a:noFill/>
          </a:ln>
        </p:spPr>
        <p:txBody>
          <a:bodyPr spcFirstLastPara="1" wrap="square" lIns="68575" tIns="34275" rIns="68575" bIns="34275" anchor="b" anchorCtr="0">
            <a:noAutofit/>
          </a:bodyPr>
          <a:lstStyle>
            <a:lvl1pPr marL="457200" lvl="0" indent="-228600" algn="l">
              <a:lnSpc>
                <a:spcPct val="100000"/>
              </a:lnSpc>
              <a:spcBef>
                <a:spcPts val="900"/>
              </a:spcBef>
              <a:spcAft>
                <a:spcPts val="0"/>
              </a:spcAft>
              <a:buClr>
                <a:schemeClr val="dk1"/>
              </a:buClr>
              <a:buSzPts val="1700"/>
              <a:buNone/>
              <a:defRPr sz="1700" b="1">
                <a:latin typeface="Libre Franklin Medium"/>
                <a:ea typeface="Libre Franklin Medium"/>
                <a:cs typeface="Libre Franklin Medium"/>
                <a:sym typeface="Libre Franklin Medium"/>
              </a:defRPr>
            </a:lvl1pPr>
            <a:lvl2pPr marL="914400" lvl="1" indent="-228600" algn="l">
              <a:lnSpc>
                <a:spcPct val="150000"/>
              </a:lnSpc>
              <a:spcBef>
                <a:spcPts val="1200"/>
              </a:spcBef>
              <a:spcAft>
                <a:spcPts val="0"/>
              </a:spcAft>
              <a:buClr>
                <a:schemeClr val="dk1"/>
              </a:buClr>
              <a:buSzPts val="1500"/>
              <a:buNone/>
              <a:defRPr sz="1500" b="1"/>
            </a:lvl2pPr>
            <a:lvl3pPr marL="1371600" lvl="2" indent="-228600" algn="l">
              <a:lnSpc>
                <a:spcPct val="150000"/>
              </a:lnSpc>
              <a:spcBef>
                <a:spcPts val="1200"/>
              </a:spcBef>
              <a:spcAft>
                <a:spcPts val="0"/>
              </a:spcAft>
              <a:buClr>
                <a:schemeClr val="dk1"/>
              </a:buClr>
              <a:buSzPts val="1400"/>
              <a:buNone/>
              <a:defRPr sz="1400" b="1"/>
            </a:lvl3pPr>
            <a:lvl4pPr marL="1828800" lvl="3" indent="-228600" algn="l">
              <a:lnSpc>
                <a:spcPct val="150000"/>
              </a:lnSpc>
              <a:spcBef>
                <a:spcPts val="1200"/>
              </a:spcBef>
              <a:spcAft>
                <a:spcPts val="0"/>
              </a:spcAft>
              <a:buClr>
                <a:schemeClr val="dk1"/>
              </a:buClr>
              <a:buSzPts val="1200"/>
              <a:buNone/>
              <a:defRPr sz="1200" b="1"/>
            </a:lvl4pPr>
            <a:lvl5pPr marL="2286000" lvl="4" indent="-228600" algn="l">
              <a:lnSpc>
                <a:spcPct val="15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
        <p:nvSpPr>
          <p:cNvPr id="88" name="Google Shape;88;p19"/>
          <p:cNvSpPr txBox="1">
            <a:spLocks noGrp="1"/>
          </p:cNvSpPr>
          <p:nvPr>
            <p:ph type="body" idx="8"/>
          </p:nvPr>
        </p:nvSpPr>
        <p:spPr>
          <a:xfrm>
            <a:off x="6704838" y="1059180"/>
            <a:ext cx="1982100" cy="710100"/>
          </a:xfrm>
          <a:prstGeom prst="rect">
            <a:avLst/>
          </a:prstGeom>
          <a:noFill/>
          <a:ln>
            <a:noFill/>
          </a:ln>
        </p:spPr>
        <p:txBody>
          <a:bodyPr spcFirstLastPara="1" wrap="square" lIns="68575" tIns="34275" rIns="68575" bIns="34275" anchor="b" anchorCtr="0">
            <a:noAutofit/>
          </a:bodyPr>
          <a:lstStyle>
            <a:lvl1pPr marL="457200" lvl="0" indent="-228600" algn="l">
              <a:lnSpc>
                <a:spcPct val="100000"/>
              </a:lnSpc>
              <a:spcBef>
                <a:spcPts val="900"/>
              </a:spcBef>
              <a:spcAft>
                <a:spcPts val="0"/>
              </a:spcAft>
              <a:buClr>
                <a:schemeClr val="dk1"/>
              </a:buClr>
              <a:buSzPts val="1700"/>
              <a:buNone/>
              <a:defRPr sz="1700" b="1">
                <a:latin typeface="Libre Franklin Medium"/>
                <a:ea typeface="Libre Franklin Medium"/>
                <a:cs typeface="Libre Franklin Medium"/>
                <a:sym typeface="Libre Franklin Medium"/>
              </a:defRPr>
            </a:lvl1pPr>
            <a:lvl2pPr marL="914400" lvl="1" indent="-228600" algn="l">
              <a:lnSpc>
                <a:spcPct val="150000"/>
              </a:lnSpc>
              <a:spcBef>
                <a:spcPts val="1200"/>
              </a:spcBef>
              <a:spcAft>
                <a:spcPts val="0"/>
              </a:spcAft>
              <a:buClr>
                <a:schemeClr val="dk1"/>
              </a:buClr>
              <a:buSzPts val="1500"/>
              <a:buNone/>
              <a:defRPr sz="1500" b="1"/>
            </a:lvl2pPr>
            <a:lvl3pPr marL="1371600" lvl="2" indent="-228600" algn="l">
              <a:lnSpc>
                <a:spcPct val="150000"/>
              </a:lnSpc>
              <a:spcBef>
                <a:spcPts val="1200"/>
              </a:spcBef>
              <a:spcAft>
                <a:spcPts val="0"/>
              </a:spcAft>
              <a:buClr>
                <a:schemeClr val="dk1"/>
              </a:buClr>
              <a:buSzPts val="1400"/>
              <a:buNone/>
              <a:defRPr sz="1400" b="1"/>
            </a:lvl3pPr>
            <a:lvl4pPr marL="1828800" lvl="3" indent="-228600" algn="l">
              <a:lnSpc>
                <a:spcPct val="150000"/>
              </a:lnSpc>
              <a:spcBef>
                <a:spcPts val="1200"/>
              </a:spcBef>
              <a:spcAft>
                <a:spcPts val="0"/>
              </a:spcAft>
              <a:buClr>
                <a:schemeClr val="dk1"/>
              </a:buClr>
              <a:buSzPts val="1200"/>
              <a:buNone/>
              <a:defRPr sz="1200" b="1"/>
            </a:lvl4pPr>
            <a:lvl5pPr marL="2286000" lvl="4" indent="-228600" algn="l">
              <a:lnSpc>
                <a:spcPct val="150000"/>
              </a:lnSpc>
              <a:spcBef>
                <a:spcPts val="1200"/>
              </a:spcBef>
              <a:spcAft>
                <a:spcPts val="0"/>
              </a:spcAft>
              <a:buClr>
                <a:schemeClr val="dk1"/>
              </a:buClr>
              <a:buSzPts val="1200"/>
              <a:buNone/>
              <a:defRPr sz="1200" b="1"/>
            </a:lvl5pPr>
            <a:lvl6pPr marL="2743200" lvl="5" indent="-228600" algn="l">
              <a:lnSpc>
                <a:spcPct val="90000"/>
              </a:lnSpc>
              <a:spcBef>
                <a:spcPts val="1200"/>
              </a:spcBef>
              <a:spcAft>
                <a:spcPts val="0"/>
              </a:spcAft>
              <a:buClr>
                <a:schemeClr val="dk1"/>
              </a:buClr>
              <a:buSzPts val="1200"/>
              <a:buNone/>
              <a:defRPr sz="1200" b="1"/>
            </a:lvl6pPr>
            <a:lvl7pPr marL="3200400" lvl="6" indent="-228600" algn="l">
              <a:lnSpc>
                <a:spcPct val="90000"/>
              </a:lnSpc>
              <a:spcBef>
                <a:spcPts val="1200"/>
              </a:spcBef>
              <a:spcAft>
                <a:spcPts val="0"/>
              </a:spcAft>
              <a:buClr>
                <a:schemeClr val="dk1"/>
              </a:buClr>
              <a:buSzPts val="1200"/>
              <a:buNone/>
              <a:defRPr sz="1200" b="1"/>
            </a:lvl7pPr>
            <a:lvl8pPr marL="3657600" lvl="7" indent="-228600" algn="l">
              <a:lnSpc>
                <a:spcPct val="90000"/>
              </a:lnSpc>
              <a:spcBef>
                <a:spcPts val="1200"/>
              </a:spcBef>
              <a:spcAft>
                <a:spcPts val="0"/>
              </a:spcAft>
              <a:buClr>
                <a:schemeClr val="dk1"/>
              </a:buClr>
              <a:buSzPts val="1200"/>
              <a:buNone/>
              <a:defRPr sz="1200" b="1"/>
            </a:lvl8pPr>
            <a:lvl9pPr marL="4114800" lvl="8" indent="-228600" algn="l">
              <a:lnSpc>
                <a:spcPct val="90000"/>
              </a:lnSpc>
              <a:spcBef>
                <a:spcPts val="1200"/>
              </a:spcBef>
              <a:spcAft>
                <a:spcPts val="1200"/>
              </a:spcAft>
              <a:buClr>
                <a:schemeClr val="dk1"/>
              </a:buClr>
              <a:buSzPts val="1200"/>
              <a:buNone/>
              <a:defRPr sz="1200" b="1"/>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2">
  <p:cSld name="TITLE_AND_BODY_2">
    <p:spTree>
      <p:nvGrpSpPr>
        <p:cNvPr id="1" name="Shape 89"/>
        <p:cNvGrpSpPr/>
        <p:nvPr/>
      </p:nvGrpSpPr>
      <p:grpSpPr>
        <a:xfrm>
          <a:off x="0" y="0"/>
          <a:ext cx="0" cy="0"/>
          <a:chOff x="0" y="0"/>
          <a:chExt cx="0" cy="0"/>
        </a:xfrm>
      </p:grpSpPr>
      <p:sp>
        <p:nvSpPr>
          <p:cNvPr id="90" name="Google Shape;90;p20"/>
          <p:cNvSpPr txBox="1">
            <a:spLocks noGrp="1"/>
          </p:cNvSpPr>
          <p:nvPr>
            <p:ph type="title"/>
          </p:nvPr>
        </p:nvSpPr>
        <p:spPr>
          <a:xfrm>
            <a:off x="342908" y="411480"/>
            <a:ext cx="8456100" cy="3705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91" name="Google Shape;91;p20"/>
          <p:cNvSpPr txBox="1">
            <a:spLocks noGrp="1"/>
          </p:cNvSpPr>
          <p:nvPr>
            <p:ph type="body" idx="1"/>
          </p:nvPr>
        </p:nvSpPr>
        <p:spPr>
          <a:xfrm>
            <a:off x="342908" y="1378458"/>
            <a:ext cx="8456100" cy="3250800"/>
          </a:xfrm>
          <a:prstGeom prst="rect">
            <a:avLst/>
          </a:prstGeom>
        </p:spPr>
        <p:txBody>
          <a:bodyPr spcFirstLastPara="1" wrap="square" lIns="68575" tIns="34275" rIns="68575" bIns="34275" anchor="t" anchorCtr="0">
            <a:normAutofit/>
          </a:bodyPr>
          <a:lstStyle>
            <a:lvl1pPr marL="457200" lvl="0" indent="-285750">
              <a:spcBef>
                <a:spcPts val="0"/>
              </a:spcBef>
              <a:spcAft>
                <a:spcPts val="0"/>
              </a:spcAft>
              <a:buSzPts val="900"/>
              <a:buChar char="●"/>
              <a:defRPr sz="900"/>
            </a:lvl1pPr>
            <a:lvl2pPr marL="914400" lvl="1" indent="-285750">
              <a:spcBef>
                <a:spcPts val="0"/>
              </a:spcBef>
              <a:spcAft>
                <a:spcPts val="0"/>
              </a:spcAft>
              <a:buSzPts val="900"/>
              <a:buChar char="○"/>
              <a:defRPr sz="900"/>
            </a:lvl2pPr>
            <a:lvl3pPr marL="1371600" lvl="2" indent="-285750">
              <a:spcBef>
                <a:spcPts val="0"/>
              </a:spcBef>
              <a:spcAft>
                <a:spcPts val="0"/>
              </a:spcAft>
              <a:buSzPts val="900"/>
              <a:buChar char="■"/>
              <a:defRPr sz="900"/>
            </a:lvl3pPr>
            <a:lvl4pPr marL="1828800" lvl="3" indent="-285750">
              <a:spcBef>
                <a:spcPts val="0"/>
              </a:spcBef>
              <a:spcAft>
                <a:spcPts val="0"/>
              </a:spcAft>
              <a:buSzPts val="900"/>
              <a:buChar char="●"/>
              <a:defRPr sz="900"/>
            </a:lvl4pPr>
            <a:lvl5pPr marL="2286000" lvl="4" indent="-285750">
              <a:spcBef>
                <a:spcPts val="0"/>
              </a:spcBef>
              <a:spcAft>
                <a:spcPts val="0"/>
              </a:spcAft>
              <a:buSzPts val="900"/>
              <a:buChar char="○"/>
              <a:defRPr sz="900"/>
            </a:lvl5pPr>
            <a:lvl6pPr marL="2743200" lvl="5" indent="-285750">
              <a:spcBef>
                <a:spcPts val="0"/>
              </a:spcBef>
              <a:spcAft>
                <a:spcPts val="0"/>
              </a:spcAft>
              <a:buSzPts val="900"/>
              <a:buChar char="■"/>
              <a:defRPr sz="900"/>
            </a:lvl6pPr>
            <a:lvl7pPr marL="3200400" lvl="6" indent="-285750">
              <a:spcBef>
                <a:spcPts val="0"/>
              </a:spcBef>
              <a:spcAft>
                <a:spcPts val="0"/>
              </a:spcAft>
              <a:buSzPts val="900"/>
              <a:buChar char="●"/>
              <a:defRPr sz="900"/>
            </a:lvl7pPr>
            <a:lvl8pPr marL="3657600" lvl="7" indent="-285750">
              <a:spcBef>
                <a:spcPts val="0"/>
              </a:spcBef>
              <a:spcAft>
                <a:spcPts val="0"/>
              </a:spcAft>
              <a:buSzPts val="900"/>
              <a:buChar char="○"/>
              <a:defRPr sz="900"/>
            </a:lvl8pPr>
            <a:lvl9pPr marL="4114800" lvl="8" indent="-285750">
              <a:spcBef>
                <a:spcPts val="0"/>
              </a:spcBef>
              <a:spcAft>
                <a:spcPts val="0"/>
              </a:spcAft>
              <a:buSzPts val="900"/>
              <a:buChar char="■"/>
              <a:defRPr sz="900"/>
            </a:lvl9pPr>
          </a:lstStyle>
          <a:p>
            <a:endParaRPr/>
          </a:p>
        </p:txBody>
      </p:sp>
      <p:sp>
        <p:nvSpPr>
          <p:cNvPr id="92" name="Google Shape;92;p20"/>
          <p:cNvSpPr txBox="1">
            <a:spLocks noGrp="1"/>
          </p:cNvSpPr>
          <p:nvPr>
            <p:ph type="subTitle" idx="2"/>
          </p:nvPr>
        </p:nvSpPr>
        <p:spPr>
          <a:xfrm>
            <a:off x="342908" y="781812"/>
            <a:ext cx="8456100" cy="466500"/>
          </a:xfrm>
          <a:prstGeom prst="rect">
            <a:avLst/>
          </a:prstGeom>
        </p:spPr>
        <p:txBody>
          <a:bodyPr spcFirstLastPara="1" wrap="square" lIns="34275" tIns="68575" rIns="34275" bIns="34275" anchor="t" anchorCtr="0">
            <a:normAutofit/>
          </a:bodyPr>
          <a:lstStyle>
            <a:lvl1pPr lvl="0">
              <a:lnSpc>
                <a:spcPct val="90000"/>
              </a:lnSpc>
              <a:spcBef>
                <a:spcPts val="0"/>
              </a:spcBef>
              <a:spcAft>
                <a:spcPts val="0"/>
              </a:spcAft>
              <a:buSzPts val="900"/>
              <a:buNone/>
              <a:defRPr sz="900"/>
            </a:lvl1pPr>
            <a:lvl2pPr lvl="1">
              <a:lnSpc>
                <a:spcPct val="90000"/>
              </a:lnSpc>
              <a:spcBef>
                <a:spcPts val="0"/>
              </a:spcBef>
              <a:spcAft>
                <a:spcPts val="0"/>
              </a:spcAft>
              <a:buSzPts val="900"/>
              <a:buNone/>
              <a:defRPr sz="900"/>
            </a:lvl2pPr>
            <a:lvl3pPr lvl="2">
              <a:lnSpc>
                <a:spcPct val="90000"/>
              </a:lnSpc>
              <a:spcBef>
                <a:spcPts val="0"/>
              </a:spcBef>
              <a:spcAft>
                <a:spcPts val="0"/>
              </a:spcAft>
              <a:buSzPts val="900"/>
              <a:buNone/>
              <a:defRPr sz="900"/>
            </a:lvl3pPr>
            <a:lvl4pPr lvl="3">
              <a:lnSpc>
                <a:spcPct val="90000"/>
              </a:lnSpc>
              <a:spcBef>
                <a:spcPts val="0"/>
              </a:spcBef>
              <a:spcAft>
                <a:spcPts val="0"/>
              </a:spcAft>
              <a:buSzPts val="900"/>
              <a:buNone/>
              <a:defRPr sz="900"/>
            </a:lvl4pPr>
            <a:lvl5pPr lvl="4">
              <a:lnSpc>
                <a:spcPct val="90000"/>
              </a:lnSpc>
              <a:spcBef>
                <a:spcPts val="0"/>
              </a:spcBef>
              <a:spcAft>
                <a:spcPts val="0"/>
              </a:spcAft>
              <a:buSzPts val="900"/>
              <a:buNone/>
              <a:defRPr sz="900"/>
            </a:lvl5pPr>
            <a:lvl6pPr lvl="5">
              <a:lnSpc>
                <a:spcPct val="90000"/>
              </a:lnSpc>
              <a:spcBef>
                <a:spcPts val="0"/>
              </a:spcBef>
              <a:spcAft>
                <a:spcPts val="0"/>
              </a:spcAft>
              <a:buSzPts val="900"/>
              <a:buNone/>
              <a:defRPr sz="900"/>
            </a:lvl6pPr>
            <a:lvl7pPr lvl="6">
              <a:lnSpc>
                <a:spcPct val="90000"/>
              </a:lnSpc>
              <a:spcBef>
                <a:spcPts val="0"/>
              </a:spcBef>
              <a:spcAft>
                <a:spcPts val="0"/>
              </a:spcAft>
              <a:buSzPts val="900"/>
              <a:buNone/>
              <a:defRPr sz="900"/>
            </a:lvl7pPr>
            <a:lvl8pPr lvl="7">
              <a:lnSpc>
                <a:spcPct val="90000"/>
              </a:lnSpc>
              <a:spcBef>
                <a:spcPts val="0"/>
              </a:spcBef>
              <a:spcAft>
                <a:spcPts val="0"/>
              </a:spcAft>
              <a:buSzPts val="900"/>
              <a:buNone/>
              <a:defRPr sz="900"/>
            </a:lvl8pPr>
            <a:lvl9pPr lvl="8">
              <a:lnSpc>
                <a:spcPct val="90000"/>
              </a:lnSpc>
              <a:spcBef>
                <a:spcPts val="0"/>
              </a:spcBef>
              <a:spcAft>
                <a:spcPts val="0"/>
              </a:spcAft>
              <a:buSzPts val="900"/>
              <a:buNone/>
              <a:defRPr sz="900"/>
            </a:lvl9pPr>
          </a:lstStyle>
          <a:p>
            <a:endParaRPr/>
          </a:p>
        </p:txBody>
      </p:sp>
      <p:sp>
        <p:nvSpPr>
          <p:cNvPr id="93" name="Google Shape;93;p20"/>
          <p:cNvSpPr txBox="1">
            <a:spLocks noGrp="1"/>
          </p:cNvSpPr>
          <p:nvPr>
            <p:ph type="body" idx="3"/>
          </p:nvPr>
        </p:nvSpPr>
        <p:spPr>
          <a:xfrm>
            <a:off x="342908" y="212598"/>
            <a:ext cx="8456100" cy="198900"/>
          </a:xfrm>
          <a:prstGeom prst="rect">
            <a:avLst/>
          </a:prstGeom>
        </p:spPr>
        <p:txBody>
          <a:bodyPr spcFirstLastPara="1" wrap="square" lIns="34275" tIns="34275" rIns="34275" bIns="34275" anchor="t" anchorCtr="0">
            <a:normAutofit/>
          </a:bodyPr>
          <a:lstStyle>
            <a:lvl1pPr marL="457200" lvl="0" indent="-279400">
              <a:spcBef>
                <a:spcPts val="0"/>
              </a:spcBef>
              <a:spcAft>
                <a:spcPts val="0"/>
              </a:spcAft>
              <a:buSzPts val="800"/>
              <a:buChar char="●"/>
              <a:defRPr sz="800"/>
            </a:lvl1pPr>
            <a:lvl2pPr marL="914400" lvl="1" indent="-279400">
              <a:spcBef>
                <a:spcPts val="0"/>
              </a:spcBef>
              <a:spcAft>
                <a:spcPts val="0"/>
              </a:spcAft>
              <a:buSzPts val="800"/>
              <a:buChar char="○"/>
              <a:defRPr sz="800"/>
            </a:lvl2pPr>
            <a:lvl3pPr marL="1371600" lvl="2" indent="-279400">
              <a:spcBef>
                <a:spcPts val="0"/>
              </a:spcBef>
              <a:spcAft>
                <a:spcPts val="0"/>
              </a:spcAft>
              <a:buSzPts val="800"/>
              <a:buChar char="■"/>
              <a:defRPr sz="800"/>
            </a:lvl3pPr>
            <a:lvl4pPr marL="1828800" lvl="3" indent="-279400">
              <a:spcBef>
                <a:spcPts val="0"/>
              </a:spcBef>
              <a:spcAft>
                <a:spcPts val="0"/>
              </a:spcAft>
              <a:buSzPts val="800"/>
              <a:buChar char="●"/>
              <a:defRPr sz="800"/>
            </a:lvl4pPr>
            <a:lvl5pPr marL="2286000" lvl="4" indent="-279400">
              <a:spcBef>
                <a:spcPts val="0"/>
              </a:spcBef>
              <a:spcAft>
                <a:spcPts val="0"/>
              </a:spcAft>
              <a:buSzPts val="800"/>
              <a:buChar char="○"/>
              <a:defRPr sz="800"/>
            </a:lvl5pPr>
            <a:lvl6pPr marL="2743200" lvl="5" indent="-279400">
              <a:spcBef>
                <a:spcPts val="0"/>
              </a:spcBef>
              <a:spcAft>
                <a:spcPts val="0"/>
              </a:spcAft>
              <a:buSzPts val="800"/>
              <a:buChar char="■"/>
              <a:defRPr sz="800"/>
            </a:lvl6pPr>
            <a:lvl7pPr marL="3200400" lvl="6" indent="-279400">
              <a:spcBef>
                <a:spcPts val="0"/>
              </a:spcBef>
              <a:spcAft>
                <a:spcPts val="0"/>
              </a:spcAft>
              <a:buSzPts val="800"/>
              <a:buChar char="●"/>
              <a:defRPr sz="800"/>
            </a:lvl7pPr>
            <a:lvl8pPr marL="3657600" lvl="7" indent="-279400">
              <a:spcBef>
                <a:spcPts val="0"/>
              </a:spcBef>
              <a:spcAft>
                <a:spcPts val="0"/>
              </a:spcAft>
              <a:buSzPts val="800"/>
              <a:buChar char="○"/>
              <a:defRPr sz="800"/>
            </a:lvl8pPr>
            <a:lvl9pPr marL="4114800" lvl="8" indent="-279400">
              <a:spcBef>
                <a:spcPts val="0"/>
              </a:spcBef>
              <a:spcAft>
                <a:spcPts val="0"/>
              </a:spcAft>
              <a:buSzPts val="800"/>
              <a:buChar char="■"/>
              <a:defRPr sz="800"/>
            </a:lvl9pPr>
          </a:lstStyle>
          <a:p>
            <a:endParaRPr/>
          </a:p>
        </p:txBody>
      </p:sp>
      <p:sp>
        <p:nvSpPr>
          <p:cNvPr id="94" name="Google Shape;94;p20"/>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l"/>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76375" y="386950"/>
            <a:ext cx="8591400" cy="3705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1pPr>
            <a:lvl2pPr lvl="1">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2pPr>
            <a:lvl3pPr lvl="2">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3pPr>
            <a:lvl4pPr lvl="3">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4pPr>
            <a:lvl5pPr lvl="4">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5pPr>
            <a:lvl6pPr lvl="5">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6pPr>
            <a:lvl7pPr lvl="6">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7pPr>
            <a:lvl8pPr lvl="7">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8pPr>
            <a:lvl9pPr lvl="8">
              <a:spcBef>
                <a:spcPts val="0"/>
              </a:spcBef>
              <a:spcAft>
                <a:spcPts val="0"/>
              </a:spcAft>
              <a:buClr>
                <a:schemeClr val="dk1"/>
              </a:buClr>
              <a:buSzPts val="1900"/>
              <a:buFont typeface="Geist Medium"/>
              <a:buNone/>
              <a:defRPr sz="1900">
                <a:solidFill>
                  <a:schemeClr val="dk1"/>
                </a:solidFill>
                <a:latin typeface="Geist Medium"/>
                <a:ea typeface="Geist Medium"/>
                <a:cs typeface="Geist Medium"/>
                <a:sym typeface="Geist Medium"/>
              </a:defRPr>
            </a:lvl9pPr>
          </a:lstStyle>
          <a:p>
            <a:endParaRPr/>
          </a:p>
        </p:txBody>
      </p:sp>
      <p:sp>
        <p:nvSpPr>
          <p:cNvPr id="52" name="Google Shape;52;p13"/>
          <p:cNvSpPr txBox="1">
            <a:spLocks noGrp="1"/>
          </p:cNvSpPr>
          <p:nvPr>
            <p:ph type="body" idx="1"/>
          </p:nvPr>
        </p:nvSpPr>
        <p:spPr>
          <a:xfrm>
            <a:off x="276375" y="1122250"/>
            <a:ext cx="8591400" cy="3416400"/>
          </a:xfrm>
          <a:prstGeom prst="rect">
            <a:avLst/>
          </a:prstGeom>
          <a:noFill/>
          <a:ln>
            <a:noFill/>
          </a:ln>
        </p:spPr>
        <p:txBody>
          <a:bodyPr spcFirstLastPara="1" wrap="square" lIns="91425" tIns="91425" rIns="91425" bIns="91425" anchor="t" anchorCtr="0">
            <a:normAutofit/>
          </a:bodyPr>
          <a:lstStyle>
            <a:lvl1pPr marL="457200" lvl="0"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1pPr>
            <a:lvl2pPr marL="914400" lvl="1"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2pPr>
            <a:lvl3pPr marL="1371600" lvl="2"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3pPr>
            <a:lvl4pPr marL="1828800" lvl="3"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4pPr>
            <a:lvl5pPr marL="2286000" lvl="4"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5pPr>
            <a:lvl6pPr marL="2743200" lvl="5"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6pPr>
            <a:lvl7pPr marL="3200400" lvl="6"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7pPr>
            <a:lvl8pPr marL="3657600" lvl="7"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8pPr>
            <a:lvl9pPr marL="4114800" lvl="8" indent="-285750">
              <a:lnSpc>
                <a:spcPct val="100000"/>
              </a:lnSpc>
              <a:spcBef>
                <a:spcPts val="0"/>
              </a:spcBef>
              <a:spcAft>
                <a:spcPts val="0"/>
              </a:spcAft>
              <a:buClr>
                <a:schemeClr val="dk2"/>
              </a:buClr>
              <a:buSzPts val="900"/>
              <a:buFont typeface="Geist"/>
              <a:buChar char="■"/>
              <a:defRPr sz="900">
                <a:solidFill>
                  <a:schemeClr val="dk2"/>
                </a:solidFill>
                <a:latin typeface="Geist"/>
                <a:ea typeface="Geist"/>
                <a:cs typeface="Geist"/>
                <a:sym typeface="Geist"/>
              </a:defRPr>
            </a:lvl9pPr>
          </a:lstStyle>
          <a:p>
            <a:endParaRPr/>
          </a:p>
        </p:txBody>
      </p:sp>
      <p:sp>
        <p:nvSpPr>
          <p:cNvPr id="53" name="Google Shape;53;p13"/>
          <p:cNvSpPr txBox="1"/>
          <p:nvPr/>
        </p:nvSpPr>
        <p:spPr>
          <a:xfrm>
            <a:off x="3027898" y="4903470"/>
            <a:ext cx="3086100" cy="192000"/>
          </a:xfrm>
          <a:prstGeom prst="rect">
            <a:avLst/>
          </a:prstGeom>
          <a:no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pl" sz="700">
                <a:solidFill>
                  <a:srgbClr val="B7B7B7"/>
                </a:solidFill>
                <a:latin typeface="Geist"/>
                <a:ea typeface="Geist"/>
                <a:cs typeface="Geist"/>
                <a:sym typeface="Geist"/>
              </a:rPr>
              <a:t>CONFIDENTIAL | DRAFT</a:t>
            </a:r>
            <a:endParaRPr sz="700">
              <a:solidFill>
                <a:srgbClr val="B7B7B7"/>
              </a:solidFill>
              <a:latin typeface="Geist"/>
              <a:ea typeface="Geist"/>
              <a:cs typeface="Geist"/>
              <a:sym typeface="Geist"/>
            </a:endParaRPr>
          </a:p>
        </p:txBody>
      </p:sp>
      <p:sp>
        <p:nvSpPr>
          <p:cNvPr id="54" name="Google Shape;54;p13"/>
          <p:cNvSpPr txBox="1"/>
          <p:nvPr/>
        </p:nvSpPr>
        <p:spPr>
          <a:xfrm>
            <a:off x="342908" y="4903470"/>
            <a:ext cx="3086100" cy="192000"/>
          </a:xfrm>
          <a:prstGeom prst="rect">
            <a:avLst/>
          </a:prstGeom>
          <a:noFill/>
          <a:ln>
            <a:noFill/>
          </a:ln>
        </p:spPr>
        <p:txBody>
          <a:bodyPr spcFirstLastPara="1" wrap="square" lIns="34275" tIns="34275" rIns="34275" bIns="34275" anchor="ctr" anchorCtr="0">
            <a:noAutofit/>
          </a:bodyPr>
          <a:lstStyle/>
          <a:p>
            <a:pPr marL="0" lvl="0" indent="0" algn="l" rtl="0">
              <a:spcBef>
                <a:spcPts val="0"/>
              </a:spcBef>
              <a:spcAft>
                <a:spcPts val="0"/>
              </a:spcAft>
              <a:buNone/>
            </a:pPr>
            <a:r>
              <a:rPr lang="pl" sz="700">
                <a:solidFill>
                  <a:srgbClr val="B7B7B7"/>
                </a:solidFill>
                <a:latin typeface="Geist"/>
                <a:ea typeface="Geist"/>
                <a:cs typeface="Geist"/>
                <a:sym typeface="Geist"/>
              </a:rPr>
              <a:t>© Copyright 2025</a:t>
            </a:r>
            <a:endParaRPr sz="700">
              <a:solidFill>
                <a:srgbClr val="B7B7B7"/>
              </a:solidFill>
              <a:latin typeface="Geist"/>
              <a:ea typeface="Geist"/>
              <a:cs typeface="Geist"/>
              <a:sym typeface="Geist"/>
            </a:endParaRPr>
          </a:p>
        </p:txBody>
      </p:sp>
      <p:sp>
        <p:nvSpPr>
          <p:cNvPr id="55" name="Google Shape;55;p13"/>
          <p:cNvSpPr txBox="1">
            <a:spLocks noGrp="1"/>
          </p:cNvSpPr>
          <p:nvPr>
            <p:ph type="sldNum" idx="12"/>
          </p:nvPr>
        </p:nvSpPr>
        <p:spPr>
          <a:xfrm>
            <a:off x="7699033" y="4903461"/>
            <a:ext cx="1133100" cy="192000"/>
          </a:xfrm>
          <a:prstGeom prst="rect">
            <a:avLst/>
          </a:prstGeom>
          <a:noFill/>
          <a:ln>
            <a:noFill/>
          </a:ln>
        </p:spPr>
        <p:txBody>
          <a:bodyPr spcFirstLastPara="1" wrap="square" lIns="68575" tIns="68575" rIns="68575" bIns="68575" anchor="ctr" anchorCtr="0">
            <a:noAutofit/>
          </a:bodyPr>
          <a:lstStyle>
            <a:lvl1pPr marL="0" marR="0" lvl="0" indent="0" algn="r">
              <a:lnSpc>
                <a:spcPct val="100000"/>
              </a:lnSpc>
              <a:spcBef>
                <a:spcPts val="0"/>
              </a:spcBef>
              <a:spcAft>
                <a:spcPts val="0"/>
              </a:spcAft>
              <a:buNone/>
              <a:defRPr sz="700">
                <a:solidFill>
                  <a:srgbClr val="B7B7B7"/>
                </a:solidFill>
                <a:latin typeface="Geist"/>
                <a:ea typeface="Geist"/>
                <a:cs typeface="Geist"/>
                <a:sym typeface="Geist"/>
              </a:defRPr>
            </a:lvl1pPr>
            <a:lvl2pPr marL="0" marR="0" lvl="1" indent="0" algn="r">
              <a:lnSpc>
                <a:spcPct val="100000"/>
              </a:lnSpc>
              <a:spcBef>
                <a:spcPts val="0"/>
              </a:spcBef>
              <a:spcAft>
                <a:spcPts val="0"/>
              </a:spcAft>
              <a:buNone/>
              <a:defRPr sz="700">
                <a:solidFill>
                  <a:srgbClr val="B7B7B7"/>
                </a:solidFill>
                <a:latin typeface="Geist"/>
                <a:ea typeface="Geist"/>
                <a:cs typeface="Geist"/>
                <a:sym typeface="Geist"/>
              </a:defRPr>
            </a:lvl2pPr>
            <a:lvl3pPr marL="0" marR="0" lvl="2" indent="0" algn="r">
              <a:lnSpc>
                <a:spcPct val="100000"/>
              </a:lnSpc>
              <a:spcBef>
                <a:spcPts val="0"/>
              </a:spcBef>
              <a:spcAft>
                <a:spcPts val="0"/>
              </a:spcAft>
              <a:buNone/>
              <a:defRPr sz="700">
                <a:solidFill>
                  <a:srgbClr val="B7B7B7"/>
                </a:solidFill>
                <a:latin typeface="Geist"/>
                <a:ea typeface="Geist"/>
                <a:cs typeface="Geist"/>
                <a:sym typeface="Geist"/>
              </a:defRPr>
            </a:lvl3pPr>
            <a:lvl4pPr marL="0" marR="0" lvl="3" indent="0" algn="r">
              <a:lnSpc>
                <a:spcPct val="100000"/>
              </a:lnSpc>
              <a:spcBef>
                <a:spcPts val="0"/>
              </a:spcBef>
              <a:spcAft>
                <a:spcPts val="0"/>
              </a:spcAft>
              <a:buNone/>
              <a:defRPr sz="700">
                <a:solidFill>
                  <a:srgbClr val="B7B7B7"/>
                </a:solidFill>
                <a:latin typeface="Geist"/>
                <a:ea typeface="Geist"/>
                <a:cs typeface="Geist"/>
                <a:sym typeface="Geist"/>
              </a:defRPr>
            </a:lvl4pPr>
            <a:lvl5pPr marL="0" marR="0" lvl="4" indent="0" algn="r">
              <a:lnSpc>
                <a:spcPct val="100000"/>
              </a:lnSpc>
              <a:spcBef>
                <a:spcPts val="0"/>
              </a:spcBef>
              <a:spcAft>
                <a:spcPts val="0"/>
              </a:spcAft>
              <a:buNone/>
              <a:defRPr sz="700">
                <a:solidFill>
                  <a:srgbClr val="B7B7B7"/>
                </a:solidFill>
                <a:latin typeface="Geist"/>
                <a:ea typeface="Geist"/>
                <a:cs typeface="Geist"/>
                <a:sym typeface="Geist"/>
              </a:defRPr>
            </a:lvl5pPr>
            <a:lvl6pPr marL="0" marR="0" lvl="5" indent="0" algn="r">
              <a:lnSpc>
                <a:spcPct val="100000"/>
              </a:lnSpc>
              <a:spcBef>
                <a:spcPts val="0"/>
              </a:spcBef>
              <a:spcAft>
                <a:spcPts val="0"/>
              </a:spcAft>
              <a:buNone/>
              <a:defRPr sz="700">
                <a:solidFill>
                  <a:srgbClr val="B7B7B7"/>
                </a:solidFill>
                <a:latin typeface="Geist"/>
                <a:ea typeface="Geist"/>
                <a:cs typeface="Geist"/>
                <a:sym typeface="Geist"/>
              </a:defRPr>
            </a:lvl6pPr>
            <a:lvl7pPr marL="0" marR="0" lvl="6" indent="0" algn="r">
              <a:lnSpc>
                <a:spcPct val="100000"/>
              </a:lnSpc>
              <a:spcBef>
                <a:spcPts val="0"/>
              </a:spcBef>
              <a:spcAft>
                <a:spcPts val="0"/>
              </a:spcAft>
              <a:buNone/>
              <a:defRPr sz="700">
                <a:solidFill>
                  <a:srgbClr val="B7B7B7"/>
                </a:solidFill>
                <a:latin typeface="Geist"/>
                <a:ea typeface="Geist"/>
                <a:cs typeface="Geist"/>
                <a:sym typeface="Geist"/>
              </a:defRPr>
            </a:lvl7pPr>
            <a:lvl8pPr marL="0" marR="0" lvl="7" indent="0" algn="r">
              <a:lnSpc>
                <a:spcPct val="100000"/>
              </a:lnSpc>
              <a:spcBef>
                <a:spcPts val="0"/>
              </a:spcBef>
              <a:spcAft>
                <a:spcPts val="0"/>
              </a:spcAft>
              <a:buNone/>
              <a:defRPr sz="700">
                <a:solidFill>
                  <a:srgbClr val="B7B7B7"/>
                </a:solidFill>
                <a:latin typeface="Geist"/>
                <a:ea typeface="Geist"/>
                <a:cs typeface="Geist"/>
                <a:sym typeface="Geist"/>
              </a:defRPr>
            </a:lvl8pPr>
            <a:lvl9pPr marL="0" marR="0" lvl="8" indent="0" algn="r">
              <a:lnSpc>
                <a:spcPct val="100000"/>
              </a:lnSpc>
              <a:spcBef>
                <a:spcPts val="0"/>
              </a:spcBef>
              <a:spcAft>
                <a:spcPts val="0"/>
              </a:spcAft>
              <a:buNone/>
              <a:defRPr sz="700">
                <a:solidFill>
                  <a:srgbClr val="B7B7B7"/>
                </a:solidFill>
                <a:latin typeface="Geist"/>
                <a:ea typeface="Geist"/>
                <a:cs typeface="Geist"/>
                <a:sym typeface="Geist"/>
              </a:defRPr>
            </a:lvl9pPr>
          </a:lstStyle>
          <a:p>
            <a:pPr marL="0" lvl="0" indent="0" algn="r" rtl="0">
              <a:spcBef>
                <a:spcPts val="0"/>
              </a:spcBef>
              <a:spcAft>
                <a:spcPts val="0"/>
              </a:spcAft>
              <a:buNone/>
            </a:pPr>
            <a:fld id="{00000000-1234-1234-1234-123412341234}" type="slidenum">
              <a:rPr lang="pl"/>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81">
          <p15:clr>
            <a:srgbClr val="E46962"/>
          </p15:clr>
        </p15:guide>
        <p15:guide id="2" pos="174">
          <p15:clr>
            <a:srgbClr val="E46962"/>
          </p15:clr>
        </p15:guide>
        <p15:guide id="3" orient="horz" pos="3059">
          <p15:clr>
            <a:srgbClr val="E46962"/>
          </p15:clr>
        </p15:guide>
        <p15:guide id="4" orient="horz" pos="244">
          <p15:clr>
            <a:srgbClr val="E46962"/>
          </p15:clr>
        </p15:guide>
        <p15:guide id="5" pos="5586">
          <p15:clr>
            <a:srgbClr val="E46962"/>
          </p15:clr>
        </p15:guide>
        <p15:guide id="6" pos="23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18.jp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8"/>
        <p:cNvGrpSpPr/>
        <p:nvPr/>
      </p:nvGrpSpPr>
      <p:grpSpPr>
        <a:xfrm>
          <a:off x="0" y="0"/>
          <a:ext cx="0" cy="0"/>
          <a:chOff x="0" y="0"/>
          <a:chExt cx="0" cy="0"/>
        </a:xfrm>
      </p:grpSpPr>
      <p:pic>
        <p:nvPicPr>
          <p:cNvPr id="99" name="Google Shape;99;p21" descr="swappable_0" title="Serpentine Turquoise River Amidst Patchwork Farmlands.jpeg"/>
          <p:cNvPicPr preferRelativeResize="0"/>
          <p:nvPr/>
        </p:nvPicPr>
        <p:blipFill rotWithShape="1">
          <a:blip r:embed="rId3">
            <a:alphaModFix amt="85000"/>
          </a:blip>
          <a:srcRect l="43337" r="20734"/>
          <a:stretch/>
        </p:blipFill>
        <p:spPr>
          <a:xfrm>
            <a:off x="5858700" y="0"/>
            <a:ext cx="3285300" cy="5152500"/>
          </a:xfrm>
          <a:prstGeom prst="rect">
            <a:avLst/>
          </a:prstGeom>
          <a:noFill/>
          <a:ln>
            <a:noFill/>
          </a:ln>
        </p:spPr>
      </p:pic>
      <p:sp>
        <p:nvSpPr>
          <p:cNvPr id="100" name="Google Shape;100;p21"/>
          <p:cNvSpPr/>
          <p:nvPr/>
        </p:nvSpPr>
        <p:spPr>
          <a:xfrm>
            <a:off x="0" y="-8975"/>
            <a:ext cx="5858700" cy="5152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eist"/>
              <a:ea typeface="Geist"/>
              <a:cs typeface="Geist"/>
              <a:sym typeface="Geist"/>
            </a:endParaRPr>
          </a:p>
        </p:txBody>
      </p:sp>
      <p:sp>
        <p:nvSpPr>
          <p:cNvPr id="101" name="Google Shape;101;p21" descr="presentation_title"/>
          <p:cNvSpPr txBox="1">
            <a:spLocks noGrp="1"/>
          </p:cNvSpPr>
          <p:nvPr>
            <p:ph type="ctrTitle"/>
          </p:nvPr>
        </p:nvSpPr>
        <p:spPr>
          <a:xfrm>
            <a:off x="379025" y="458275"/>
            <a:ext cx="5102400" cy="2757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pl"/>
              <a:t>Logistyka Biogazowni: Dostawy i Magazynowanie</a:t>
            </a:r>
            <a:endParaRPr/>
          </a:p>
        </p:txBody>
      </p:sp>
      <p:sp>
        <p:nvSpPr>
          <p:cNvPr id="102" name="Google Shape;102;p21" descr="date"/>
          <p:cNvSpPr txBox="1">
            <a:spLocks noGrp="1"/>
          </p:cNvSpPr>
          <p:nvPr>
            <p:ph type="subTitle" idx="1"/>
          </p:nvPr>
        </p:nvSpPr>
        <p:spPr>
          <a:xfrm>
            <a:off x="379025" y="3215200"/>
            <a:ext cx="5102400" cy="44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l" sz="1400" dirty="0" smtClean="0"/>
              <a:t>BCU</a:t>
            </a:r>
          </a:p>
          <a:p>
            <a:pPr marL="0" lvl="0" indent="0" algn="l" rtl="0">
              <a:spcBef>
                <a:spcPts val="0"/>
              </a:spcBef>
              <a:spcAft>
                <a:spcPts val="0"/>
              </a:spcAft>
              <a:buNone/>
            </a:pPr>
            <a:r>
              <a:rPr lang="pl" sz="1400" dirty="0" smtClean="0"/>
              <a:t>Łukasz Rosik</a:t>
            </a:r>
            <a:endParaRPr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2"/>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2</a:t>
            </a:fld>
            <a:endParaRPr/>
          </a:p>
        </p:txBody>
      </p:sp>
      <p:sp>
        <p:nvSpPr>
          <p:cNvPr id="108" name="Google Shape;108;p22"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sz="1400">
                <a:solidFill>
                  <a:schemeClr val="accent1"/>
                </a:solidFill>
              </a:rPr>
              <a:t>Agenda</a:t>
            </a:r>
            <a:endParaRPr sz="1400">
              <a:solidFill>
                <a:schemeClr val="accent1"/>
              </a:solidFill>
              <a:latin typeface="Geist Medium"/>
              <a:ea typeface="Geist Medium"/>
              <a:cs typeface="Geist Medium"/>
              <a:sym typeface="Geist Medium"/>
            </a:endParaRPr>
          </a:p>
        </p:txBody>
      </p:sp>
      <p:sp>
        <p:nvSpPr>
          <p:cNvPr id="109" name="Google Shape;109;p22" descr="agenda_0"/>
          <p:cNvSpPr txBox="1">
            <a:spLocks noGrp="1"/>
          </p:cNvSpPr>
          <p:nvPr>
            <p:ph type="body" idx="4294967295"/>
          </p:nvPr>
        </p:nvSpPr>
        <p:spPr>
          <a:xfrm>
            <a:off x="342900" y="915800"/>
            <a:ext cx="4014900" cy="3713400"/>
          </a:xfrm>
          <a:prstGeom prst="rect">
            <a:avLst/>
          </a:prstGeom>
        </p:spPr>
        <p:txBody>
          <a:bodyPr spcFirstLastPara="1" wrap="square" lIns="91425" tIns="91425" rIns="91425" bIns="91425" anchor="t" anchorCtr="0">
            <a:noAutofit/>
          </a:bodyPr>
          <a:lstStyle/>
          <a:p>
            <a:pPr marL="228600" lvl="0" indent="-171450" algn="l" rtl="0">
              <a:lnSpc>
                <a:spcPct val="115000"/>
              </a:lnSpc>
              <a:spcBef>
                <a:spcPts val="0"/>
              </a:spcBef>
              <a:spcAft>
                <a:spcPts val="0"/>
              </a:spcAft>
              <a:buClr>
                <a:schemeClr val="accent1"/>
              </a:buClr>
              <a:buSzPts val="900"/>
              <a:buChar char="•"/>
            </a:pPr>
            <a:r>
              <a:rPr lang="pl" sz="1200" dirty="0">
                <a:solidFill>
                  <a:schemeClr val="dk1"/>
                </a:solidFill>
              </a:rPr>
              <a:t>Wprowadzenie do logistyki</a:t>
            </a:r>
            <a:endParaRPr sz="1200"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sz="1200" dirty="0">
                <a:solidFill>
                  <a:schemeClr val="dk1"/>
                </a:solidFill>
              </a:rPr>
              <a:t>Charakterystyka substratów</a:t>
            </a:r>
            <a:endParaRPr sz="1200"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sz="1200" dirty="0">
                <a:solidFill>
                  <a:schemeClr val="dk1"/>
                </a:solidFill>
              </a:rPr>
              <a:t>Magazynowanie: silosy i zbiorniki</a:t>
            </a:r>
            <a:endParaRPr sz="1200"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sz="1200" dirty="0">
                <a:solidFill>
                  <a:schemeClr val="dk1"/>
                </a:solidFill>
              </a:rPr>
              <a:t>Transport i podawanie</a:t>
            </a:r>
            <a:endParaRPr sz="1200"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sz="1200" dirty="0">
                <a:solidFill>
                  <a:schemeClr val="dk1"/>
                </a:solidFill>
              </a:rPr>
              <a:t>Higienizacja substratów UPPZ</a:t>
            </a:r>
            <a:endParaRPr sz="1200"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sz="1200" dirty="0">
                <a:solidFill>
                  <a:schemeClr val="dk1"/>
                </a:solidFill>
              </a:rPr>
              <a:t>Bezpieczeństwo i planowanie</a:t>
            </a:r>
            <a:endParaRPr sz="1200" dirty="0">
              <a:solidFill>
                <a:schemeClr val="dk1"/>
              </a:solidFill>
            </a:endParaRPr>
          </a:p>
          <a:p>
            <a:pPr marL="228600" lvl="0" indent="-171450" algn="l" rtl="0">
              <a:lnSpc>
                <a:spcPct val="115000"/>
              </a:lnSpc>
              <a:spcBef>
                <a:spcPts val="600"/>
              </a:spcBef>
              <a:spcAft>
                <a:spcPts val="0"/>
              </a:spcAft>
              <a:buClr>
                <a:schemeClr val="accent1"/>
              </a:buClr>
              <a:buSzPts val="900"/>
              <a:buChar char="•"/>
            </a:pPr>
            <a:r>
              <a:rPr lang="pl" sz="1200" dirty="0">
                <a:solidFill>
                  <a:schemeClr val="dk1"/>
                </a:solidFill>
              </a:rPr>
              <a:t>Ćwiczenie: pojemność silosu</a:t>
            </a:r>
            <a:endParaRPr sz="1200" dirty="0">
              <a:solidFill>
                <a:schemeClr val="dk1"/>
              </a:solidFill>
            </a:endParaRPr>
          </a:p>
          <a:p>
            <a:pPr marL="228600" lvl="0" indent="-171450" algn="l" rtl="0">
              <a:lnSpc>
                <a:spcPct val="115000"/>
              </a:lnSpc>
              <a:spcBef>
                <a:spcPts val="600"/>
              </a:spcBef>
              <a:spcAft>
                <a:spcPts val="600"/>
              </a:spcAft>
              <a:buClr>
                <a:schemeClr val="accent1"/>
              </a:buClr>
              <a:buSzPts val="900"/>
              <a:buChar char="•"/>
            </a:pPr>
            <a:r>
              <a:rPr lang="pl" sz="1200" dirty="0">
                <a:solidFill>
                  <a:schemeClr val="dk1"/>
                </a:solidFill>
              </a:rPr>
              <a:t>Podsumowanie i quiz</a:t>
            </a:r>
            <a:endParaRPr sz="1200" dirty="0">
              <a:solidFill>
                <a:schemeClr val="dk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2289" y="915800"/>
            <a:ext cx="4356691" cy="30333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Rola Logistyki w Biogazowni</a:t>
            </a:r>
            <a:endParaRPr/>
          </a:p>
        </p:txBody>
      </p:sp>
      <p:sp>
        <p:nvSpPr>
          <p:cNvPr id="115" name="Google Shape;115;p23"/>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3</a:t>
            </a:fld>
            <a:endParaRPr/>
          </a:p>
        </p:txBody>
      </p:sp>
      <p:sp>
        <p:nvSpPr>
          <p:cNvPr id="116" name="Google Shape;116;p23"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LOGISTYKA</a:t>
            </a:r>
            <a:endParaRPr sz="800">
              <a:solidFill>
                <a:schemeClr val="accent1"/>
              </a:solidFill>
              <a:latin typeface="Geist SemiBold"/>
              <a:ea typeface="Geist SemiBold"/>
              <a:cs typeface="Geist SemiBold"/>
              <a:sym typeface="Geist SemiBold"/>
            </a:endParaRPr>
          </a:p>
        </p:txBody>
      </p:sp>
      <p:sp>
        <p:nvSpPr>
          <p:cNvPr id="117" name="Google Shape;117;p23" descr="takeaway"/>
          <p:cNvSpPr txBox="1"/>
          <p:nvPr/>
        </p:nvSpPr>
        <p:spPr>
          <a:xfrm>
            <a:off x="489350" y="4318308"/>
            <a:ext cx="8378400" cy="579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dirty="0">
                <a:solidFill>
                  <a:schemeClr val="accent1"/>
                </a:solidFill>
                <a:latin typeface="Geist"/>
                <a:ea typeface="Geist"/>
                <a:cs typeface="Geist"/>
                <a:sym typeface="Geist"/>
              </a:rPr>
              <a:t>Logistyka substratów w biogazowni to nie tylko transport, lecz kompleksowe zarządzanie przepływem masy od pozyskania surowca po precyzyjne podanie do systemu dozowania. Błędy logistyczne prowadzą do destabilizacji procesu, zwiększenia kosztów operacyjnych oraz zagrożeń bezpieczeństwa, co wpływa na rentowność i stabilność całej instalacji.</a:t>
            </a:r>
            <a:endParaRPr sz="1000" dirty="0">
              <a:solidFill>
                <a:schemeClr val="accent1"/>
              </a:solidFill>
              <a:latin typeface="Geist"/>
              <a:ea typeface="Geist"/>
              <a:cs typeface="Geist"/>
              <a:sym typeface="Geist"/>
            </a:endParaRPr>
          </a:p>
        </p:txBody>
      </p:sp>
      <p:sp>
        <p:nvSpPr>
          <p:cNvPr id="118" name="Google Shape;118;p23"/>
          <p:cNvSpPr/>
          <p:nvPr/>
        </p:nvSpPr>
        <p:spPr>
          <a:xfrm rot="5400000">
            <a:off x="352812" y="4567733"/>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119" name="Google Shape;119;p23"/>
          <p:cNvSpPr/>
          <p:nvPr/>
        </p:nvSpPr>
        <p:spPr>
          <a:xfrm>
            <a:off x="379000"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1</a:t>
            </a:r>
            <a:endParaRPr sz="1000">
              <a:solidFill>
                <a:schemeClr val="lt1"/>
              </a:solidFill>
              <a:latin typeface="Geist SemiBold"/>
              <a:ea typeface="Geist SemiBold"/>
              <a:cs typeface="Geist SemiBold"/>
              <a:sym typeface="Geist SemiBold"/>
            </a:endParaRPr>
          </a:p>
        </p:txBody>
      </p:sp>
      <p:sp>
        <p:nvSpPr>
          <p:cNvPr id="120" name="Google Shape;120;p23"/>
          <p:cNvSpPr/>
          <p:nvPr/>
        </p:nvSpPr>
        <p:spPr>
          <a:xfrm>
            <a:off x="3248400"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2</a:t>
            </a:r>
            <a:endParaRPr sz="1000">
              <a:solidFill>
                <a:schemeClr val="lt1"/>
              </a:solidFill>
              <a:latin typeface="Geist SemiBold"/>
              <a:ea typeface="Geist SemiBold"/>
              <a:cs typeface="Geist SemiBold"/>
              <a:sym typeface="Geist SemiBold"/>
            </a:endParaRPr>
          </a:p>
        </p:txBody>
      </p:sp>
      <p:sp>
        <p:nvSpPr>
          <p:cNvPr id="121" name="Google Shape;121;p23" descr="detail_0"/>
          <p:cNvSpPr txBox="1"/>
          <p:nvPr/>
        </p:nvSpPr>
        <p:spPr>
          <a:xfrm>
            <a:off x="276375" y="1579975"/>
            <a:ext cx="2829900" cy="2552700"/>
          </a:xfrm>
          <a:prstGeom prst="rect">
            <a:avLst/>
          </a:prstGeom>
          <a:noFill/>
          <a:ln>
            <a:noFill/>
          </a:ln>
        </p:spPr>
        <p:txBody>
          <a:bodyPr spcFirstLastPara="1" wrap="square" lIns="91425" tIns="91425" rIns="91425" bIns="91425" anchor="t" anchorCtr="0">
            <a:noAutofit/>
          </a:bodyPr>
          <a:lstStyle/>
          <a:p>
            <a:pPr marL="171450" marR="0" lvl="0" indent="-177800" algn="l" rtl="0">
              <a:lnSpc>
                <a:spcPct val="100000"/>
              </a:lnSpc>
              <a:spcBef>
                <a:spcPts val="0"/>
              </a:spcBef>
              <a:spcAft>
                <a:spcPts val="0"/>
              </a:spcAft>
              <a:buClr>
                <a:schemeClr val="accent1"/>
              </a:buClr>
              <a:buSzPts val="1000"/>
              <a:buFont typeface="Geist"/>
              <a:buChar char="•"/>
            </a:pPr>
            <a:r>
              <a:rPr lang="pl" sz="1000">
                <a:solidFill>
                  <a:schemeClr val="dk1"/>
                </a:solidFill>
                <a:latin typeface="Geist"/>
                <a:ea typeface="Geist"/>
                <a:cs typeface="Geist"/>
                <a:sym typeface="Geist"/>
              </a:rPr>
              <a:t>Logistyka substratów to kompleksowy system zarządzania przepływem masy, obejmujący: pozyskanie surowca, transport zewnętrzny, bezpieczne magazynowanie, transport wewnętrzny oraz precyzyjne podanie do systemu dozowania.</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a:solidFill>
                  <a:schemeClr val="dk1"/>
                </a:solidFill>
                <a:latin typeface="Geist"/>
                <a:ea typeface="Geist"/>
                <a:cs typeface="Geist"/>
                <a:sym typeface="Geist"/>
              </a:rPr>
              <a:t>Bez sprawnej logistyki nawet najlepsza biologia i zbiorniki fermentacyjne nie zapewnią stabilnej i rentownej pracy instalacji.</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accent1"/>
              </a:buClr>
              <a:buSzPts val="1000"/>
              <a:buFont typeface="Geist"/>
              <a:buChar char="•"/>
            </a:pPr>
            <a:r>
              <a:rPr lang="pl" sz="1000">
                <a:solidFill>
                  <a:schemeClr val="dk1"/>
                </a:solidFill>
                <a:latin typeface="Geist"/>
                <a:ea typeface="Geist"/>
                <a:cs typeface="Geist"/>
                <a:sym typeface="Geist"/>
              </a:rPr>
              <a:t>Logistyka to „krwiobieg” biogazowni, który umożliwia ciągłość i kontrolę procesu fermentacji.</a:t>
            </a:r>
            <a:endParaRPr sz="1000">
              <a:solidFill>
                <a:schemeClr val="dk1"/>
              </a:solidFill>
              <a:latin typeface="Geist"/>
              <a:ea typeface="Geist"/>
              <a:cs typeface="Geist"/>
              <a:sym typeface="Geist"/>
            </a:endParaRPr>
          </a:p>
        </p:txBody>
      </p:sp>
      <p:sp>
        <p:nvSpPr>
          <p:cNvPr id="122" name="Google Shape;122;p23" descr="detail_1"/>
          <p:cNvSpPr txBox="1"/>
          <p:nvPr/>
        </p:nvSpPr>
        <p:spPr>
          <a:xfrm>
            <a:off x="3157113" y="1579975"/>
            <a:ext cx="2829900" cy="2552700"/>
          </a:xfrm>
          <a:prstGeom prst="rect">
            <a:avLst/>
          </a:prstGeom>
          <a:noFill/>
          <a:ln>
            <a:noFill/>
          </a:ln>
        </p:spPr>
        <p:txBody>
          <a:bodyPr spcFirstLastPara="1" wrap="square" lIns="91425" tIns="91425" rIns="91425" bIns="91425" anchor="t" anchorCtr="0">
            <a:noAutofit/>
          </a:bodyPr>
          <a:lstStyle/>
          <a:p>
            <a:pPr marL="171450" marR="0" lvl="0" indent="-177800" algn="l" rtl="0">
              <a:lnSpc>
                <a:spcPct val="100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Pozyskanie surowca – zapewnienie jakości i dostępności substratów.</a:t>
            </a:r>
            <a:endParaRPr sz="1000" dirty="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Transport zewnętrzny – dowóz substratów do biogazowni przy optymalizacji kosztów i harmonogramowaniu dostaw.</a:t>
            </a:r>
            <a:endParaRPr sz="1000" dirty="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Magazynowanie – bezpieczne, szczelne i odpowiednio przystosowane dla różnych typów substratów (stałych i płynnych).</a:t>
            </a:r>
            <a:endParaRPr sz="1000" dirty="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Transport wewnętrzny – kontrolowany i ciągły dowóz substratów do systemu dozowania.</a:t>
            </a:r>
            <a:endParaRPr sz="1000" dirty="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Precyzyjne dozowanie – kluczowe dla stabilności procesu fermentacji i optymalizacji produkcji biogazu.</a:t>
            </a:r>
            <a:endParaRPr sz="1000" dirty="0">
              <a:solidFill>
                <a:schemeClr val="dk1"/>
              </a:solidFill>
              <a:latin typeface="Geist"/>
              <a:ea typeface="Geist"/>
              <a:cs typeface="Geist"/>
              <a:sym typeface="Geist"/>
            </a:endParaRPr>
          </a:p>
        </p:txBody>
      </p:sp>
      <p:sp>
        <p:nvSpPr>
          <p:cNvPr id="123" name="Google Shape;123;p23" descr="header_0"/>
          <p:cNvSpPr txBox="1"/>
          <p:nvPr/>
        </p:nvSpPr>
        <p:spPr>
          <a:xfrm>
            <a:off x="276500" y="1214275"/>
            <a:ext cx="28299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pl" sz="1000">
                <a:solidFill>
                  <a:schemeClr val="accent3"/>
                </a:solidFill>
                <a:latin typeface="Geist SemiBold"/>
                <a:ea typeface="Geist SemiBold"/>
                <a:cs typeface="Geist SemiBold"/>
                <a:sym typeface="Geist SemiBold"/>
              </a:rPr>
              <a:t>Znaczenie logistyki w biogazowni</a:t>
            </a:r>
            <a:endParaRPr sz="1000">
              <a:solidFill>
                <a:schemeClr val="accent3"/>
              </a:solidFill>
              <a:latin typeface="Geist SemiBold"/>
              <a:ea typeface="Geist SemiBold"/>
              <a:cs typeface="Geist SemiBold"/>
              <a:sym typeface="Geist SemiBold"/>
            </a:endParaRPr>
          </a:p>
        </p:txBody>
      </p:sp>
      <p:sp>
        <p:nvSpPr>
          <p:cNvPr id="124" name="Google Shape;124;p23" descr="header_1"/>
          <p:cNvSpPr txBox="1"/>
          <p:nvPr/>
        </p:nvSpPr>
        <p:spPr>
          <a:xfrm>
            <a:off x="3157225" y="1214275"/>
            <a:ext cx="28299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pl" sz="1000">
                <a:solidFill>
                  <a:schemeClr val="accent3"/>
                </a:solidFill>
                <a:latin typeface="Geist SemiBold"/>
                <a:ea typeface="Geist SemiBold"/>
                <a:cs typeface="Geist SemiBold"/>
                <a:sym typeface="Geist SemiBold"/>
              </a:rPr>
              <a:t>Proces logistyki substratów</a:t>
            </a:r>
            <a:endParaRPr sz="1000">
              <a:solidFill>
                <a:schemeClr val="accent3"/>
              </a:solidFill>
              <a:latin typeface="Geist SemiBold"/>
              <a:ea typeface="Geist SemiBold"/>
              <a:cs typeface="Geist SemiBold"/>
              <a:sym typeface="Geist SemiBold"/>
            </a:endParaRPr>
          </a:p>
        </p:txBody>
      </p:sp>
      <p:sp>
        <p:nvSpPr>
          <p:cNvPr id="125" name="Google Shape;125;p23" descr="detail_2"/>
          <p:cNvSpPr txBox="1"/>
          <p:nvPr/>
        </p:nvSpPr>
        <p:spPr>
          <a:xfrm>
            <a:off x="6037850" y="1579975"/>
            <a:ext cx="2829900" cy="2552700"/>
          </a:xfrm>
          <a:prstGeom prst="rect">
            <a:avLst/>
          </a:prstGeom>
          <a:noFill/>
          <a:ln>
            <a:noFill/>
          </a:ln>
        </p:spPr>
        <p:txBody>
          <a:bodyPr spcFirstLastPara="1" wrap="square" lIns="91425" tIns="91425" rIns="91425" bIns="91425" anchor="t" anchorCtr="0">
            <a:noAutofit/>
          </a:bodyPr>
          <a:lstStyle/>
          <a:p>
            <a:pPr marL="171450" marR="0" lvl="0" indent="-177800" algn="l" rtl="0">
              <a:lnSpc>
                <a:spcPct val="100000"/>
              </a:lnSpc>
              <a:spcBef>
                <a:spcPts val="0"/>
              </a:spcBef>
              <a:spcAft>
                <a:spcPts val="0"/>
              </a:spcAft>
              <a:buClr>
                <a:schemeClr val="accent1"/>
              </a:buClr>
              <a:buSzPts val="1000"/>
              <a:buFont typeface="Geist"/>
              <a:buChar char="•"/>
            </a:pPr>
            <a:r>
              <a:rPr lang="pl" sz="1000">
                <a:solidFill>
                  <a:schemeClr val="dk1"/>
                </a:solidFill>
                <a:latin typeface="Geist"/>
                <a:ea typeface="Geist"/>
                <a:cs typeface="Geist"/>
                <a:sym typeface="Geist"/>
              </a:rPr>
              <a:t>Zaburzenie stabilności procesu: nierównomierne dostawy, zła jakość magazynowanego surowca (np. spleśniała kiszonka) lub awarie systemu podawania mogą prowadzić do spadku produkcji biogazu, wahań pH i ryzyka kwasicy.</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a:solidFill>
                  <a:schemeClr val="dk1"/>
                </a:solidFill>
                <a:latin typeface="Geist"/>
                <a:ea typeface="Geist"/>
                <a:cs typeface="Geist"/>
                <a:sym typeface="Geist"/>
              </a:rPr>
              <a:t>Eskalacja kosztów operacyjnych (OPEX): koszty paliwa, amortyzacji sprzętu, pracy operatorów oraz straty substratu negatywnie wpływają na rentowność.</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accent1"/>
              </a:buClr>
              <a:buSzPts val="1000"/>
              <a:buFont typeface="Geist"/>
              <a:buChar char="•"/>
            </a:pPr>
            <a:r>
              <a:rPr lang="pl" sz="1000">
                <a:solidFill>
                  <a:schemeClr val="dk1"/>
                </a:solidFill>
                <a:latin typeface="Geist"/>
                <a:ea typeface="Geist"/>
                <a:cs typeface="Geist"/>
                <a:sym typeface="Geist"/>
              </a:rPr>
              <a:t>Zagrożenia bezpieczeństwa: ryzyko wypadków przy obsłudze sprzętu, emisje metanu z magazynów, zagrożenia pożarowe oraz środowiskowe (odcieki, odory).</a:t>
            </a:r>
            <a:endParaRPr sz="1000">
              <a:solidFill>
                <a:schemeClr val="dk1"/>
              </a:solidFill>
              <a:latin typeface="Geist"/>
              <a:ea typeface="Geist"/>
              <a:cs typeface="Geist"/>
              <a:sym typeface="Geist"/>
            </a:endParaRPr>
          </a:p>
        </p:txBody>
      </p:sp>
      <p:sp>
        <p:nvSpPr>
          <p:cNvPr id="126" name="Google Shape;126;p23" descr="header_2"/>
          <p:cNvSpPr txBox="1"/>
          <p:nvPr/>
        </p:nvSpPr>
        <p:spPr>
          <a:xfrm>
            <a:off x="6037950" y="1214275"/>
            <a:ext cx="28299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pl" sz="1000">
                <a:solidFill>
                  <a:schemeClr val="accent3"/>
                </a:solidFill>
                <a:latin typeface="Geist SemiBold"/>
                <a:ea typeface="Geist SemiBold"/>
                <a:cs typeface="Geist SemiBold"/>
                <a:sym typeface="Geist SemiBold"/>
              </a:rPr>
              <a:t>Konsekwencje błędów logistycznych</a:t>
            </a:r>
            <a:endParaRPr sz="1000">
              <a:solidFill>
                <a:schemeClr val="accent3"/>
              </a:solidFill>
              <a:latin typeface="Geist SemiBold"/>
              <a:ea typeface="Geist SemiBold"/>
              <a:cs typeface="Geist SemiBold"/>
              <a:sym typeface="Geist SemiBold"/>
            </a:endParaRPr>
          </a:p>
        </p:txBody>
      </p:sp>
      <p:sp>
        <p:nvSpPr>
          <p:cNvPr id="127" name="Google Shape;127;p23"/>
          <p:cNvSpPr/>
          <p:nvPr/>
        </p:nvSpPr>
        <p:spPr>
          <a:xfrm>
            <a:off x="6117800"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3</a:t>
            </a:r>
            <a:endParaRPr sz="1000">
              <a:solidFill>
                <a:schemeClr val="lt1"/>
              </a:solidFill>
              <a:latin typeface="Geist SemiBold"/>
              <a:ea typeface="Geist SemiBold"/>
              <a:cs typeface="Geist SemiBold"/>
              <a:sym typeface="Geist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p:nvPr/>
        </p:nvSpPr>
        <p:spPr>
          <a:xfrm>
            <a:off x="6554666" y="246175"/>
            <a:ext cx="2295300" cy="4610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133" name="Google Shape;133;p24" descr="takeaway"/>
          <p:cNvSpPr txBox="1"/>
          <p:nvPr/>
        </p:nvSpPr>
        <p:spPr>
          <a:xfrm>
            <a:off x="6792575" y="514650"/>
            <a:ext cx="1876200" cy="1929612"/>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900" dirty="0">
                <a:solidFill>
                  <a:schemeClr val="accent3"/>
                </a:solidFill>
                <a:latin typeface="Geist"/>
                <a:ea typeface="Geist"/>
                <a:cs typeface="Geist"/>
                <a:sym typeface="Geist"/>
              </a:rPr>
              <a:t>Błędy w logistyce substratów biogazowni prowadzą do poważnych konsekwencji, które destabilizują proces fermentacji, zwiększają koszty operacyjne oraz stwarzają zagrożenia dla bezpieczeństwa pracy i środowiska. Zrozumienie tych skutków jest kluczowe dla efektywnego zarządzania logistyką.</a:t>
            </a:r>
            <a:endParaRPr sz="900" dirty="0">
              <a:solidFill>
                <a:schemeClr val="accent3"/>
              </a:solidFill>
              <a:latin typeface="Geist"/>
              <a:ea typeface="Geist"/>
              <a:cs typeface="Geist"/>
              <a:sym typeface="Geist"/>
            </a:endParaRPr>
          </a:p>
        </p:txBody>
      </p:sp>
      <p:sp>
        <p:nvSpPr>
          <p:cNvPr id="134" name="Google Shape;134;p24" descr="header_0"/>
          <p:cNvSpPr txBox="1"/>
          <p:nvPr/>
        </p:nvSpPr>
        <p:spPr>
          <a:xfrm>
            <a:off x="276250" y="818825"/>
            <a:ext cx="1252200" cy="134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pl" sz="900">
                <a:solidFill>
                  <a:schemeClr val="accent1"/>
                </a:solidFill>
                <a:latin typeface="Geist SemiBold"/>
                <a:ea typeface="Geist SemiBold"/>
                <a:cs typeface="Geist SemiBold"/>
                <a:sym typeface="Geist SemiBold"/>
              </a:rPr>
              <a:t>Zaburzenie stabilności procesu</a:t>
            </a:r>
            <a:endParaRPr sz="900">
              <a:solidFill>
                <a:schemeClr val="accent1"/>
              </a:solidFill>
              <a:latin typeface="Geist SemiBold"/>
              <a:ea typeface="Geist SemiBold"/>
              <a:cs typeface="Geist SemiBold"/>
              <a:sym typeface="Geist SemiBold"/>
            </a:endParaRPr>
          </a:p>
        </p:txBody>
      </p:sp>
      <p:sp>
        <p:nvSpPr>
          <p:cNvPr id="135" name="Google Shape;135;p24" descr="detail_0"/>
          <p:cNvSpPr txBox="1"/>
          <p:nvPr/>
        </p:nvSpPr>
        <p:spPr>
          <a:xfrm>
            <a:off x="1428398" y="818825"/>
            <a:ext cx="5013000" cy="1345800"/>
          </a:xfrm>
          <a:prstGeom prst="rect">
            <a:avLst/>
          </a:prstGeom>
          <a:noFill/>
          <a:ln>
            <a:noFill/>
          </a:ln>
        </p:spPr>
        <p:txBody>
          <a:bodyPr spcFirstLastPara="1" wrap="square" lIns="91425" tIns="91425" rIns="91425" bIns="91425" anchor="t" anchorCtr="0">
            <a:noAutofit/>
          </a:bodyPr>
          <a:lstStyle/>
          <a:p>
            <a:pPr marL="371475" lvl="0" indent="-228600" algn="l" rtl="0">
              <a:lnSpc>
                <a:spcPct val="100000"/>
              </a:lnSpc>
              <a:spcBef>
                <a:spcPts val="0"/>
              </a:spcBef>
              <a:spcAft>
                <a:spcPts val="0"/>
              </a:spcAft>
              <a:buClr>
                <a:schemeClr val="dk1"/>
              </a:buClr>
              <a:buSzPts val="900"/>
              <a:buFont typeface="Geist"/>
              <a:buChar char="•"/>
            </a:pPr>
            <a:r>
              <a:rPr lang="pl" sz="900">
                <a:solidFill>
                  <a:schemeClr val="dk1"/>
                </a:solidFill>
                <a:latin typeface="Geist"/>
                <a:ea typeface="Geist"/>
                <a:cs typeface="Geist"/>
                <a:sym typeface="Geist"/>
              </a:rPr>
              <a:t>Nierównomierne dostawy substratu powodują "głodzenie" bakterii lub ich zatrucie.</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0"/>
              </a:spcAft>
              <a:buClr>
                <a:schemeClr val="dk1"/>
              </a:buClr>
              <a:buSzPts val="900"/>
              <a:buFont typeface="Geist"/>
              <a:buChar char="•"/>
            </a:pPr>
            <a:r>
              <a:rPr lang="pl" sz="900">
                <a:solidFill>
                  <a:schemeClr val="dk1"/>
                </a:solidFill>
                <a:latin typeface="Geist"/>
                <a:ea typeface="Geist"/>
                <a:cs typeface="Geist"/>
                <a:sym typeface="Geist"/>
              </a:rPr>
              <a:t>Zła jakość magazynowanego surowca, np. spleśniała kiszonka, wpływa negatywnie na produkcję biogazu.</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0"/>
              </a:spcAft>
              <a:buClr>
                <a:schemeClr val="dk1"/>
              </a:buClr>
              <a:buSzPts val="900"/>
              <a:buFont typeface="Geist"/>
              <a:buChar char="•"/>
            </a:pPr>
            <a:r>
              <a:rPr lang="pl" sz="900">
                <a:solidFill>
                  <a:schemeClr val="dk1"/>
                </a:solidFill>
                <a:latin typeface="Geist"/>
                <a:ea typeface="Geist"/>
                <a:cs typeface="Geist"/>
                <a:sym typeface="Geist"/>
              </a:rPr>
              <a:t>Awaria systemu podawania może prowadzić do wahań pH i ryzyka kwasicy.</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0"/>
              </a:spcAft>
              <a:buClr>
                <a:schemeClr val="dk1"/>
              </a:buClr>
              <a:buSzPts val="900"/>
              <a:buFont typeface="Geist"/>
              <a:buChar char="•"/>
            </a:pPr>
            <a:r>
              <a:rPr lang="pl" sz="900">
                <a:solidFill>
                  <a:schemeClr val="dk1"/>
                </a:solidFill>
                <a:latin typeface="Geist"/>
                <a:ea typeface="Geist"/>
                <a:cs typeface="Geist"/>
                <a:sym typeface="Geist"/>
              </a:rPr>
              <a:t>Skutek to spadek produkcji biogazu i niestabilność procesu fermentacji.</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600"/>
              </a:spcAft>
              <a:buClr>
                <a:schemeClr val="dk1"/>
              </a:buClr>
              <a:buSzPts val="900"/>
              <a:buFont typeface="Geist"/>
              <a:buChar char="•"/>
            </a:pPr>
            <a:r>
              <a:rPr lang="pl" sz="900">
                <a:solidFill>
                  <a:schemeClr val="dk1"/>
                </a:solidFill>
                <a:latin typeface="Geist"/>
                <a:ea typeface="Geist"/>
                <a:cs typeface="Geist"/>
                <a:sym typeface="Geist"/>
              </a:rPr>
              <a:t>Proces fermentacji wymaga ciągłości i precyzyjnego dozowania substratów.</a:t>
            </a:r>
            <a:endParaRPr sz="900">
              <a:solidFill>
                <a:schemeClr val="dk1"/>
              </a:solidFill>
              <a:latin typeface="Geist"/>
              <a:ea typeface="Geist"/>
              <a:cs typeface="Geist"/>
              <a:sym typeface="Geist"/>
            </a:endParaRPr>
          </a:p>
        </p:txBody>
      </p:sp>
      <p:sp>
        <p:nvSpPr>
          <p:cNvPr id="136" name="Google Shape;136;p24" descr="detail_1"/>
          <p:cNvSpPr txBox="1"/>
          <p:nvPr/>
        </p:nvSpPr>
        <p:spPr>
          <a:xfrm>
            <a:off x="1428398" y="2164663"/>
            <a:ext cx="5013000" cy="1345800"/>
          </a:xfrm>
          <a:prstGeom prst="rect">
            <a:avLst/>
          </a:prstGeom>
          <a:noFill/>
          <a:ln>
            <a:noFill/>
          </a:ln>
        </p:spPr>
        <p:txBody>
          <a:bodyPr spcFirstLastPara="1" wrap="square" lIns="91425" tIns="91425" rIns="91425" bIns="91425" anchor="t" anchorCtr="0">
            <a:noAutofit/>
          </a:bodyPr>
          <a:lstStyle/>
          <a:p>
            <a:pPr marL="371475" lvl="0" indent="-228600" algn="l" rtl="0">
              <a:lnSpc>
                <a:spcPct val="100000"/>
              </a:lnSpc>
              <a:spcBef>
                <a:spcPts val="0"/>
              </a:spcBef>
              <a:spcAft>
                <a:spcPts val="0"/>
              </a:spcAft>
              <a:buClr>
                <a:schemeClr val="dk1"/>
              </a:buClr>
              <a:buSzPts val="900"/>
              <a:buFont typeface="Geist"/>
              <a:buChar char="•"/>
            </a:pPr>
            <a:r>
              <a:rPr lang="pl" sz="900">
                <a:solidFill>
                  <a:schemeClr val="dk1"/>
                </a:solidFill>
                <a:latin typeface="Geist"/>
                <a:ea typeface="Geist"/>
                <a:cs typeface="Geist"/>
                <a:sym typeface="Geist"/>
              </a:rPr>
              <a:t>Logistyka jest głównym składnikiem kosztów operacyjnych biogazowni.</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0"/>
              </a:spcAft>
              <a:buClr>
                <a:schemeClr val="dk1"/>
              </a:buClr>
              <a:buSzPts val="900"/>
              <a:buFont typeface="Geist"/>
              <a:buChar char="•"/>
            </a:pPr>
            <a:r>
              <a:rPr lang="pl" sz="900">
                <a:solidFill>
                  <a:schemeClr val="dk1"/>
                </a:solidFill>
                <a:latin typeface="Geist"/>
                <a:ea typeface="Geist"/>
                <a:cs typeface="Geist"/>
                <a:sym typeface="Geist"/>
              </a:rPr>
              <a:t>Koszty paliwa i amortyzacji sprzętu (ładowarki, pompy) znacząco wpływają na OPEX.</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0"/>
              </a:spcAft>
              <a:buClr>
                <a:schemeClr val="dk1"/>
              </a:buClr>
              <a:buSzPts val="900"/>
              <a:buFont typeface="Geist"/>
              <a:buChar char="•"/>
            </a:pPr>
            <a:r>
              <a:rPr lang="pl" sz="900">
                <a:solidFill>
                  <a:schemeClr val="dk1"/>
                </a:solidFill>
                <a:latin typeface="Geist"/>
                <a:ea typeface="Geist"/>
                <a:cs typeface="Geist"/>
                <a:sym typeface="Geist"/>
              </a:rPr>
              <a:t>Praca operatorów to kolejny istotny wydatek w logistyce substratów.</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0"/>
              </a:spcAft>
              <a:buClr>
                <a:schemeClr val="dk1"/>
              </a:buClr>
              <a:buSzPts val="900"/>
              <a:buFont typeface="Geist"/>
              <a:buChar char="•"/>
            </a:pPr>
            <a:r>
              <a:rPr lang="pl" sz="900">
                <a:solidFill>
                  <a:schemeClr val="dk1"/>
                </a:solidFill>
                <a:latin typeface="Geist"/>
                <a:ea typeface="Geist"/>
                <a:cs typeface="Geist"/>
                <a:sym typeface="Geist"/>
              </a:rPr>
              <a:t>Straty substratu w magazynach, np. przez psucie się kiszonki, obniżają rentowność.</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600"/>
              </a:spcAft>
              <a:buClr>
                <a:schemeClr val="dk1"/>
              </a:buClr>
              <a:buSzPts val="900"/>
              <a:buFont typeface="Geist"/>
              <a:buChar char="•"/>
            </a:pPr>
            <a:r>
              <a:rPr lang="pl" sz="900">
                <a:solidFill>
                  <a:schemeClr val="dk1"/>
                </a:solidFill>
                <a:latin typeface="Geist"/>
                <a:ea typeface="Geist"/>
                <a:cs typeface="Geist"/>
                <a:sym typeface="Geist"/>
              </a:rPr>
              <a:t>Niewłaściwe zarządzanie logistyką podnosi koszty produkcji energii.</a:t>
            </a:r>
            <a:endParaRPr sz="900">
              <a:solidFill>
                <a:schemeClr val="dk1"/>
              </a:solidFill>
              <a:latin typeface="Geist"/>
              <a:ea typeface="Geist"/>
              <a:cs typeface="Geist"/>
              <a:sym typeface="Geist"/>
            </a:endParaRPr>
          </a:p>
        </p:txBody>
      </p:sp>
      <p:sp>
        <p:nvSpPr>
          <p:cNvPr id="137" name="Google Shape;137;p24" descr="header_1"/>
          <p:cNvSpPr txBox="1"/>
          <p:nvPr/>
        </p:nvSpPr>
        <p:spPr>
          <a:xfrm>
            <a:off x="276250" y="2164662"/>
            <a:ext cx="1252200" cy="134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pl" sz="900">
                <a:solidFill>
                  <a:schemeClr val="accent1"/>
                </a:solidFill>
                <a:latin typeface="Geist SemiBold"/>
                <a:ea typeface="Geist SemiBold"/>
                <a:cs typeface="Geist SemiBold"/>
                <a:sym typeface="Geist SemiBold"/>
              </a:rPr>
              <a:t>Eskalacja kosztów operacyjnych (OPEX)</a:t>
            </a:r>
            <a:endParaRPr sz="900">
              <a:solidFill>
                <a:schemeClr val="accent1"/>
              </a:solidFill>
              <a:latin typeface="Geist SemiBold"/>
              <a:ea typeface="Geist SemiBold"/>
              <a:cs typeface="Geist SemiBold"/>
              <a:sym typeface="Geist SemiBold"/>
            </a:endParaRPr>
          </a:p>
        </p:txBody>
      </p:sp>
      <p:sp>
        <p:nvSpPr>
          <p:cNvPr id="138" name="Google Shape;138;p24" descr="title"/>
          <p:cNvSpPr txBox="1">
            <a:spLocks noGrp="1"/>
          </p:cNvSpPr>
          <p:nvPr>
            <p:ph type="title"/>
          </p:nvPr>
        </p:nvSpPr>
        <p:spPr>
          <a:xfrm>
            <a:off x="276375" y="386950"/>
            <a:ext cx="61650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a:t>Konsekwencje Błędów Logistycznych</a:t>
            </a:r>
            <a:endParaRPr/>
          </a:p>
        </p:txBody>
      </p:sp>
      <p:sp>
        <p:nvSpPr>
          <p:cNvPr id="139" name="Google Shape;139;p24"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LOGISTYKA</a:t>
            </a:r>
            <a:endParaRPr sz="800">
              <a:solidFill>
                <a:schemeClr val="accent1"/>
              </a:solidFill>
              <a:latin typeface="Geist SemiBold"/>
              <a:ea typeface="Geist SemiBold"/>
              <a:cs typeface="Geist SemiBold"/>
              <a:sym typeface="Geist SemiBold"/>
            </a:endParaRPr>
          </a:p>
        </p:txBody>
      </p:sp>
      <p:cxnSp>
        <p:nvCxnSpPr>
          <p:cNvPr id="140" name="Google Shape;140;p24"/>
          <p:cNvCxnSpPr/>
          <p:nvPr/>
        </p:nvCxnSpPr>
        <p:spPr>
          <a:xfrm>
            <a:off x="276375" y="2155400"/>
            <a:ext cx="5998800" cy="0"/>
          </a:xfrm>
          <a:prstGeom prst="straightConnector1">
            <a:avLst/>
          </a:prstGeom>
          <a:noFill/>
          <a:ln w="9525" cap="flat" cmpd="sng">
            <a:solidFill>
              <a:schemeClr val="dk2"/>
            </a:solidFill>
            <a:prstDash val="solid"/>
            <a:round/>
            <a:headEnd type="none" w="med" len="med"/>
            <a:tailEnd type="none" w="med" len="med"/>
          </a:ln>
        </p:spPr>
      </p:cxnSp>
      <p:sp>
        <p:nvSpPr>
          <p:cNvPr id="141" name="Google Shape;141;p24" descr="detail_1"/>
          <p:cNvSpPr txBox="1"/>
          <p:nvPr/>
        </p:nvSpPr>
        <p:spPr>
          <a:xfrm>
            <a:off x="1428398" y="3510493"/>
            <a:ext cx="5013000" cy="1345800"/>
          </a:xfrm>
          <a:prstGeom prst="rect">
            <a:avLst/>
          </a:prstGeom>
          <a:noFill/>
          <a:ln>
            <a:noFill/>
          </a:ln>
        </p:spPr>
        <p:txBody>
          <a:bodyPr spcFirstLastPara="1" wrap="square" lIns="91425" tIns="91425" rIns="91425" bIns="91425" anchor="t" anchorCtr="0">
            <a:noAutofit/>
          </a:bodyPr>
          <a:lstStyle/>
          <a:p>
            <a:pPr marL="371475" lvl="0" indent="-228600" algn="l" rtl="0">
              <a:lnSpc>
                <a:spcPct val="100000"/>
              </a:lnSpc>
              <a:spcBef>
                <a:spcPts val="0"/>
              </a:spcBef>
              <a:spcAft>
                <a:spcPts val="0"/>
              </a:spcAft>
              <a:buClr>
                <a:schemeClr val="dk1"/>
              </a:buClr>
              <a:buSzPts val="900"/>
              <a:buFont typeface="Geist"/>
              <a:buChar char="•"/>
            </a:pPr>
            <a:r>
              <a:rPr lang="pl" sz="900">
                <a:solidFill>
                  <a:schemeClr val="dk1"/>
                </a:solidFill>
                <a:latin typeface="Geist"/>
                <a:ea typeface="Geist"/>
                <a:cs typeface="Geist"/>
                <a:sym typeface="Geist"/>
              </a:rPr>
              <a:t>Logistyka jest głównym składnikiem kosztów operacyjnych biogazowni.</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0"/>
              </a:spcAft>
              <a:buClr>
                <a:schemeClr val="dk1"/>
              </a:buClr>
              <a:buSzPts val="900"/>
              <a:buFont typeface="Geist"/>
              <a:buChar char="•"/>
            </a:pPr>
            <a:r>
              <a:rPr lang="pl" sz="900">
                <a:solidFill>
                  <a:schemeClr val="dk1"/>
                </a:solidFill>
                <a:latin typeface="Geist"/>
                <a:ea typeface="Geist"/>
                <a:cs typeface="Geist"/>
                <a:sym typeface="Geist"/>
              </a:rPr>
              <a:t>Koszty paliwa i amortyzacji sprzętu (ładowarki, pompy) znacząco wpływają na OPEX.</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0"/>
              </a:spcAft>
              <a:buClr>
                <a:schemeClr val="dk1"/>
              </a:buClr>
              <a:buSzPts val="900"/>
              <a:buFont typeface="Geist"/>
              <a:buChar char="•"/>
            </a:pPr>
            <a:r>
              <a:rPr lang="pl" sz="900">
                <a:solidFill>
                  <a:schemeClr val="dk1"/>
                </a:solidFill>
                <a:latin typeface="Geist"/>
                <a:ea typeface="Geist"/>
                <a:cs typeface="Geist"/>
                <a:sym typeface="Geist"/>
              </a:rPr>
              <a:t>Praca operatorów to kolejny istotny wydatek w logistyce substratów.</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0"/>
              </a:spcAft>
              <a:buClr>
                <a:schemeClr val="dk1"/>
              </a:buClr>
              <a:buSzPts val="900"/>
              <a:buFont typeface="Geist"/>
              <a:buChar char="•"/>
            </a:pPr>
            <a:r>
              <a:rPr lang="pl" sz="900">
                <a:solidFill>
                  <a:schemeClr val="dk1"/>
                </a:solidFill>
                <a:latin typeface="Geist"/>
                <a:ea typeface="Geist"/>
                <a:cs typeface="Geist"/>
                <a:sym typeface="Geist"/>
              </a:rPr>
              <a:t>Straty substratu w magazynach, np. przez psucie się kiszonki, obniżają rentowność.</a:t>
            </a:r>
            <a:endParaRPr sz="900">
              <a:solidFill>
                <a:schemeClr val="dk1"/>
              </a:solidFill>
              <a:latin typeface="Geist"/>
              <a:ea typeface="Geist"/>
              <a:cs typeface="Geist"/>
              <a:sym typeface="Geist"/>
            </a:endParaRPr>
          </a:p>
          <a:p>
            <a:pPr marL="371475" lvl="0" indent="-228600" algn="l" rtl="0">
              <a:lnSpc>
                <a:spcPct val="100000"/>
              </a:lnSpc>
              <a:spcBef>
                <a:spcPts val="600"/>
              </a:spcBef>
              <a:spcAft>
                <a:spcPts val="600"/>
              </a:spcAft>
              <a:buClr>
                <a:schemeClr val="dk1"/>
              </a:buClr>
              <a:buSzPts val="900"/>
              <a:buFont typeface="Geist"/>
              <a:buChar char="•"/>
            </a:pPr>
            <a:r>
              <a:rPr lang="pl" sz="900">
                <a:solidFill>
                  <a:schemeClr val="dk1"/>
                </a:solidFill>
                <a:latin typeface="Geist"/>
                <a:ea typeface="Geist"/>
                <a:cs typeface="Geist"/>
                <a:sym typeface="Geist"/>
              </a:rPr>
              <a:t>Niewłaściwe zarządzanie logistyką podnosi koszty produkcji energii.</a:t>
            </a:r>
            <a:endParaRPr sz="900">
              <a:solidFill>
                <a:schemeClr val="dk1"/>
              </a:solidFill>
              <a:latin typeface="Geist"/>
              <a:ea typeface="Geist"/>
              <a:cs typeface="Geist"/>
              <a:sym typeface="Geist"/>
            </a:endParaRPr>
          </a:p>
        </p:txBody>
      </p:sp>
      <p:sp>
        <p:nvSpPr>
          <p:cNvPr id="142" name="Google Shape;142;p24" descr="header_1"/>
          <p:cNvSpPr txBox="1"/>
          <p:nvPr/>
        </p:nvSpPr>
        <p:spPr>
          <a:xfrm>
            <a:off x="276250" y="3510493"/>
            <a:ext cx="1252200" cy="134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pl" sz="900">
                <a:solidFill>
                  <a:schemeClr val="accent1"/>
                </a:solidFill>
                <a:latin typeface="Geist SemiBold"/>
                <a:ea typeface="Geist SemiBold"/>
                <a:cs typeface="Geist SemiBold"/>
                <a:sym typeface="Geist SemiBold"/>
              </a:rPr>
              <a:t>Eskalacja kosztów operacyjnych (OPEX)</a:t>
            </a:r>
            <a:endParaRPr sz="900">
              <a:solidFill>
                <a:schemeClr val="accent1"/>
              </a:solidFill>
              <a:latin typeface="Geist SemiBold"/>
              <a:ea typeface="Geist SemiBold"/>
              <a:cs typeface="Geist SemiBold"/>
              <a:sym typeface="Geist SemiBold"/>
            </a:endParaRPr>
          </a:p>
        </p:txBody>
      </p:sp>
      <p:cxnSp>
        <p:nvCxnSpPr>
          <p:cNvPr id="143" name="Google Shape;143;p24"/>
          <p:cNvCxnSpPr/>
          <p:nvPr/>
        </p:nvCxnSpPr>
        <p:spPr>
          <a:xfrm>
            <a:off x="276375" y="3510500"/>
            <a:ext cx="5998800" cy="0"/>
          </a:xfrm>
          <a:prstGeom prst="straightConnector1">
            <a:avLst/>
          </a:prstGeom>
          <a:noFill/>
          <a:ln w="9525" cap="flat" cmpd="sng">
            <a:solidFill>
              <a:schemeClr val="dk2"/>
            </a:solidFill>
            <a:prstDash val="solid"/>
            <a:round/>
            <a:headEnd type="none" w="med" len="med"/>
            <a:tailEnd type="none" w="med" len="med"/>
          </a:ln>
        </p:spPr>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1375" y="2889738"/>
            <a:ext cx="2616099" cy="147155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Charakterystyka Substratów pod Kątem Logistyki</a:t>
            </a:r>
            <a:endParaRPr/>
          </a:p>
        </p:txBody>
      </p:sp>
      <p:sp>
        <p:nvSpPr>
          <p:cNvPr id="149" name="Google Shape;149;p25"/>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5</a:t>
            </a:fld>
            <a:endParaRPr/>
          </a:p>
        </p:txBody>
      </p:sp>
      <p:sp>
        <p:nvSpPr>
          <p:cNvPr id="150" name="Google Shape;150;p25"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SUBSTRATY</a:t>
            </a:r>
            <a:endParaRPr sz="800">
              <a:solidFill>
                <a:schemeClr val="accent1"/>
              </a:solidFill>
              <a:latin typeface="Geist SemiBold"/>
              <a:ea typeface="Geist SemiBold"/>
              <a:cs typeface="Geist SemiBold"/>
              <a:sym typeface="Geist SemiBold"/>
            </a:endParaRPr>
          </a:p>
        </p:txBody>
      </p:sp>
      <p:graphicFrame>
        <p:nvGraphicFramePr>
          <p:cNvPr id="151" name="Google Shape;151;p25" descr="table"/>
          <p:cNvGraphicFramePr/>
          <p:nvPr/>
        </p:nvGraphicFramePr>
        <p:xfrm>
          <a:off x="365300" y="1174375"/>
          <a:ext cx="6264600" cy="3641100"/>
        </p:xfrm>
        <a:graphic>
          <a:graphicData uri="http://schemas.openxmlformats.org/drawingml/2006/table">
            <a:tbl>
              <a:tblPr>
                <a:noFill/>
                <a:tableStyleId>{B21F8C28-C5B3-45B5-829D-114FC6729803}</a:tableStyleId>
              </a:tblPr>
              <a:tblGrid>
                <a:gridCol w="1566150"/>
                <a:gridCol w="1566150"/>
                <a:gridCol w="1566150"/>
                <a:gridCol w="1566150"/>
              </a:tblGrid>
              <a:tr h="606850">
                <a:tc>
                  <a:txBody>
                    <a:bodyPr/>
                    <a:lstStyle/>
                    <a:p>
                      <a:pPr marL="0" lvl="0" indent="0" algn="l" rtl="0">
                        <a:lnSpc>
                          <a:spcPct val="85000"/>
                        </a:lnSpc>
                        <a:spcBef>
                          <a:spcPts val="0"/>
                        </a:spcBef>
                        <a:spcAft>
                          <a:spcPts val="0"/>
                        </a:spcAft>
                        <a:buNone/>
                      </a:pPr>
                      <a:r>
                        <a:rPr lang="pl" sz="800">
                          <a:solidFill>
                            <a:schemeClr val="lt1"/>
                          </a:solidFill>
                          <a:latin typeface="Geist"/>
                          <a:ea typeface="Geist"/>
                          <a:cs typeface="Geist"/>
                          <a:sym typeface="Geist"/>
                        </a:rPr>
                        <a:t>Właściwość</a:t>
                      </a:r>
                      <a:endParaRPr sz="800">
                        <a:solidFill>
                          <a:schemeClr val="lt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1"/>
                    </a:solidFill>
                  </a:tcPr>
                </a:tc>
                <a:tc>
                  <a:txBody>
                    <a:bodyPr/>
                    <a:lstStyle/>
                    <a:p>
                      <a:pPr marL="0" lvl="0" indent="0" algn="ctr" rtl="0">
                        <a:lnSpc>
                          <a:spcPct val="85000"/>
                        </a:lnSpc>
                        <a:spcBef>
                          <a:spcPts val="0"/>
                        </a:spcBef>
                        <a:spcAft>
                          <a:spcPts val="0"/>
                        </a:spcAft>
                        <a:buNone/>
                      </a:pPr>
                      <a:r>
                        <a:rPr lang="pl" sz="800" b="1">
                          <a:solidFill>
                            <a:schemeClr val="lt1"/>
                          </a:solidFill>
                          <a:latin typeface="Geist"/>
                          <a:ea typeface="Geist"/>
                          <a:cs typeface="Geist"/>
                          <a:sym typeface="Geist"/>
                        </a:rPr>
                        <a:t>Substraty Stałe (przykład: Kiszonka)</a:t>
                      </a:r>
                      <a:endParaRPr sz="800" b="1">
                        <a:solidFill>
                          <a:schemeClr val="lt1"/>
                        </a:solidFill>
                        <a:latin typeface="Geist"/>
                        <a:ea typeface="Geist"/>
                        <a:cs typeface="Geist"/>
                        <a:sym typeface="Geist"/>
                      </a:endParaRPr>
                    </a:p>
                  </a:txBody>
                  <a:tcPr marL="45700" marR="45700" marT="0" marB="0" anchor="ctr">
                    <a:lnL w="9525" cap="flat" cmpd="sng">
                      <a:solidFill>
                        <a:schemeClr val="lt1"/>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1"/>
                    </a:solidFill>
                  </a:tcPr>
                </a:tc>
                <a:tc>
                  <a:txBody>
                    <a:bodyPr/>
                    <a:lstStyle/>
                    <a:p>
                      <a:pPr marL="0" lvl="0" indent="0" algn="ctr" rtl="0">
                        <a:lnSpc>
                          <a:spcPct val="85000"/>
                        </a:lnSpc>
                        <a:spcBef>
                          <a:spcPts val="0"/>
                        </a:spcBef>
                        <a:spcAft>
                          <a:spcPts val="0"/>
                        </a:spcAft>
                        <a:buNone/>
                      </a:pPr>
                      <a:r>
                        <a:rPr lang="pl" sz="800" b="1">
                          <a:solidFill>
                            <a:schemeClr val="lt1"/>
                          </a:solidFill>
                          <a:latin typeface="Geist"/>
                          <a:ea typeface="Geist"/>
                          <a:cs typeface="Geist"/>
                          <a:sym typeface="Geist"/>
                        </a:rPr>
                        <a:t>Substraty Płynne (przykład: Gnojowica)</a:t>
                      </a:r>
                      <a:endParaRPr sz="800" b="1">
                        <a:solidFill>
                          <a:schemeClr val="lt1"/>
                        </a:solidFill>
                        <a:latin typeface="Geist"/>
                        <a:ea typeface="Geist"/>
                        <a:cs typeface="Geist"/>
                        <a:sym typeface="Geist"/>
                      </a:endParaRPr>
                    </a:p>
                  </a:txBody>
                  <a:tcPr marL="45700" marR="45700" marT="0" marB="0" anchor="ctr">
                    <a:lnL w="9525" cap="flat" cmpd="sng">
                      <a:solidFill>
                        <a:schemeClr val="dk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1"/>
                    </a:solidFill>
                  </a:tcPr>
                </a:tc>
                <a:tc>
                  <a:txBody>
                    <a:bodyPr/>
                    <a:lstStyle/>
                    <a:p>
                      <a:pPr marL="0" lvl="0" indent="0" algn="ctr" rtl="0">
                        <a:lnSpc>
                          <a:spcPct val="85000"/>
                        </a:lnSpc>
                        <a:spcBef>
                          <a:spcPts val="0"/>
                        </a:spcBef>
                        <a:spcAft>
                          <a:spcPts val="0"/>
                        </a:spcAft>
                        <a:buNone/>
                      </a:pPr>
                      <a:r>
                        <a:rPr lang="pl" sz="800" b="1">
                          <a:solidFill>
                            <a:schemeClr val="lt1"/>
                          </a:solidFill>
                          <a:latin typeface="Geist"/>
                          <a:ea typeface="Geist"/>
                          <a:cs typeface="Geist"/>
                          <a:sym typeface="Geist"/>
                        </a:rPr>
                        <a:t>Znaczenie logistyczne</a:t>
                      </a:r>
                      <a:endParaRPr sz="800" b="1">
                        <a:solidFill>
                          <a:schemeClr val="lt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accent1"/>
                    </a:solidFill>
                  </a:tcPr>
                </a:tc>
              </a:tr>
              <a:tr h="606850">
                <a:tc>
                  <a:txBody>
                    <a:bodyPr/>
                    <a:lstStyle/>
                    <a:p>
                      <a:pPr marL="0" lvl="0" indent="0" algn="l" rtl="0">
                        <a:lnSpc>
                          <a:spcPct val="85000"/>
                        </a:lnSpc>
                        <a:spcBef>
                          <a:spcPts val="0"/>
                        </a:spcBef>
                        <a:spcAft>
                          <a:spcPts val="0"/>
                        </a:spcAft>
                        <a:buNone/>
                      </a:pPr>
                      <a:r>
                        <a:rPr lang="pl" sz="800" b="1">
                          <a:solidFill>
                            <a:schemeClr val="dk1"/>
                          </a:solidFill>
                          <a:latin typeface="Geist"/>
                          <a:ea typeface="Geist"/>
                          <a:cs typeface="Geist"/>
                          <a:sym typeface="Geist"/>
                        </a:rPr>
                        <a:t>Sucha Masa (SM)</a:t>
                      </a:r>
                      <a:endParaRPr sz="800" b="1">
                        <a:solidFill>
                          <a:schemeClr val="dk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accent3"/>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Wysoka (np. 28-35%)</a:t>
                      </a:r>
                      <a:endParaRPr sz="800">
                        <a:solidFill>
                          <a:schemeClr val="dk1"/>
                        </a:solidFill>
                        <a:latin typeface="Geist"/>
                        <a:ea typeface="Geist"/>
                        <a:cs typeface="Geist"/>
                        <a:sym typeface="Geist"/>
                      </a:endParaRPr>
                    </a:p>
                  </a:txBody>
                  <a:tcPr marL="45700" marR="45700" marT="0" marB="0" anchor="ctr">
                    <a:lnL w="9525" cap="flat" cmpd="sng">
                      <a:solidFill>
                        <a:schemeClr val="accent3"/>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Niska (np. 4-10%)</a:t>
                      </a:r>
                      <a:endParaRPr sz="800">
                        <a:solidFill>
                          <a:schemeClr val="dk1"/>
                        </a:solidFill>
                        <a:latin typeface="Geist"/>
                        <a:ea typeface="Geist"/>
                        <a:cs typeface="Geist"/>
                        <a:sym typeface="Geist"/>
                      </a:endParaRPr>
                    </a:p>
                  </a:txBody>
                  <a:tcPr marL="45700" marR="45700" marT="0" marB="0" anchor="ctr">
                    <a:lnL w="9525" cap="flat" cmpd="sng">
                      <a:solidFill>
                        <a:schemeClr val="dk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Decyduje o metodzie magazynowania (silosy vs zbiorniki) i sposobie transportu (ładowarki vs pompy).</a:t>
                      </a:r>
                      <a:endParaRPr sz="800">
                        <a:solidFill>
                          <a:schemeClr val="dk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r>
              <a:tr h="606850">
                <a:tc>
                  <a:txBody>
                    <a:bodyPr/>
                    <a:lstStyle/>
                    <a:p>
                      <a:pPr marL="0" lvl="0" indent="0" algn="l" rtl="0">
                        <a:lnSpc>
                          <a:spcPct val="85000"/>
                        </a:lnSpc>
                        <a:spcBef>
                          <a:spcPts val="0"/>
                        </a:spcBef>
                        <a:spcAft>
                          <a:spcPts val="0"/>
                        </a:spcAft>
                        <a:buNone/>
                      </a:pPr>
                      <a:r>
                        <a:rPr lang="pl" sz="800" b="1">
                          <a:solidFill>
                            <a:schemeClr val="dk1"/>
                          </a:solidFill>
                          <a:latin typeface="Geist"/>
                          <a:ea typeface="Geist"/>
                          <a:cs typeface="Geist"/>
                          <a:sym typeface="Geist"/>
                        </a:rPr>
                        <a:t>Gęstość (t/m³)</a:t>
                      </a:r>
                      <a:endParaRPr sz="800" b="1">
                        <a:solidFill>
                          <a:schemeClr val="dk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accent3"/>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Zmienna (np. 0,6-0,8 t/m³ dla kiszonki)</a:t>
                      </a:r>
                      <a:endParaRPr sz="800">
                        <a:solidFill>
                          <a:schemeClr val="dk1"/>
                        </a:solidFill>
                        <a:latin typeface="Geist"/>
                        <a:ea typeface="Geist"/>
                        <a:cs typeface="Geist"/>
                        <a:sym typeface="Geist"/>
                      </a:endParaRPr>
                    </a:p>
                  </a:txBody>
                  <a:tcPr marL="45700" marR="45700" marT="0" marB="0" anchor="ctr">
                    <a:lnL w="9525" cap="flat" cmpd="sng">
                      <a:solidFill>
                        <a:schemeClr val="accent3"/>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Bliska wody (np. 1,02 t/m³)</a:t>
                      </a:r>
                      <a:endParaRPr sz="800">
                        <a:solidFill>
                          <a:schemeClr val="dk1"/>
                        </a:solidFill>
                        <a:latin typeface="Geist"/>
                        <a:ea typeface="Geist"/>
                        <a:cs typeface="Geist"/>
                        <a:sym typeface="Geist"/>
                      </a:endParaRPr>
                    </a:p>
                  </a:txBody>
                  <a:tcPr marL="45700" marR="45700" marT="0" marB="0" anchor="ctr">
                    <a:lnL w="9525" cap="flat" cmpd="sng">
                      <a:solidFill>
                        <a:schemeClr val="dk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Kluczowa do obliczania pojemności magazynowej i ładowności środków transportu.</a:t>
                      </a:r>
                      <a:endParaRPr sz="800">
                        <a:solidFill>
                          <a:schemeClr val="dk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r>
              <a:tr h="606850">
                <a:tc>
                  <a:txBody>
                    <a:bodyPr/>
                    <a:lstStyle/>
                    <a:p>
                      <a:pPr marL="0" lvl="0" indent="0" algn="l" rtl="0">
                        <a:lnSpc>
                          <a:spcPct val="85000"/>
                        </a:lnSpc>
                        <a:spcBef>
                          <a:spcPts val="0"/>
                        </a:spcBef>
                        <a:spcAft>
                          <a:spcPts val="0"/>
                        </a:spcAft>
                        <a:buNone/>
                      </a:pPr>
                      <a:r>
                        <a:rPr lang="pl" sz="800" b="1">
                          <a:solidFill>
                            <a:schemeClr val="dk1"/>
                          </a:solidFill>
                          <a:latin typeface="Geist"/>
                          <a:ea typeface="Geist"/>
                          <a:cs typeface="Geist"/>
                          <a:sym typeface="Geist"/>
                        </a:rPr>
                        <a:t>Struktura</a:t>
                      </a:r>
                      <a:endParaRPr sz="800" b="1">
                        <a:solidFill>
                          <a:schemeClr val="dk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accent3"/>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Włóknista, niejednorodna, lepka.</a:t>
                      </a:r>
                      <a:endParaRPr sz="800">
                        <a:solidFill>
                          <a:schemeClr val="dk1"/>
                        </a:solidFill>
                        <a:latin typeface="Geist"/>
                        <a:ea typeface="Geist"/>
                        <a:cs typeface="Geist"/>
                        <a:sym typeface="Geist"/>
                      </a:endParaRPr>
                    </a:p>
                  </a:txBody>
                  <a:tcPr marL="45700" marR="45700" marT="0" marB="0" anchor="ctr">
                    <a:lnL w="9525" cap="flat" cmpd="sng">
                      <a:solidFill>
                        <a:schemeClr val="accent3"/>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Zawiesina, płyn.</a:t>
                      </a:r>
                      <a:endParaRPr sz="800">
                        <a:solidFill>
                          <a:schemeClr val="dk1"/>
                        </a:solidFill>
                        <a:latin typeface="Geist"/>
                        <a:ea typeface="Geist"/>
                        <a:cs typeface="Geist"/>
                        <a:sym typeface="Geist"/>
                      </a:endParaRPr>
                    </a:p>
                  </a:txBody>
                  <a:tcPr marL="45700" marR="45700" marT="0" marB="0" anchor="ctr">
                    <a:lnL w="9525" cap="flat" cmpd="sng">
                      <a:solidFill>
                        <a:schemeClr val="dk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Wymaga rozdrabniania i dozowników ślimakowych; ryzyko zapychania. Wymaga mieszania i pomp odpornych na ciała stałe.</a:t>
                      </a:r>
                      <a:endParaRPr sz="800">
                        <a:solidFill>
                          <a:schemeClr val="dk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r>
              <a:tr h="606850">
                <a:tc>
                  <a:txBody>
                    <a:bodyPr/>
                    <a:lstStyle/>
                    <a:p>
                      <a:pPr marL="0" lvl="0" indent="0" algn="l" rtl="0">
                        <a:lnSpc>
                          <a:spcPct val="85000"/>
                        </a:lnSpc>
                        <a:spcBef>
                          <a:spcPts val="0"/>
                        </a:spcBef>
                        <a:spcAft>
                          <a:spcPts val="0"/>
                        </a:spcAft>
                        <a:buNone/>
                      </a:pPr>
                      <a:r>
                        <a:rPr lang="pl" sz="800" b="1">
                          <a:solidFill>
                            <a:schemeClr val="dk1"/>
                          </a:solidFill>
                          <a:latin typeface="Geist"/>
                          <a:ea typeface="Geist"/>
                          <a:cs typeface="Geist"/>
                          <a:sym typeface="Geist"/>
                        </a:rPr>
                        <a:t>Podatność na psucie</a:t>
                      </a:r>
                      <a:endParaRPr sz="800" b="1">
                        <a:solidFill>
                          <a:schemeClr val="dk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accent3"/>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Wysoka (straty tlenowe po otwarciu)</a:t>
                      </a:r>
                      <a:endParaRPr sz="800">
                        <a:solidFill>
                          <a:schemeClr val="dk1"/>
                        </a:solidFill>
                        <a:latin typeface="Geist"/>
                        <a:ea typeface="Geist"/>
                        <a:cs typeface="Geist"/>
                        <a:sym typeface="Geist"/>
                      </a:endParaRPr>
                    </a:p>
                  </a:txBody>
                  <a:tcPr marL="45700" marR="45700" marT="0" marB="0" anchor="ctr">
                    <a:lnL w="9525" cap="flat" cmpd="sng">
                      <a:solidFill>
                        <a:schemeClr val="accent3"/>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Wysoka (zagniwanie, odory)</a:t>
                      </a:r>
                      <a:endParaRPr sz="800">
                        <a:solidFill>
                          <a:schemeClr val="dk1"/>
                        </a:solidFill>
                        <a:latin typeface="Geist"/>
                        <a:ea typeface="Geist"/>
                        <a:cs typeface="Geist"/>
                        <a:sym typeface="Geist"/>
                      </a:endParaRPr>
                    </a:p>
                  </a:txBody>
                  <a:tcPr marL="45700" marR="45700" marT="0" marB="0" anchor="ctr">
                    <a:lnL w="9525" cap="flat" cmpd="sng">
                      <a:solidFill>
                        <a:schemeClr val="dk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Wymaga szczelnego magazynowania (ubicie, okrycie) i szybkiego zużycia. Wymaga szczelnych, przykrytych zbiorników.</a:t>
                      </a:r>
                      <a:endParaRPr sz="800">
                        <a:solidFill>
                          <a:schemeClr val="dk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r>
              <a:tr h="606850">
                <a:tc>
                  <a:txBody>
                    <a:bodyPr/>
                    <a:lstStyle/>
                    <a:p>
                      <a:pPr marL="0" lvl="0" indent="0" algn="l" rtl="0">
                        <a:lnSpc>
                          <a:spcPct val="85000"/>
                        </a:lnSpc>
                        <a:spcBef>
                          <a:spcPts val="0"/>
                        </a:spcBef>
                        <a:spcAft>
                          <a:spcPts val="0"/>
                        </a:spcAft>
                        <a:buNone/>
                      </a:pPr>
                      <a:r>
                        <a:rPr lang="pl" sz="800" b="1">
                          <a:solidFill>
                            <a:schemeClr val="dk1"/>
                          </a:solidFill>
                          <a:latin typeface="Geist"/>
                          <a:ea typeface="Geist"/>
                          <a:cs typeface="Geist"/>
                          <a:sym typeface="Geist"/>
                        </a:rPr>
                        <a:t>Wymogi higieniczne</a:t>
                      </a:r>
                      <a:endParaRPr sz="800" b="1">
                        <a:solidFill>
                          <a:schemeClr val="dk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accent3"/>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Ryzyko zanieczyszczenia ziemią, pleśnią.</a:t>
                      </a:r>
                      <a:endParaRPr sz="800">
                        <a:solidFill>
                          <a:schemeClr val="dk1"/>
                        </a:solidFill>
                        <a:latin typeface="Geist"/>
                        <a:ea typeface="Geist"/>
                        <a:cs typeface="Geist"/>
                        <a:sym typeface="Geist"/>
                      </a:endParaRPr>
                    </a:p>
                  </a:txBody>
                  <a:tcPr marL="45700" marR="45700" marT="0" marB="0" anchor="ctr">
                    <a:lnL w="9525" cap="flat" cmpd="sng">
                      <a:solidFill>
                        <a:schemeClr val="accent3"/>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Ryzyko patogenów.</a:t>
                      </a:r>
                      <a:endParaRPr sz="800">
                        <a:solidFill>
                          <a:schemeClr val="dk1"/>
                        </a:solidFill>
                        <a:latin typeface="Geist"/>
                        <a:ea typeface="Geist"/>
                        <a:cs typeface="Geist"/>
                        <a:sym typeface="Geist"/>
                      </a:endParaRPr>
                    </a:p>
                  </a:txBody>
                  <a:tcPr marL="45700" marR="45700" marT="0" marB="0" anchor="ctr">
                    <a:lnL w="9525" cap="flat" cmpd="sng">
                      <a:solidFill>
                        <a:schemeClr val="dk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lnSpc>
                          <a:spcPct val="85000"/>
                        </a:lnSpc>
                        <a:spcBef>
                          <a:spcPts val="0"/>
                        </a:spcBef>
                        <a:spcAft>
                          <a:spcPts val="0"/>
                        </a:spcAft>
                        <a:buNone/>
                      </a:pPr>
                      <a:r>
                        <a:rPr lang="pl" sz="800">
                          <a:solidFill>
                            <a:schemeClr val="dk1"/>
                          </a:solidFill>
                          <a:latin typeface="Geist"/>
                          <a:ea typeface="Geist"/>
                          <a:cs typeface="Geist"/>
                          <a:sym typeface="Geist"/>
                        </a:rPr>
                        <a:t>Kontrola jakości dostaw; potencjalna higienizacja (UPPZ).</a:t>
                      </a:r>
                      <a:endParaRPr sz="800">
                        <a:solidFill>
                          <a:schemeClr val="dk1"/>
                        </a:solidFill>
                        <a:latin typeface="Geist"/>
                        <a:ea typeface="Geist"/>
                        <a:cs typeface="Geist"/>
                        <a:sym typeface="Geist"/>
                      </a:endParaRPr>
                    </a:p>
                  </a:txBody>
                  <a:tcPr marL="45700" marR="45700" marT="0" marB="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r>
            </a:tbl>
          </a:graphicData>
        </a:graphic>
      </p:graphicFrame>
      <p:sp>
        <p:nvSpPr>
          <p:cNvPr id="152" name="Google Shape;152;p25" descr="table_title"/>
          <p:cNvSpPr/>
          <p:nvPr/>
        </p:nvSpPr>
        <p:spPr>
          <a:xfrm>
            <a:off x="276375" y="893450"/>
            <a:ext cx="6353700" cy="280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a:solidFill>
                  <a:schemeClr val="accent3"/>
                </a:solidFill>
                <a:latin typeface="Geist SemiBold"/>
                <a:ea typeface="Geist SemiBold"/>
                <a:cs typeface="Geist SemiBold"/>
                <a:sym typeface="Geist SemiBold"/>
              </a:rPr>
              <a:t>Kluczowe właściwości logistyczne substratów stałych i płynnych</a:t>
            </a:r>
            <a:endParaRPr sz="1000">
              <a:solidFill>
                <a:schemeClr val="accent3"/>
              </a:solidFill>
              <a:latin typeface="Geist SemiBold"/>
              <a:ea typeface="Geist SemiBold"/>
              <a:cs typeface="Geist SemiBold"/>
              <a:sym typeface="Geist SemiBold"/>
            </a:endParaRPr>
          </a:p>
        </p:txBody>
      </p:sp>
      <p:sp>
        <p:nvSpPr>
          <p:cNvPr id="153" name="Google Shape;153;p25"/>
          <p:cNvSpPr/>
          <p:nvPr/>
        </p:nvSpPr>
        <p:spPr>
          <a:xfrm>
            <a:off x="6827475" y="1174375"/>
            <a:ext cx="2040300" cy="3641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2"/>
              </a:solidFill>
              <a:latin typeface="Hanken Grotesk"/>
              <a:ea typeface="Hanken Grotesk"/>
              <a:cs typeface="Hanken Grotesk"/>
              <a:sym typeface="Hanken Grotesk"/>
            </a:endParaRPr>
          </a:p>
        </p:txBody>
      </p:sp>
      <p:sp>
        <p:nvSpPr>
          <p:cNvPr id="154" name="Google Shape;154;p25" descr="takeaway"/>
          <p:cNvSpPr txBox="1"/>
          <p:nvPr/>
        </p:nvSpPr>
        <p:spPr>
          <a:xfrm>
            <a:off x="7050000" y="1477800"/>
            <a:ext cx="1635600" cy="3337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pl" sz="900">
                <a:solidFill>
                  <a:schemeClr val="accent3"/>
                </a:solidFill>
                <a:latin typeface="Geist"/>
                <a:ea typeface="Geist"/>
                <a:cs typeface="Geist"/>
                <a:sym typeface="Geist"/>
              </a:rPr>
              <a:t>Znajomość właściwości substratów stałych i płynnych jest kluczowa dla wyboru odpowiednich metod transportu i magazynowania, co wpływa na efektywność i bezpieczeństwo logistyki biogazowni.</a:t>
            </a:r>
            <a:endParaRPr sz="900">
              <a:solidFill>
                <a:schemeClr val="accent3"/>
              </a:solidFill>
              <a:latin typeface="Geist"/>
              <a:ea typeface="Geist"/>
              <a:cs typeface="Geist"/>
              <a:sym typeface="Geist"/>
            </a:endParaRPr>
          </a:p>
        </p:txBody>
      </p:sp>
      <p:sp>
        <p:nvSpPr>
          <p:cNvPr id="155" name="Google Shape;155;p25"/>
          <p:cNvSpPr/>
          <p:nvPr/>
        </p:nvSpPr>
        <p:spPr>
          <a:xfrm rot="5400000">
            <a:off x="6943051" y="1365100"/>
            <a:ext cx="133125" cy="80750"/>
          </a:xfrm>
          <a:prstGeom prst="flowChartExtra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6" descr="header"/>
          <p:cNvSpPr/>
          <p:nvPr/>
        </p:nvSpPr>
        <p:spPr>
          <a:xfrm>
            <a:off x="5496141" y="290606"/>
            <a:ext cx="3577521"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100" b="1" dirty="0">
                <a:solidFill>
                  <a:schemeClr val="accent1"/>
                </a:solidFill>
                <a:latin typeface="Geist"/>
                <a:ea typeface="Geist"/>
                <a:cs typeface="Geist"/>
                <a:sym typeface="Geist"/>
              </a:rPr>
              <a:t>Konstrukcja i proces napełniania silosów</a:t>
            </a:r>
            <a:endParaRPr sz="1100" b="1" dirty="0">
              <a:solidFill>
                <a:schemeClr val="accent1"/>
              </a:solidFill>
              <a:latin typeface="Geist"/>
              <a:ea typeface="Geist"/>
              <a:cs typeface="Geist"/>
              <a:sym typeface="Geist"/>
            </a:endParaRPr>
          </a:p>
        </p:txBody>
      </p:sp>
      <p:sp>
        <p:nvSpPr>
          <p:cNvPr id="161" name="Google Shape;161;p26" descr="detail"/>
          <p:cNvSpPr txBox="1"/>
          <p:nvPr/>
        </p:nvSpPr>
        <p:spPr>
          <a:xfrm>
            <a:off x="4450742" y="569881"/>
            <a:ext cx="4622920" cy="2477556"/>
          </a:xfrm>
          <a:prstGeom prst="rect">
            <a:avLst/>
          </a:prstGeom>
          <a:noFill/>
          <a:ln>
            <a:noFill/>
          </a:ln>
        </p:spPr>
        <p:txBody>
          <a:bodyPr spcFirstLastPara="1" wrap="square" lIns="91425" tIns="91425" rIns="91425" bIns="91425" anchor="t" anchorCtr="0">
            <a:noAutofit/>
          </a:bodyPr>
          <a:lstStyle/>
          <a:p>
            <a:pPr marL="371475" marR="0" lvl="0" indent="-234950" algn="l" rtl="0">
              <a:lnSpc>
                <a:spcPct val="100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Silosy przejazdowe to podstawowa metoda magazynowania kiszonek, wykonane z betonu – ściany i szczelna posadzka umożliwiają swobodne poruszanie się ciężkiego sprzętu (ciągnik, ładowarka) po pryzmie.</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Posadzka musi być odporna na agresywne chemicznie odcieki i wyposażona w system ich odprowadzania do szczelnego zbiornika, a ściany przenoszą napór rozpychający materiału.</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Napełnianie silosu polega na wysypywaniu materiału warstwami o maksymalnej grubości 30-40 cm, które są wielokrotnie ugniatane, aby osiągnąć maksymalną gęstość ubicia (dla kukurydzy &gt; 700-750 kg/m³).</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Ubijanie ma kluczowe znaczenie, ponieważ im większa gęstość, tym mniej tlenu pozostaje w pryzmie, co minimalizuje ryzyko zepsucia i strat materiału.</a:t>
            </a:r>
            <a:endParaRPr sz="1000" dirty="0">
              <a:solidFill>
                <a:schemeClr val="dk1"/>
              </a:solidFill>
              <a:latin typeface="Geist"/>
              <a:ea typeface="Geist"/>
              <a:cs typeface="Geist"/>
              <a:sym typeface="Geist"/>
            </a:endParaRPr>
          </a:p>
        </p:txBody>
      </p:sp>
      <p:sp>
        <p:nvSpPr>
          <p:cNvPr id="162" name="Google Shape;162;p26"/>
          <p:cNvSpPr/>
          <p:nvPr/>
        </p:nvSpPr>
        <p:spPr>
          <a:xfrm>
            <a:off x="319142" y="995243"/>
            <a:ext cx="4131600" cy="1814400"/>
          </a:xfrm>
          <a:prstGeom prst="rect">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163" name="Google Shape;163;p26" descr="takeaway"/>
          <p:cNvSpPr txBox="1"/>
          <p:nvPr/>
        </p:nvSpPr>
        <p:spPr>
          <a:xfrm>
            <a:off x="617342" y="1045815"/>
            <a:ext cx="3535200" cy="1814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dirty="0">
                <a:solidFill>
                  <a:schemeClr val="lt1"/>
                </a:solidFill>
                <a:latin typeface="Geist Medium"/>
                <a:ea typeface="Geist Medium"/>
                <a:cs typeface="Geist Medium"/>
                <a:sym typeface="Geist Medium"/>
              </a:rPr>
              <a:t>Silosy przejazdowe są fundamentem skutecznego magazynowania substratów stałych, zwłaszcza kiszonek. Ich konstrukcja musi zapewniać szczelność i odporność na odcieki, a proces napełniania i ubijania musi być precyzyjnie przeprowadzony, aby zapewnić wysoką gęstość i ograniczyć straty.</a:t>
            </a:r>
            <a:endParaRPr sz="1000" dirty="0">
              <a:solidFill>
                <a:schemeClr val="lt1"/>
              </a:solidFill>
              <a:latin typeface="Geist Medium"/>
              <a:ea typeface="Geist Medium"/>
              <a:cs typeface="Geist Medium"/>
              <a:sym typeface="Geist Medium"/>
            </a:endParaRPr>
          </a:p>
        </p:txBody>
      </p:sp>
      <p:sp>
        <p:nvSpPr>
          <p:cNvPr id="164" name="Google Shape;164;p26" descr="title"/>
          <p:cNvSpPr txBox="1">
            <a:spLocks noGrp="1"/>
          </p:cNvSpPr>
          <p:nvPr>
            <p:ph type="title"/>
          </p:nvPr>
        </p:nvSpPr>
        <p:spPr>
          <a:xfrm>
            <a:off x="276375" y="386950"/>
            <a:ext cx="61650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a:t>Magazynowanie Substratów Stałych: Silosy Przejazdowe</a:t>
            </a:r>
            <a:endParaRPr/>
          </a:p>
        </p:txBody>
      </p:sp>
      <p:sp>
        <p:nvSpPr>
          <p:cNvPr id="165" name="Google Shape;165;p26" descr="chapter_allcaps"/>
          <p:cNvSpPr txBox="1">
            <a:spLocks noGrp="1"/>
          </p:cNvSpPr>
          <p:nvPr>
            <p:ph type="body" idx="2"/>
          </p:nvPr>
        </p:nvSpPr>
        <p:spPr>
          <a:xfrm>
            <a:off x="276375" y="134806"/>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dirty="0">
                <a:solidFill>
                  <a:schemeClr val="accent1"/>
                </a:solidFill>
                <a:latin typeface="Geist SemiBold"/>
                <a:ea typeface="Geist SemiBold"/>
                <a:cs typeface="Geist SemiBold"/>
                <a:sym typeface="Geist SemiBold"/>
              </a:rPr>
              <a:t>MAGAZYNOWANIE</a:t>
            </a:r>
            <a:endParaRPr sz="800" dirty="0">
              <a:solidFill>
                <a:schemeClr val="accent1"/>
              </a:solidFill>
              <a:latin typeface="Geist SemiBold"/>
              <a:ea typeface="Geist SemiBold"/>
              <a:cs typeface="Geist SemiBold"/>
              <a:sym typeface="Geist SemiBold"/>
            </a:endParaRPr>
          </a:p>
        </p:txBody>
      </p:sp>
      <p:pic>
        <p:nvPicPr>
          <p:cNvPr id="9" name="Obraz 8">
            <a:extLst>
              <a:ext uri="{FF2B5EF4-FFF2-40B4-BE49-F238E27FC236}">
                <a16:creationId xmlns:a16="http://schemas.microsoft.com/office/drawing/2014/main" xmlns="" id="{D59BAFB8-B512-9650-C598-7F5A74609D5F}"/>
              </a:ext>
            </a:extLst>
          </p:cNvPr>
          <p:cNvPicPr>
            <a:picLocks noChangeAspect="1"/>
          </p:cNvPicPr>
          <p:nvPr/>
        </p:nvPicPr>
        <p:blipFill rotWithShape="1">
          <a:blip r:embed="rId3"/>
          <a:srcRect t="31053" b="16929"/>
          <a:stretch/>
        </p:blipFill>
        <p:spPr>
          <a:xfrm>
            <a:off x="0" y="3148581"/>
            <a:ext cx="6830569" cy="199491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4" name="Google Shape;174;p27"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Magazynowanie Substratów Stałych: Okrywanie i Straty</a:t>
            </a:r>
            <a:endParaRPr/>
          </a:p>
        </p:txBody>
      </p:sp>
      <p:sp>
        <p:nvSpPr>
          <p:cNvPr id="175" name="Google Shape;175;p27"/>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7</a:t>
            </a:fld>
            <a:endParaRPr/>
          </a:p>
        </p:txBody>
      </p:sp>
      <p:sp>
        <p:nvSpPr>
          <p:cNvPr id="176" name="Google Shape;176;p27" descr="header_1"/>
          <p:cNvSpPr/>
          <p:nvPr/>
        </p:nvSpPr>
        <p:spPr>
          <a:xfrm>
            <a:off x="3218075" y="3136975"/>
            <a:ext cx="2712300" cy="28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Znaczenie szczelności i ubijania</a:t>
            </a:r>
            <a:endParaRPr sz="1000" b="1">
              <a:solidFill>
                <a:schemeClr val="accent3"/>
              </a:solidFill>
              <a:latin typeface="Geist"/>
              <a:ea typeface="Geist"/>
              <a:cs typeface="Geist"/>
              <a:sym typeface="Geist"/>
            </a:endParaRPr>
          </a:p>
        </p:txBody>
      </p:sp>
      <p:sp>
        <p:nvSpPr>
          <p:cNvPr id="177" name="Google Shape;177;p27" descr="detail_0"/>
          <p:cNvSpPr txBox="1"/>
          <p:nvPr/>
        </p:nvSpPr>
        <p:spPr>
          <a:xfrm>
            <a:off x="378975" y="3426476"/>
            <a:ext cx="2712300" cy="91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50">
                <a:solidFill>
                  <a:schemeClr val="dk1"/>
                </a:solidFill>
                <a:latin typeface="Geist"/>
                <a:ea typeface="Geist"/>
                <a:cs typeface="Geist"/>
                <a:sym typeface="Geist"/>
              </a:rPr>
              <a:t>Natychmiast po zakończeniu ubijania stosuje się system wielowarstwowy folii: folia podkładowa, główna oraz siatka ochronna, a następnie obciążenie folii workami lub oponami.</a:t>
            </a:r>
            <a:endParaRPr sz="950">
              <a:solidFill>
                <a:schemeClr val="dk1"/>
              </a:solidFill>
              <a:latin typeface="Geist"/>
              <a:ea typeface="Geist"/>
              <a:cs typeface="Geist"/>
              <a:sym typeface="Geist"/>
            </a:endParaRPr>
          </a:p>
        </p:txBody>
      </p:sp>
      <p:sp>
        <p:nvSpPr>
          <p:cNvPr id="178" name="Google Shape;178;p27" descr="detail_1"/>
          <p:cNvSpPr txBox="1"/>
          <p:nvPr/>
        </p:nvSpPr>
        <p:spPr>
          <a:xfrm>
            <a:off x="3218075" y="3426476"/>
            <a:ext cx="2712300" cy="91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50">
                <a:solidFill>
                  <a:schemeClr val="dk1"/>
                </a:solidFill>
                <a:latin typeface="Geist"/>
                <a:ea typeface="Geist"/>
                <a:cs typeface="Geist"/>
                <a:sym typeface="Geist"/>
              </a:rPr>
              <a:t>Wysoka gęstość ubicia (np. &gt;700 kg/m³ dla kukurydzy) ogranicza dostęp tlenu, co zapobiega rozwojowi pleśni i drożdży oraz minimalizuje straty suchej masy.</a:t>
            </a:r>
            <a:endParaRPr sz="950">
              <a:solidFill>
                <a:schemeClr val="dk1"/>
              </a:solidFill>
              <a:latin typeface="Geist"/>
              <a:ea typeface="Geist"/>
              <a:cs typeface="Geist"/>
              <a:sym typeface="Geist"/>
            </a:endParaRPr>
          </a:p>
        </p:txBody>
      </p:sp>
      <p:sp>
        <p:nvSpPr>
          <p:cNvPr id="179" name="Google Shape;179;p27" descr="header_2"/>
          <p:cNvSpPr/>
          <p:nvPr/>
        </p:nvSpPr>
        <p:spPr>
          <a:xfrm>
            <a:off x="6057175" y="3140063"/>
            <a:ext cx="2712300" cy="28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Konsekwencje błędów i straty</a:t>
            </a:r>
            <a:endParaRPr sz="1000" b="1">
              <a:solidFill>
                <a:schemeClr val="accent3"/>
              </a:solidFill>
              <a:latin typeface="Geist"/>
              <a:ea typeface="Geist"/>
              <a:cs typeface="Geist"/>
              <a:sym typeface="Geist"/>
            </a:endParaRPr>
          </a:p>
        </p:txBody>
      </p:sp>
      <p:sp>
        <p:nvSpPr>
          <p:cNvPr id="180" name="Google Shape;180;p27" descr="detail_2"/>
          <p:cNvSpPr txBox="1"/>
          <p:nvPr/>
        </p:nvSpPr>
        <p:spPr>
          <a:xfrm>
            <a:off x="6057175" y="3429643"/>
            <a:ext cx="2712300" cy="91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50">
                <a:solidFill>
                  <a:schemeClr val="dk1"/>
                </a:solidFill>
                <a:latin typeface="Geist"/>
                <a:ea typeface="Geist"/>
                <a:cs typeface="Geist"/>
                <a:sym typeface="Geist"/>
              </a:rPr>
              <a:t>Złe ubicie lub niedokładne okrycie prowadzą do rozwoju pleśni i drożdży, które zużywają składniki kiszonki, powodując straty suchej masy nawet do 15-20% zamiast 5-7%.</a:t>
            </a:r>
            <a:endParaRPr sz="950">
              <a:solidFill>
                <a:schemeClr val="dk1"/>
              </a:solidFill>
              <a:latin typeface="Geist"/>
              <a:ea typeface="Geist"/>
              <a:cs typeface="Geist"/>
              <a:sym typeface="Geist"/>
            </a:endParaRPr>
          </a:p>
        </p:txBody>
      </p:sp>
      <p:sp>
        <p:nvSpPr>
          <p:cNvPr id="181" name="Google Shape;181;p27"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MAGAZYNOWANIE</a:t>
            </a:r>
            <a:endParaRPr sz="800">
              <a:solidFill>
                <a:schemeClr val="accent1"/>
              </a:solidFill>
              <a:latin typeface="Geist SemiBold"/>
              <a:ea typeface="Geist SemiBold"/>
              <a:cs typeface="Geist SemiBold"/>
              <a:sym typeface="Geist SemiBold"/>
            </a:endParaRPr>
          </a:p>
        </p:txBody>
      </p:sp>
      <p:sp>
        <p:nvSpPr>
          <p:cNvPr id="182" name="Google Shape;182;p27" descr="header_0"/>
          <p:cNvSpPr/>
          <p:nvPr/>
        </p:nvSpPr>
        <p:spPr>
          <a:xfrm>
            <a:off x="378977" y="3136975"/>
            <a:ext cx="2712300" cy="28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Proces okrywania silosów</a:t>
            </a:r>
            <a:endParaRPr sz="1000" b="1">
              <a:solidFill>
                <a:schemeClr val="accent3"/>
              </a:solidFill>
              <a:latin typeface="Geist"/>
              <a:ea typeface="Geist"/>
              <a:cs typeface="Geist"/>
              <a:sym typeface="Geist"/>
            </a:endParaRPr>
          </a:p>
        </p:txBody>
      </p:sp>
      <p:cxnSp>
        <p:nvCxnSpPr>
          <p:cNvPr id="183" name="Google Shape;183;p27"/>
          <p:cNvCxnSpPr/>
          <p:nvPr/>
        </p:nvCxnSpPr>
        <p:spPr>
          <a:xfrm>
            <a:off x="382200" y="4343250"/>
            <a:ext cx="8482200" cy="0"/>
          </a:xfrm>
          <a:prstGeom prst="straightConnector1">
            <a:avLst/>
          </a:prstGeom>
          <a:noFill/>
          <a:ln w="9525" cap="flat" cmpd="sng">
            <a:solidFill>
              <a:schemeClr val="dk2"/>
            </a:solidFill>
            <a:prstDash val="solid"/>
            <a:round/>
            <a:headEnd type="none" w="med" len="med"/>
            <a:tailEnd type="none" w="med" len="med"/>
          </a:ln>
        </p:spPr>
      </p:cxnSp>
      <p:sp>
        <p:nvSpPr>
          <p:cNvPr id="184" name="Google Shape;184;p27" descr="takeaway"/>
          <p:cNvSpPr txBox="1"/>
          <p:nvPr/>
        </p:nvSpPr>
        <p:spPr>
          <a:xfrm>
            <a:off x="489375" y="4260650"/>
            <a:ext cx="8378400" cy="642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950">
                <a:solidFill>
                  <a:schemeClr val="accent1"/>
                </a:solidFill>
                <a:latin typeface="Geist"/>
                <a:ea typeface="Geist"/>
                <a:cs typeface="Geist"/>
                <a:sym typeface="Geist"/>
              </a:rPr>
              <a:t>Prawidłowe ubijanie, szczelne okrycie wielowarstwową folią i odpowiednie obciążenie są kluczowe, by minimalizować straty suchej masy i utrzymać jakość kiszonki.</a:t>
            </a:r>
            <a:endParaRPr sz="950">
              <a:solidFill>
                <a:schemeClr val="accent1"/>
              </a:solidFill>
              <a:latin typeface="Geist"/>
              <a:ea typeface="Geist"/>
              <a:cs typeface="Geist"/>
              <a:sym typeface="Geist"/>
            </a:endParaRPr>
          </a:p>
        </p:txBody>
      </p:sp>
      <p:sp>
        <p:nvSpPr>
          <p:cNvPr id="185" name="Google Shape;185;p27"/>
          <p:cNvSpPr/>
          <p:nvPr/>
        </p:nvSpPr>
        <p:spPr>
          <a:xfrm rot="5400000">
            <a:off x="352826" y="4534550"/>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pic>
        <p:nvPicPr>
          <p:cNvPr id="3" name="Picture 2"/>
          <p:cNvPicPr>
            <a:picLocks noChangeAspect="1"/>
          </p:cNvPicPr>
          <p:nvPr/>
        </p:nvPicPr>
        <p:blipFill>
          <a:blip r:embed="rId3"/>
          <a:stretch>
            <a:fillRect/>
          </a:stretch>
        </p:blipFill>
        <p:spPr>
          <a:xfrm>
            <a:off x="527818" y="919375"/>
            <a:ext cx="2414614" cy="2129481"/>
          </a:xfrm>
          <a:prstGeom prst="rect">
            <a:avLst/>
          </a:prstGeom>
        </p:spPr>
      </p:pic>
      <p:pic>
        <p:nvPicPr>
          <p:cNvPr id="4" name="Picture 3"/>
          <p:cNvPicPr>
            <a:picLocks noChangeAspect="1"/>
          </p:cNvPicPr>
          <p:nvPr/>
        </p:nvPicPr>
        <p:blipFill>
          <a:blip r:embed="rId4"/>
          <a:stretch>
            <a:fillRect/>
          </a:stretch>
        </p:blipFill>
        <p:spPr>
          <a:xfrm>
            <a:off x="3177635" y="920328"/>
            <a:ext cx="2752740" cy="2064555"/>
          </a:xfrm>
          <a:prstGeom prst="rect">
            <a:avLst/>
          </a:prstGeom>
        </p:spPr>
      </p:pic>
      <p:pic>
        <p:nvPicPr>
          <p:cNvPr id="1028" name="Picture 4" descr="Is your silage airtigh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1197" y="1136939"/>
            <a:ext cx="2803203" cy="1442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8"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dirty="0"/>
              <a:t>Magazynowanie Substratów Płynnych: Zbiorniki i Laguny</a:t>
            </a:r>
            <a:endParaRPr dirty="0"/>
          </a:p>
        </p:txBody>
      </p:sp>
      <p:sp>
        <p:nvSpPr>
          <p:cNvPr id="191" name="Google Shape;191;p28"/>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8</a:t>
            </a:fld>
            <a:endParaRPr/>
          </a:p>
        </p:txBody>
      </p:sp>
      <p:sp>
        <p:nvSpPr>
          <p:cNvPr id="192" name="Google Shape;192;p28"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MAGAZYNOWANIE</a:t>
            </a:r>
            <a:endParaRPr sz="800">
              <a:solidFill>
                <a:schemeClr val="accent1"/>
              </a:solidFill>
              <a:latin typeface="Geist SemiBold"/>
              <a:ea typeface="Geist SemiBold"/>
              <a:cs typeface="Geist SemiBold"/>
              <a:sym typeface="Geist SemiBold"/>
            </a:endParaRPr>
          </a:p>
        </p:txBody>
      </p:sp>
      <p:sp>
        <p:nvSpPr>
          <p:cNvPr id="193" name="Google Shape;193;p28" descr="takeaway"/>
          <p:cNvSpPr txBox="1">
            <a:spLocks noGrp="1"/>
          </p:cNvSpPr>
          <p:nvPr>
            <p:ph type="subTitle" idx="1"/>
          </p:nvPr>
        </p:nvSpPr>
        <p:spPr>
          <a:xfrm>
            <a:off x="379025" y="4355750"/>
            <a:ext cx="8488800" cy="461700"/>
          </a:xfrm>
          <a:prstGeom prst="rect">
            <a:avLst/>
          </a:prstGeom>
          <a:solidFill>
            <a:schemeClr val="lt2"/>
          </a:solidFill>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a:solidFill>
                  <a:schemeClr val="accent3"/>
                </a:solidFill>
              </a:rPr>
              <a:t>Zbiorniki wstępne i laguny są kluczowymi elementami magazynowania substratów płynnych, zapewniając bufor operacyjny, homogenizację i kontrolę emisji odorów.</a:t>
            </a:r>
            <a:endParaRPr>
              <a:solidFill>
                <a:schemeClr val="accent3"/>
              </a:solidFill>
            </a:endParaRPr>
          </a:p>
        </p:txBody>
      </p:sp>
      <p:sp>
        <p:nvSpPr>
          <p:cNvPr id="194" name="Google Shape;194;p28" descr="detail_0"/>
          <p:cNvSpPr txBox="1">
            <a:spLocks noGrp="1"/>
          </p:cNvSpPr>
          <p:nvPr>
            <p:ph type="body" idx="4294967295"/>
          </p:nvPr>
        </p:nvSpPr>
        <p:spPr>
          <a:xfrm>
            <a:off x="378700" y="3226425"/>
            <a:ext cx="2004000" cy="1197000"/>
          </a:xfrm>
          <a:prstGeom prst="rect">
            <a:avLst/>
          </a:prstGeom>
        </p:spPr>
        <p:txBody>
          <a:bodyPr spcFirstLastPara="1" wrap="square" lIns="0" tIns="91425" rIns="91425" bIns="91425" anchor="t" anchorCtr="0">
            <a:noAutofit/>
          </a:bodyPr>
          <a:lstStyle/>
          <a:p>
            <a:pPr marL="0" marR="0" lvl="0" indent="0" algn="l" rtl="0">
              <a:lnSpc>
                <a:spcPct val="115000"/>
              </a:lnSpc>
              <a:spcBef>
                <a:spcPts val="0"/>
              </a:spcBef>
              <a:spcAft>
                <a:spcPts val="600"/>
              </a:spcAft>
              <a:buNone/>
            </a:pPr>
            <a:r>
              <a:rPr lang="pl"/>
              <a:t>Pierwszy punkt kontaktu substratu płynnego z biogazownią, pełniący funkcję bufora operacyjnego (1-3 dni) i homogenizacji substratu za pomocą mieszadeł.</a:t>
            </a:r>
            <a:endParaRPr/>
          </a:p>
        </p:txBody>
      </p:sp>
      <p:sp>
        <p:nvSpPr>
          <p:cNvPr id="195" name="Google Shape;195;p28" descr="detail_1"/>
          <p:cNvSpPr txBox="1">
            <a:spLocks noGrp="1"/>
          </p:cNvSpPr>
          <p:nvPr>
            <p:ph type="body" idx="4294967295"/>
          </p:nvPr>
        </p:nvSpPr>
        <p:spPr>
          <a:xfrm>
            <a:off x="2540341" y="3226425"/>
            <a:ext cx="2004000" cy="1197000"/>
          </a:xfrm>
          <a:prstGeom prst="rect">
            <a:avLst/>
          </a:prstGeom>
        </p:spPr>
        <p:txBody>
          <a:bodyPr spcFirstLastPara="1" wrap="square" lIns="0" tIns="91425" rIns="91425" bIns="91425" anchor="t" anchorCtr="0">
            <a:noAutofit/>
          </a:bodyPr>
          <a:lstStyle/>
          <a:p>
            <a:pPr marL="0" marR="0" lvl="0" indent="0" algn="l" rtl="0">
              <a:lnSpc>
                <a:spcPct val="115000"/>
              </a:lnSpc>
              <a:spcBef>
                <a:spcPts val="0"/>
              </a:spcBef>
              <a:spcAft>
                <a:spcPts val="600"/>
              </a:spcAft>
              <a:buNone/>
            </a:pPr>
            <a:r>
              <a:rPr lang="pl"/>
              <a:t>Wielkopowierzchniowe magazyny ziemne uszczelnione folią HDPE lub matami bentonitowymi, tańsze, ale z ryzykiem rozcieńczenia i emisji odorów oraz metanu.</a:t>
            </a:r>
            <a:endParaRPr/>
          </a:p>
        </p:txBody>
      </p:sp>
      <p:sp>
        <p:nvSpPr>
          <p:cNvPr id="196" name="Google Shape;196;p28" descr="detail_2"/>
          <p:cNvSpPr txBox="1">
            <a:spLocks noGrp="1"/>
          </p:cNvSpPr>
          <p:nvPr>
            <p:ph type="body" idx="4294967295"/>
          </p:nvPr>
        </p:nvSpPr>
        <p:spPr>
          <a:xfrm>
            <a:off x="4701982" y="3226425"/>
            <a:ext cx="2004000" cy="1197000"/>
          </a:xfrm>
          <a:prstGeom prst="rect">
            <a:avLst/>
          </a:prstGeom>
        </p:spPr>
        <p:txBody>
          <a:bodyPr spcFirstLastPara="1" wrap="square" lIns="0" tIns="91425" rIns="91425" bIns="91425" anchor="t" anchorCtr="0">
            <a:noAutofit/>
          </a:bodyPr>
          <a:lstStyle/>
          <a:p>
            <a:pPr marL="0" marR="0" lvl="0" indent="0" algn="l" rtl="0">
              <a:lnSpc>
                <a:spcPct val="115000"/>
              </a:lnSpc>
              <a:spcBef>
                <a:spcPts val="0"/>
              </a:spcBef>
              <a:spcAft>
                <a:spcPts val="600"/>
              </a:spcAft>
              <a:buNone/>
            </a:pPr>
            <a:r>
              <a:rPr lang="pl"/>
              <a:t>Wyposażone w pływające membrany lub dachy, redukują emisję odorów i eliminują wodę opadową, umożliwiają wychwycenie biogazu.</a:t>
            </a:r>
            <a:endParaRPr/>
          </a:p>
        </p:txBody>
      </p:sp>
      <p:sp>
        <p:nvSpPr>
          <p:cNvPr id="197" name="Google Shape;197;p28" descr="header_0"/>
          <p:cNvSpPr txBox="1">
            <a:spLocks noGrp="1"/>
          </p:cNvSpPr>
          <p:nvPr>
            <p:ph type="subTitle" idx="1"/>
          </p:nvPr>
        </p:nvSpPr>
        <p:spPr>
          <a:xfrm>
            <a:off x="378700" y="952575"/>
            <a:ext cx="2004000" cy="426600"/>
          </a:xfrm>
          <a:prstGeom prst="rect">
            <a:avLst/>
          </a:prstGeom>
          <a:noFill/>
        </p:spPr>
        <p:txBody>
          <a:bodyPr spcFirstLastPara="1" wrap="square" lIns="0" tIns="91425" rIns="91425" bIns="91425" anchor="ctr" anchorCtr="0">
            <a:noAutofit/>
          </a:bodyPr>
          <a:lstStyle/>
          <a:p>
            <a:pPr marL="0" marR="0" lvl="0" indent="0" algn="l" rtl="0">
              <a:lnSpc>
                <a:spcPct val="100000"/>
              </a:lnSpc>
              <a:spcBef>
                <a:spcPts val="0"/>
              </a:spcBef>
              <a:spcAft>
                <a:spcPts val="0"/>
              </a:spcAft>
              <a:buNone/>
            </a:pPr>
            <a:r>
              <a:rPr lang="pl" sz="1000" b="1">
                <a:solidFill>
                  <a:schemeClr val="accent1"/>
                </a:solidFill>
              </a:rPr>
              <a:t>Zbiorniki wstępne/przyjmujące</a:t>
            </a:r>
            <a:endParaRPr sz="1000" b="1">
              <a:solidFill>
                <a:schemeClr val="accent1"/>
              </a:solidFill>
            </a:endParaRPr>
          </a:p>
        </p:txBody>
      </p:sp>
      <p:sp>
        <p:nvSpPr>
          <p:cNvPr id="198" name="Google Shape;198;p28" descr="header_1"/>
          <p:cNvSpPr txBox="1">
            <a:spLocks noGrp="1"/>
          </p:cNvSpPr>
          <p:nvPr>
            <p:ph type="subTitle" idx="4294967295"/>
          </p:nvPr>
        </p:nvSpPr>
        <p:spPr>
          <a:xfrm>
            <a:off x="2540345" y="952575"/>
            <a:ext cx="2004000" cy="426600"/>
          </a:xfrm>
          <a:prstGeom prst="rect">
            <a:avLst/>
          </a:prstGeom>
          <a:noFill/>
        </p:spPr>
        <p:txBody>
          <a:bodyPr spcFirstLastPara="1" wrap="square" lIns="0" tIns="91425" rIns="91425" bIns="91425" anchor="ctr" anchorCtr="0">
            <a:noAutofit/>
          </a:bodyPr>
          <a:lstStyle/>
          <a:p>
            <a:pPr marL="0" marR="0" lvl="0" indent="0" algn="l" rtl="0">
              <a:lnSpc>
                <a:spcPct val="100000"/>
              </a:lnSpc>
              <a:spcBef>
                <a:spcPts val="0"/>
              </a:spcBef>
              <a:spcAft>
                <a:spcPts val="0"/>
              </a:spcAft>
              <a:buNone/>
            </a:pPr>
            <a:r>
              <a:rPr lang="pl" sz="1000" b="1">
                <a:solidFill>
                  <a:schemeClr val="accent1"/>
                </a:solidFill>
              </a:rPr>
              <a:t>Laguny otwarte</a:t>
            </a:r>
            <a:endParaRPr sz="1000" b="1">
              <a:solidFill>
                <a:schemeClr val="accent1"/>
              </a:solidFill>
            </a:endParaRPr>
          </a:p>
        </p:txBody>
      </p:sp>
      <p:sp>
        <p:nvSpPr>
          <p:cNvPr id="199" name="Google Shape;199;p28" descr="header_2"/>
          <p:cNvSpPr txBox="1">
            <a:spLocks noGrp="1"/>
          </p:cNvSpPr>
          <p:nvPr>
            <p:ph type="subTitle" idx="4294967295"/>
          </p:nvPr>
        </p:nvSpPr>
        <p:spPr>
          <a:xfrm>
            <a:off x="4701990" y="952575"/>
            <a:ext cx="2004000" cy="426600"/>
          </a:xfrm>
          <a:prstGeom prst="rect">
            <a:avLst/>
          </a:prstGeom>
          <a:noFill/>
        </p:spPr>
        <p:txBody>
          <a:bodyPr spcFirstLastPara="1" wrap="square" lIns="0" tIns="91425" rIns="91425" bIns="91425" anchor="ctr" anchorCtr="0">
            <a:noAutofit/>
          </a:bodyPr>
          <a:lstStyle/>
          <a:p>
            <a:pPr marL="0" marR="0" lvl="0" indent="0" algn="l" rtl="0">
              <a:lnSpc>
                <a:spcPct val="100000"/>
              </a:lnSpc>
              <a:spcBef>
                <a:spcPts val="0"/>
              </a:spcBef>
              <a:spcAft>
                <a:spcPts val="0"/>
              </a:spcAft>
              <a:buNone/>
            </a:pPr>
            <a:r>
              <a:rPr lang="pl" sz="1000" b="1">
                <a:solidFill>
                  <a:schemeClr val="accent1"/>
                </a:solidFill>
              </a:rPr>
              <a:t>Laguny zamknięte (przykryte)</a:t>
            </a:r>
            <a:endParaRPr sz="1000" b="1">
              <a:solidFill>
                <a:schemeClr val="accent1"/>
              </a:solidFill>
            </a:endParaRPr>
          </a:p>
        </p:txBody>
      </p:sp>
      <p:sp>
        <p:nvSpPr>
          <p:cNvPr id="200" name="Google Shape;200;p28" descr="detail_3"/>
          <p:cNvSpPr txBox="1">
            <a:spLocks noGrp="1"/>
          </p:cNvSpPr>
          <p:nvPr>
            <p:ph type="body" idx="4294967295"/>
          </p:nvPr>
        </p:nvSpPr>
        <p:spPr>
          <a:xfrm>
            <a:off x="6863625" y="3226425"/>
            <a:ext cx="2004000" cy="1197000"/>
          </a:xfrm>
          <a:prstGeom prst="rect">
            <a:avLst/>
          </a:prstGeom>
        </p:spPr>
        <p:txBody>
          <a:bodyPr spcFirstLastPara="1" wrap="square" lIns="0" tIns="91425" rIns="91425" bIns="91425" anchor="t" anchorCtr="0">
            <a:noAutofit/>
          </a:bodyPr>
          <a:lstStyle/>
          <a:p>
            <a:pPr marL="0" marR="0" lvl="0" indent="0" algn="l" rtl="0">
              <a:lnSpc>
                <a:spcPct val="115000"/>
              </a:lnSpc>
              <a:spcBef>
                <a:spcPts val="0"/>
              </a:spcBef>
              <a:spcAft>
                <a:spcPts val="600"/>
              </a:spcAft>
              <a:buNone/>
            </a:pPr>
            <a:r>
              <a:rPr lang="pl"/>
              <a:t>Mieszadła (pionowe, boczne, zatapialne) zapobiegają sedymentacji, homogenizują substrat i zapewniają stabilne parametry podczas magazynowania.</a:t>
            </a:r>
            <a:endParaRPr/>
          </a:p>
        </p:txBody>
      </p:sp>
      <p:sp>
        <p:nvSpPr>
          <p:cNvPr id="201" name="Google Shape;201;p28" descr="header_3"/>
          <p:cNvSpPr txBox="1">
            <a:spLocks noGrp="1"/>
          </p:cNvSpPr>
          <p:nvPr>
            <p:ph type="subTitle" idx="4294967295"/>
          </p:nvPr>
        </p:nvSpPr>
        <p:spPr>
          <a:xfrm>
            <a:off x="6863637" y="952575"/>
            <a:ext cx="2004000" cy="426600"/>
          </a:xfrm>
          <a:prstGeom prst="rect">
            <a:avLst/>
          </a:prstGeom>
          <a:noFill/>
        </p:spPr>
        <p:txBody>
          <a:bodyPr spcFirstLastPara="1" wrap="square" lIns="0" tIns="91425" rIns="91425" bIns="91425" anchor="ctr" anchorCtr="0">
            <a:noAutofit/>
          </a:bodyPr>
          <a:lstStyle/>
          <a:p>
            <a:pPr marL="0" marR="0" lvl="0" indent="0" algn="l" rtl="0">
              <a:lnSpc>
                <a:spcPct val="100000"/>
              </a:lnSpc>
              <a:spcBef>
                <a:spcPts val="0"/>
              </a:spcBef>
              <a:spcAft>
                <a:spcPts val="0"/>
              </a:spcAft>
              <a:buNone/>
            </a:pPr>
            <a:r>
              <a:rPr lang="pl" sz="1000" b="1">
                <a:solidFill>
                  <a:schemeClr val="accent1"/>
                </a:solidFill>
              </a:rPr>
              <a:t>Funkcje mieszadeł</a:t>
            </a:r>
            <a:endParaRPr sz="1000" b="1">
              <a:solidFill>
                <a:schemeClr val="accent1"/>
              </a:solidFill>
            </a:endParaRPr>
          </a:p>
        </p:txBody>
      </p:sp>
      <p:pic>
        <p:nvPicPr>
          <p:cNvPr id="18" name="Obraz 1" descr="Obraz zawierający niebo, na wolnym powietrzu, ziemia, rura&#10;&#10;Opis wygenerowany automatycznie">
            <a:extLst>
              <a:ext uri="{FF2B5EF4-FFF2-40B4-BE49-F238E27FC236}">
                <a16:creationId xmlns:a16="http://schemas.microsoft.com/office/drawing/2014/main" xmlns="" id="{1F3FA1B1-BF8A-590A-A15B-5B670D4BAB6B}"/>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3493" t="3026" r="14705" b="16742"/>
          <a:stretch/>
        </p:blipFill>
        <p:spPr>
          <a:xfrm>
            <a:off x="378700" y="1379174"/>
            <a:ext cx="2201015" cy="1844575"/>
          </a:xfrm>
          <a:prstGeom prst="rect">
            <a:avLst/>
          </a:prstGeom>
        </p:spPr>
      </p:pic>
      <p:pic>
        <p:nvPicPr>
          <p:cNvPr id="19" name="Obraz 4">
            <a:extLst>
              <a:ext uri="{FF2B5EF4-FFF2-40B4-BE49-F238E27FC236}">
                <a16:creationId xmlns:a16="http://schemas.microsoft.com/office/drawing/2014/main" xmlns="" id="{C5FD9B10-5420-1E5C-CACB-EF18CD59918C}"/>
              </a:ext>
            </a:extLst>
          </p:cNvPr>
          <p:cNvPicPr>
            <a:picLocks noChangeAspect="1"/>
          </p:cNvPicPr>
          <p:nvPr/>
        </p:nvPicPr>
        <p:blipFill>
          <a:blip r:embed="rId5"/>
          <a:stretch>
            <a:fillRect/>
          </a:stretch>
        </p:blipFill>
        <p:spPr>
          <a:xfrm>
            <a:off x="6741580" y="1621658"/>
            <a:ext cx="2131109" cy="1421765"/>
          </a:xfrm>
          <a:prstGeom prst="rect">
            <a:avLst/>
          </a:prstGeom>
        </p:spPr>
      </p:pic>
      <p:pic>
        <p:nvPicPr>
          <p:cNvPr id="2" name="Picture 1"/>
          <p:cNvPicPr>
            <a:picLocks noChangeAspect="1"/>
          </p:cNvPicPr>
          <p:nvPr/>
        </p:nvPicPr>
        <p:blipFill rotWithShape="1">
          <a:blip r:embed="rId6"/>
          <a:srcRect t="15909" b="12125"/>
          <a:stretch/>
        </p:blipFill>
        <p:spPr>
          <a:xfrm>
            <a:off x="2698050" y="1376500"/>
            <a:ext cx="3850218" cy="18472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9"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sz="2400"/>
              <a:t>Wymogi Ogólne Magazynowania</a:t>
            </a:r>
            <a:endParaRPr sz="2400"/>
          </a:p>
        </p:txBody>
      </p:sp>
      <p:sp>
        <p:nvSpPr>
          <p:cNvPr id="211" name="Google Shape;211;p29"/>
          <p:cNvSpPr txBox="1">
            <a:spLocks noGrp="1"/>
          </p:cNvSpPr>
          <p:nvPr>
            <p:ph type="sldNum" idx="12"/>
          </p:nvPr>
        </p:nvSpPr>
        <p:spPr>
          <a:xfrm>
            <a:off x="2409511" y="7982436"/>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sz="800"/>
              <a:t>9</a:t>
            </a:fld>
            <a:endParaRPr sz="800"/>
          </a:p>
        </p:txBody>
      </p:sp>
      <p:sp>
        <p:nvSpPr>
          <p:cNvPr id="212" name="Google Shape;212;p29" descr="header_0"/>
          <p:cNvSpPr/>
          <p:nvPr/>
        </p:nvSpPr>
        <p:spPr>
          <a:xfrm>
            <a:off x="607774" y="1403150"/>
            <a:ext cx="3956400" cy="292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Szczelność</a:t>
            </a:r>
            <a:endParaRPr sz="1000" b="1">
              <a:solidFill>
                <a:schemeClr val="accent3"/>
              </a:solidFill>
              <a:latin typeface="Geist"/>
              <a:ea typeface="Geist"/>
              <a:cs typeface="Geist"/>
              <a:sym typeface="Geist"/>
            </a:endParaRPr>
          </a:p>
        </p:txBody>
      </p:sp>
      <p:sp>
        <p:nvSpPr>
          <p:cNvPr id="213" name="Google Shape;213;p29" descr="header_1"/>
          <p:cNvSpPr/>
          <p:nvPr/>
        </p:nvSpPr>
        <p:spPr>
          <a:xfrm>
            <a:off x="4895388" y="1403150"/>
            <a:ext cx="3955500" cy="292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Odporność na korozję</a:t>
            </a:r>
            <a:endParaRPr sz="1000" b="1">
              <a:solidFill>
                <a:schemeClr val="accent3"/>
              </a:solidFill>
              <a:latin typeface="Geist"/>
              <a:ea typeface="Geist"/>
              <a:cs typeface="Geist"/>
              <a:sym typeface="Geist"/>
            </a:endParaRPr>
          </a:p>
        </p:txBody>
      </p:sp>
      <p:sp>
        <p:nvSpPr>
          <p:cNvPr id="214" name="Google Shape;214;p29" descr="detail_0"/>
          <p:cNvSpPr txBox="1"/>
          <p:nvPr/>
        </p:nvSpPr>
        <p:spPr>
          <a:xfrm>
            <a:off x="379150" y="1626550"/>
            <a:ext cx="4224600" cy="1506300"/>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accent1"/>
              </a:buClr>
              <a:buSzPts val="900"/>
              <a:buFont typeface="Geist"/>
              <a:buChar char="•"/>
            </a:pPr>
            <a:r>
              <a:rPr lang="pl" sz="1000">
                <a:solidFill>
                  <a:schemeClr val="dk1"/>
                </a:solidFill>
                <a:latin typeface="Geist"/>
                <a:ea typeface="Geist"/>
                <a:cs typeface="Geist"/>
                <a:sym typeface="Geist"/>
              </a:rPr>
              <a:t>Zapewnienie ochrony wód gruntowych i gleby przed odciekami, które mogą zanieczyścić środowisko naturalne.</a:t>
            </a:r>
            <a:endParaRPr sz="1000">
              <a:solidFill>
                <a:schemeClr val="dk1"/>
              </a:solidFill>
              <a:latin typeface="Geist"/>
              <a:ea typeface="Geist"/>
              <a:cs typeface="Geist"/>
              <a:sym typeface="Geist"/>
            </a:endParaRPr>
          </a:p>
          <a:p>
            <a:pPr marL="171450" marR="0" lvl="0" indent="-171450" algn="l" rtl="0">
              <a:lnSpc>
                <a:spcPct val="100000"/>
              </a:lnSpc>
              <a:spcBef>
                <a:spcPts val="400"/>
              </a:spcBef>
              <a:spcAft>
                <a:spcPts val="0"/>
              </a:spcAft>
              <a:buClr>
                <a:schemeClr val="accent1"/>
              </a:buClr>
              <a:buSzPts val="900"/>
              <a:buFont typeface="Geist"/>
              <a:buChar char="•"/>
            </a:pPr>
            <a:r>
              <a:rPr lang="pl" sz="1000">
                <a:solidFill>
                  <a:schemeClr val="dk1"/>
                </a:solidFill>
                <a:latin typeface="Geist"/>
                <a:ea typeface="Geist"/>
                <a:cs typeface="Geist"/>
                <a:sym typeface="Geist"/>
              </a:rPr>
              <a:t>Wymaga stosowania szczelnych materiałów i konstrukcji, np. beton z odpowiednią izolacją lub folie HDPE.</a:t>
            </a:r>
            <a:endParaRPr sz="1000">
              <a:solidFill>
                <a:schemeClr val="dk1"/>
              </a:solidFill>
              <a:latin typeface="Geist"/>
              <a:ea typeface="Geist"/>
              <a:cs typeface="Geist"/>
              <a:sym typeface="Geist"/>
            </a:endParaRPr>
          </a:p>
          <a:p>
            <a:pPr marL="171450" marR="0" lvl="0" indent="-171450" algn="l" rtl="0">
              <a:lnSpc>
                <a:spcPct val="100000"/>
              </a:lnSpc>
              <a:spcBef>
                <a:spcPts val="400"/>
              </a:spcBef>
              <a:spcAft>
                <a:spcPts val="400"/>
              </a:spcAft>
              <a:buClr>
                <a:schemeClr val="accent1"/>
              </a:buClr>
              <a:buSzPts val="900"/>
              <a:buFont typeface="Geist"/>
              <a:buChar char="•"/>
            </a:pPr>
            <a:r>
              <a:rPr lang="pl" sz="1000">
                <a:solidFill>
                  <a:schemeClr val="dk1"/>
                </a:solidFill>
                <a:latin typeface="Geist"/>
                <a:ea typeface="Geist"/>
                <a:cs typeface="Geist"/>
                <a:sym typeface="Geist"/>
              </a:rPr>
              <a:t>Szczelność jest kluczowa dla utrzymania jakości substratu i zapobiegania rozprzestrzenianiu się odorów.</a:t>
            </a:r>
            <a:endParaRPr sz="1000">
              <a:solidFill>
                <a:schemeClr val="dk1"/>
              </a:solidFill>
              <a:latin typeface="Geist"/>
              <a:ea typeface="Geist"/>
              <a:cs typeface="Geist"/>
              <a:sym typeface="Geist"/>
            </a:endParaRPr>
          </a:p>
        </p:txBody>
      </p:sp>
      <p:sp>
        <p:nvSpPr>
          <p:cNvPr id="215" name="Google Shape;215;p29" descr="detail_1"/>
          <p:cNvSpPr txBox="1"/>
          <p:nvPr/>
        </p:nvSpPr>
        <p:spPr>
          <a:xfrm>
            <a:off x="4667400" y="1626550"/>
            <a:ext cx="4223100" cy="1506300"/>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accent1"/>
              </a:buClr>
              <a:buSzPts val="900"/>
              <a:buFont typeface="Geist"/>
              <a:buChar char="•"/>
            </a:pPr>
            <a:r>
              <a:rPr lang="pl" sz="1000">
                <a:solidFill>
                  <a:schemeClr val="dk1"/>
                </a:solidFill>
                <a:latin typeface="Geist"/>
                <a:ea typeface="Geist"/>
                <a:cs typeface="Geist"/>
                <a:sym typeface="Geist"/>
              </a:rPr>
              <a:t>Substraty takie jak kiszonka i gnojowica emitują odcieki o niskim pH lub zawierają amoniak i siarkowodór, które są bardzo agresywne chemicznie.</a:t>
            </a:r>
            <a:endParaRPr sz="1000">
              <a:solidFill>
                <a:schemeClr val="dk1"/>
              </a:solidFill>
              <a:latin typeface="Geist"/>
              <a:ea typeface="Geist"/>
              <a:cs typeface="Geist"/>
              <a:sym typeface="Geist"/>
            </a:endParaRPr>
          </a:p>
          <a:p>
            <a:pPr marL="171450" marR="0" lvl="0" indent="-171450" algn="l" rtl="0">
              <a:lnSpc>
                <a:spcPct val="100000"/>
              </a:lnSpc>
              <a:spcBef>
                <a:spcPts val="400"/>
              </a:spcBef>
              <a:spcAft>
                <a:spcPts val="0"/>
              </a:spcAft>
              <a:buClr>
                <a:schemeClr val="accent1"/>
              </a:buClr>
              <a:buSzPts val="900"/>
              <a:buFont typeface="Geist"/>
              <a:buChar char="•"/>
            </a:pPr>
            <a:r>
              <a:rPr lang="pl" sz="1000">
                <a:solidFill>
                  <a:schemeClr val="dk1"/>
                </a:solidFill>
                <a:latin typeface="Geist"/>
                <a:ea typeface="Geist"/>
                <a:cs typeface="Geist"/>
                <a:sym typeface="Geist"/>
              </a:rPr>
              <a:t>Materiały magazynów muszą być odporne na działanie tych substancji, aby zapobiec uszkodzeniom konstrukcji.</a:t>
            </a:r>
            <a:endParaRPr sz="1000">
              <a:solidFill>
                <a:schemeClr val="dk1"/>
              </a:solidFill>
              <a:latin typeface="Geist"/>
              <a:ea typeface="Geist"/>
              <a:cs typeface="Geist"/>
              <a:sym typeface="Geist"/>
            </a:endParaRPr>
          </a:p>
          <a:p>
            <a:pPr marL="171450" marR="0" lvl="0" indent="-171450" algn="l" rtl="0">
              <a:lnSpc>
                <a:spcPct val="100000"/>
              </a:lnSpc>
              <a:spcBef>
                <a:spcPts val="400"/>
              </a:spcBef>
              <a:spcAft>
                <a:spcPts val="400"/>
              </a:spcAft>
              <a:buClr>
                <a:schemeClr val="accent1"/>
              </a:buClr>
              <a:buSzPts val="900"/>
              <a:buFont typeface="Geist"/>
              <a:buChar char="•"/>
            </a:pPr>
            <a:r>
              <a:rPr lang="pl" sz="1000">
                <a:solidFill>
                  <a:schemeClr val="dk1"/>
                </a:solidFill>
                <a:latin typeface="Geist"/>
                <a:ea typeface="Geist"/>
                <a:cs typeface="Geist"/>
                <a:sym typeface="Geist"/>
              </a:rPr>
              <a:t>Stosowanie betonu o wysokiej jakości, powłok ochronnych oraz zbiorników ze stali nierdzewnej lub emaliowanych.</a:t>
            </a:r>
            <a:endParaRPr sz="1000">
              <a:solidFill>
                <a:schemeClr val="dk1"/>
              </a:solidFill>
              <a:latin typeface="Geist"/>
              <a:ea typeface="Geist"/>
              <a:cs typeface="Geist"/>
              <a:sym typeface="Geist"/>
            </a:endParaRPr>
          </a:p>
        </p:txBody>
      </p:sp>
      <p:sp>
        <p:nvSpPr>
          <p:cNvPr id="216" name="Google Shape;216;p29" descr="header_2"/>
          <p:cNvSpPr/>
          <p:nvPr/>
        </p:nvSpPr>
        <p:spPr>
          <a:xfrm>
            <a:off x="605350" y="3110200"/>
            <a:ext cx="3956400" cy="292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Zapobieganie odorom</a:t>
            </a:r>
            <a:endParaRPr sz="1000" b="1">
              <a:solidFill>
                <a:schemeClr val="accent3"/>
              </a:solidFill>
              <a:latin typeface="Geist"/>
              <a:ea typeface="Geist"/>
              <a:cs typeface="Geist"/>
              <a:sym typeface="Geist"/>
            </a:endParaRPr>
          </a:p>
        </p:txBody>
      </p:sp>
      <p:sp>
        <p:nvSpPr>
          <p:cNvPr id="217" name="Google Shape;217;p29" descr="detail_2"/>
          <p:cNvSpPr txBox="1"/>
          <p:nvPr/>
        </p:nvSpPr>
        <p:spPr>
          <a:xfrm>
            <a:off x="379275" y="3333401"/>
            <a:ext cx="4224600" cy="1506300"/>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accent1"/>
              </a:buClr>
              <a:buSzPts val="900"/>
              <a:buFont typeface="Geist"/>
              <a:buChar char="•"/>
            </a:pPr>
            <a:r>
              <a:rPr lang="pl" sz="1000">
                <a:solidFill>
                  <a:schemeClr val="dk1"/>
                </a:solidFill>
                <a:latin typeface="Geist"/>
                <a:ea typeface="Geist"/>
                <a:cs typeface="Geist"/>
                <a:sym typeface="Geist"/>
              </a:rPr>
              <a:t>Szczególnie ważne przy substratach płynnych i oborniku, gdzie emisje odorów mogą powodować uciążliwości dla otoczenia.</a:t>
            </a:r>
            <a:endParaRPr sz="1000">
              <a:solidFill>
                <a:schemeClr val="dk1"/>
              </a:solidFill>
              <a:latin typeface="Geist"/>
              <a:ea typeface="Geist"/>
              <a:cs typeface="Geist"/>
              <a:sym typeface="Geist"/>
            </a:endParaRPr>
          </a:p>
          <a:p>
            <a:pPr marL="171450" marR="0" lvl="0" indent="-171450" algn="l" rtl="0">
              <a:lnSpc>
                <a:spcPct val="100000"/>
              </a:lnSpc>
              <a:spcBef>
                <a:spcPts val="400"/>
              </a:spcBef>
              <a:spcAft>
                <a:spcPts val="0"/>
              </a:spcAft>
              <a:buClr>
                <a:schemeClr val="accent1"/>
              </a:buClr>
              <a:buSzPts val="900"/>
              <a:buFont typeface="Geist"/>
              <a:buChar char="•"/>
            </a:pPr>
            <a:r>
              <a:rPr lang="pl" sz="1000">
                <a:solidFill>
                  <a:schemeClr val="dk1"/>
                </a:solidFill>
                <a:latin typeface="Geist"/>
                <a:ea typeface="Geist"/>
                <a:cs typeface="Geist"/>
                <a:sym typeface="Geist"/>
              </a:rPr>
              <a:t>Stosowanie przykryć, hermetyzacji zbiorników oraz systemów wentylacji i filtracji zapachów.</a:t>
            </a:r>
            <a:endParaRPr sz="1000">
              <a:solidFill>
                <a:schemeClr val="dk1"/>
              </a:solidFill>
              <a:latin typeface="Geist"/>
              <a:ea typeface="Geist"/>
              <a:cs typeface="Geist"/>
              <a:sym typeface="Geist"/>
            </a:endParaRPr>
          </a:p>
          <a:p>
            <a:pPr marL="171450" marR="0" lvl="0" indent="-171450" algn="l" rtl="0">
              <a:lnSpc>
                <a:spcPct val="100000"/>
              </a:lnSpc>
              <a:spcBef>
                <a:spcPts val="400"/>
              </a:spcBef>
              <a:spcAft>
                <a:spcPts val="400"/>
              </a:spcAft>
              <a:buClr>
                <a:schemeClr val="accent1"/>
              </a:buClr>
              <a:buSzPts val="900"/>
              <a:buFont typeface="Geist"/>
              <a:buChar char="•"/>
            </a:pPr>
            <a:r>
              <a:rPr lang="pl" sz="1000">
                <a:solidFill>
                  <a:schemeClr val="dk1"/>
                </a:solidFill>
                <a:latin typeface="Geist"/>
                <a:ea typeface="Geist"/>
                <a:cs typeface="Geist"/>
                <a:sym typeface="Geist"/>
              </a:rPr>
              <a:t>Szybkie okrywanie silosów po napełnieniu minimalizuje emisję odorów i utratę jakości substratu.</a:t>
            </a:r>
            <a:endParaRPr sz="1000">
              <a:solidFill>
                <a:schemeClr val="dk1"/>
              </a:solidFill>
              <a:latin typeface="Geist"/>
              <a:ea typeface="Geist"/>
              <a:cs typeface="Geist"/>
              <a:sym typeface="Geist"/>
            </a:endParaRPr>
          </a:p>
        </p:txBody>
      </p:sp>
      <p:sp>
        <p:nvSpPr>
          <p:cNvPr id="218" name="Google Shape;218;p29" descr="header_3"/>
          <p:cNvSpPr/>
          <p:nvPr/>
        </p:nvSpPr>
        <p:spPr>
          <a:xfrm>
            <a:off x="4894250" y="3132949"/>
            <a:ext cx="3955500" cy="292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Bezpieczeństwo</a:t>
            </a:r>
            <a:endParaRPr sz="1000" b="1">
              <a:solidFill>
                <a:schemeClr val="accent3"/>
              </a:solidFill>
              <a:latin typeface="Geist"/>
              <a:ea typeface="Geist"/>
              <a:cs typeface="Geist"/>
              <a:sym typeface="Geist"/>
            </a:endParaRPr>
          </a:p>
        </p:txBody>
      </p:sp>
      <p:sp>
        <p:nvSpPr>
          <p:cNvPr id="219" name="Google Shape;219;p29" descr="detail_3"/>
          <p:cNvSpPr txBox="1"/>
          <p:nvPr/>
        </p:nvSpPr>
        <p:spPr>
          <a:xfrm>
            <a:off x="4668805" y="3333400"/>
            <a:ext cx="4223100" cy="1506300"/>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accent1"/>
              </a:buClr>
              <a:buSzPts val="900"/>
              <a:buFont typeface="Geist"/>
              <a:buChar char="•"/>
            </a:pPr>
            <a:r>
              <a:rPr lang="pl" sz="1000">
                <a:solidFill>
                  <a:schemeClr val="dk1"/>
                </a:solidFill>
                <a:latin typeface="Geist"/>
                <a:ea typeface="Geist"/>
                <a:cs typeface="Geist"/>
                <a:sym typeface="Geist"/>
              </a:rPr>
              <a:t>Ogrodzenie terenu magazynów oraz odpowiednie oznakowanie miejsc niebezpiecznych.</a:t>
            </a:r>
            <a:endParaRPr sz="1000">
              <a:solidFill>
                <a:schemeClr val="dk1"/>
              </a:solidFill>
              <a:latin typeface="Geist"/>
              <a:ea typeface="Geist"/>
              <a:cs typeface="Geist"/>
              <a:sym typeface="Geist"/>
            </a:endParaRPr>
          </a:p>
          <a:p>
            <a:pPr marL="171450" marR="0" lvl="0" indent="-171450" algn="l" rtl="0">
              <a:lnSpc>
                <a:spcPct val="100000"/>
              </a:lnSpc>
              <a:spcBef>
                <a:spcPts val="400"/>
              </a:spcBef>
              <a:spcAft>
                <a:spcPts val="0"/>
              </a:spcAft>
              <a:buClr>
                <a:schemeClr val="accent1"/>
              </a:buClr>
              <a:buSzPts val="900"/>
              <a:buFont typeface="Geist"/>
              <a:buChar char="•"/>
            </a:pPr>
            <a:r>
              <a:rPr lang="pl" sz="1000">
                <a:solidFill>
                  <a:schemeClr val="dk1"/>
                </a:solidFill>
                <a:latin typeface="Geist"/>
                <a:ea typeface="Geist"/>
                <a:cs typeface="Geist"/>
                <a:sym typeface="Geist"/>
              </a:rPr>
              <a:t>Zabezpieczenie przed dostępem osób nieupoważnionych, szczególnie w przypadku zbiorników na substraty płynne i fermentory.</a:t>
            </a:r>
            <a:endParaRPr sz="1000">
              <a:solidFill>
                <a:schemeClr val="dk1"/>
              </a:solidFill>
              <a:latin typeface="Geist"/>
              <a:ea typeface="Geist"/>
              <a:cs typeface="Geist"/>
              <a:sym typeface="Geist"/>
            </a:endParaRPr>
          </a:p>
          <a:p>
            <a:pPr marL="171450" marR="0" lvl="0" indent="-171450" algn="l" rtl="0">
              <a:lnSpc>
                <a:spcPct val="100000"/>
              </a:lnSpc>
              <a:spcBef>
                <a:spcPts val="400"/>
              </a:spcBef>
              <a:spcAft>
                <a:spcPts val="400"/>
              </a:spcAft>
              <a:buClr>
                <a:schemeClr val="accent1"/>
              </a:buClr>
              <a:buSzPts val="900"/>
              <a:buFont typeface="Geist"/>
              <a:buChar char="•"/>
            </a:pPr>
            <a:r>
              <a:rPr lang="pl" sz="1000">
                <a:solidFill>
                  <a:schemeClr val="dk1"/>
                </a:solidFill>
                <a:latin typeface="Geist"/>
                <a:ea typeface="Geist"/>
                <a:cs typeface="Geist"/>
                <a:sym typeface="Geist"/>
              </a:rPr>
              <a:t>Przestrzeganie procedur BHP, zwłaszcza dotyczących zagrożeń gazowych (CH₄, H₂S) i ryzyka wybuchu.</a:t>
            </a:r>
            <a:endParaRPr sz="1000">
              <a:solidFill>
                <a:schemeClr val="dk1"/>
              </a:solidFill>
              <a:latin typeface="Geist"/>
              <a:ea typeface="Geist"/>
              <a:cs typeface="Geist"/>
              <a:sym typeface="Geist"/>
            </a:endParaRPr>
          </a:p>
        </p:txBody>
      </p:sp>
      <p:sp>
        <p:nvSpPr>
          <p:cNvPr id="220" name="Google Shape;220;p29"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a:solidFill>
                  <a:schemeClr val="accent1"/>
                </a:solidFill>
                <a:latin typeface="Geist SemiBold"/>
                <a:ea typeface="Geist SemiBold"/>
                <a:cs typeface="Geist SemiBold"/>
                <a:sym typeface="Geist SemiBold"/>
              </a:rPr>
              <a:t>MAGAZYNOWANIE</a:t>
            </a:r>
            <a:endParaRPr>
              <a:solidFill>
                <a:schemeClr val="accent1"/>
              </a:solidFill>
              <a:latin typeface="Geist SemiBold"/>
              <a:ea typeface="Geist SemiBold"/>
              <a:cs typeface="Geist SemiBold"/>
              <a:sym typeface="Geist SemiBold"/>
            </a:endParaRPr>
          </a:p>
        </p:txBody>
      </p:sp>
      <p:sp>
        <p:nvSpPr>
          <p:cNvPr id="221" name="Google Shape;221;p29" descr="takeaway"/>
          <p:cNvSpPr txBox="1">
            <a:spLocks noGrp="1"/>
          </p:cNvSpPr>
          <p:nvPr>
            <p:ph type="subTitle" idx="1"/>
          </p:nvPr>
        </p:nvSpPr>
        <p:spPr>
          <a:xfrm>
            <a:off x="379025" y="841350"/>
            <a:ext cx="8488800" cy="528900"/>
          </a:xfrm>
          <a:prstGeom prst="rect">
            <a:avLst/>
          </a:prstGeom>
          <a:solidFill>
            <a:schemeClr val="lt2"/>
          </a:solidFill>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a:solidFill>
                  <a:schemeClr val="accent3"/>
                </a:solidFill>
              </a:rPr>
              <a:t>Magazyny substratów muszą spełniać cztery kluczowe warunki, aby zapewnić skuteczne, bezpieczne i ekologiczne przechowywanie. Szczelność, odporność na korozję, zapobieganie odorom oraz bezpieczeństwo to podstawy, które minimalizują ryzyko zanieczyszczeń i strat materiału.</a:t>
            </a:r>
            <a:endParaRPr sz="1000">
              <a:solidFill>
                <a:schemeClr val="accent3"/>
              </a:solidFill>
            </a:endParaRPr>
          </a:p>
        </p:txBody>
      </p:sp>
      <p:sp>
        <p:nvSpPr>
          <p:cNvPr id="222" name="Google Shape;222;p29"/>
          <p:cNvSpPr/>
          <p:nvPr/>
        </p:nvSpPr>
        <p:spPr>
          <a:xfrm>
            <a:off x="379175" y="14351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50">
                <a:solidFill>
                  <a:schemeClr val="lt1"/>
                </a:solidFill>
                <a:latin typeface="Geist SemiBold"/>
                <a:ea typeface="Geist SemiBold"/>
                <a:cs typeface="Geist SemiBold"/>
                <a:sym typeface="Geist SemiBold"/>
              </a:rPr>
              <a:t>1</a:t>
            </a:r>
            <a:endParaRPr sz="1050">
              <a:solidFill>
                <a:schemeClr val="lt1"/>
              </a:solidFill>
              <a:latin typeface="Geist SemiBold"/>
              <a:ea typeface="Geist SemiBold"/>
              <a:cs typeface="Geist SemiBold"/>
              <a:sym typeface="Geist SemiBold"/>
            </a:endParaRPr>
          </a:p>
        </p:txBody>
      </p:sp>
      <p:sp>
        <p:nvSpPr>
          <p:cNvPr id="223" name="Google Shape;223;p29"/>
          <p:cNvSpPr/>
          <p:nvPr/>
        </p:nvSpPr>
        <p:spPr>
          <a:xfrm>
            <a:off x="379175" y="3142150"/>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50">
                <a:solidFill>
                  <a:schemeClr val="lt1"/>
                </a:solidFill>
                <a:latin typeface="Geist SemiBold"/>
                <a:ea typeface="Geist SemiBold"/>
                <a:cs typeface="Geist SemiBold"/>
                <a:sym typeface="Geist SemiBold"/>
              </a:rPr>
              <a:t>3</a:t>
            </a:r>
            <a:endParaRPr sz="1050">
              <a:solidFill>
                <a:schemeClr val="lt1"/>
              </a:solidFill>
              <a:latin typeface="Geist SemiBold"/>
              <a:ea typeface="Geist SemiBold"/>
              <a:cs typeface="Geist SemiBold"/>
              <a:sym typeface="Geist SemiBold"/>
            </a:endParaRPr>
          </a:p>
        </p:txBody>
      </p:sp>
      <p:sp>
        <p:nvSpPr>
          <p:cNvPr id="224" name="Google Shape;224;p29"/>
          <p:cNvSpPr/>
          <p:nvPr/>
        </p:nvSpPr>
        <p:spPr>
          <a:xfrm>
            <a:off x="4666800" y="14351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50">
                <a:solidFill>
                  <a:schemeClr val="lt1"/>
                </a:solidFill>
                <a:latin typeface="Geist SemiBold"/>
                <a:ea typeface="Geist SemiBold"/>
                <a:cs typeface="Geist SemiBold"/>
                <a:sym typeface="Geist SemiBold"/>
              </a:rPr>
              <a:t>2</a:t>
            </a:r>
            <a:endParaRPr sz="1050">
              <a:solidFill>
                <a:schemeClr val="lt1"/>
              </a:solidFill>
              <a:latin typeface="Geist SemiBold"/>
              <a:ea typeface="Geist SemiBold"/>
              <a:cs typeface="Geist SemiBold"/>
              <a:sym typeface="Geist SemiBold"/>
            </a:endParaRPr>
          </a:p>
        </p:txBody>
      </p:sp>
      <p:sp>
        <p:nvSpPr>
          <p:cNvPr id="225" name="Google Shape;225;p29"/>
          <p:cNvSpPr/>
          <p:nvPr/>
        </p:nvSpPr>
        <p:spPr>
          <a:xfrm>
            <a:off x="4666800" y="3142150"/>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50">
                <a:solidFill>
                  <a:schemeClr val="lt1"/>
                </a:solidFill>
                <a:latin typeface="Geist SemiBold"/>
                <a:ea typeface="Geist SemiBold"/>
                <a:cs typeface="Geist SemiBold"/>
                <a:sym typeface="Geist SemiBold"/>
              </a:rPr>
              <a:t>4</a:t>
            </a:r>
            <a:endParaRPr sz="1050">
              <a:solidFill>
                <a:schemeClr val="lt1"/>
              </a:solidFill>
              <a:latin typeface="Geist SemiBold"/>
              <a:ea typeface="Geist SemiBold"/>
              <a:cs typeface="Geist SemiBold"/>
              <a:sym typeface="Geist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0"/>
          <p:cNvSpPr/>
          <p:nvPr/>
        </p:nvSpPr>
        <p:spPr>
          <a:xfrm>
            <a:off x="343000" y="2671375"/>
            <a:ext cx="2598300" cy="21297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eist"/>
              <a:ea typeface="Geist"/>
              <a:cs typeface="Geist"/>
              <a:sym typeface="Geist"/>
            </a:endParaRPr>
          </a:p>
        </p:txBody>
      </p:sp>
      <p:sp>
        <p:nvSpPr>
          <p:cNvPr id="231" name="Google Shape;231;p30" descr="overview_header"/>
          <p:cNvSpPr/>
          <p:nvPr/>
        </p:nvSpPr>
        <p:spPr>
          <a:xfrm>
            <a:off x="342901" y="2692650"/>
            <a:ext cx="2598300" cy="2925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Opis przypadku</a:t>
            </a:r>
            <a:endParaRPr sz="1000" b="1">
              <a:solidFill>
                <a:schemeClr val="accent3"/>
              </a:solidFill>
              <a:latin typeface="Geist"/>
              <a:ea typeface="Geist"/>
              <a:cs typeface="Geist"/>
              <a:sym typeface="Geist"/>
            </a:endParaRPr>
          </a:p>
        </p:txBody>
      </p:sp>
      <p:sp>
        <p:nvSpPr>
          <p:cNvPr id="232" name="Google Shape;232;p30" descr="problem_detail"/>
          <p:cNvSpPr txBox="1"/>
          <p:nvPr/>
        </p:nvSpPr>
        <p:spPr>
          <a:xfrm>
            <a:off x="3113485" y="1579793"/>
            <a:ext cx="5931879" cy="1463100"/>
          </a:xfrm>
          <a:prstGeom prst="rect">
            <a:avLst/>
          </a:prstGeom>
          <a:noFill/>
          <a:ln>
            <a:noFill/>
          </a:ln>
        </p:spPr>
        <p:txBody>
          <a:bodyPr spcFirstLastPara="1" wrap="square" lIns="68575" tIns="68575" rIns="68575" bIns="0" anchor="t" anchorCtr="0">
            <a:noAutofit/>
          </a:bodyPr>
          <a:lstStyle/>
          <a:p>
            <a:pPr marL="228600" marR="0" lvl="0" indent="-174625" algn="l" rtl="0">
              <a:lnSpc>
                <a:spcPct val="100000"/>
              </a:lnSpc>
              <a:spcBef>
                <a:spcPts val="0"/>
              </a:spcBef>
              <a:spcAft>
                <a:spcPts val="0"/>
              </a:spcAft>
              <a:buClr>
                <a:schemeClr val="accent1"/>
              </a:buClr>
              <a:buSzPts val="950"/>
              <a:buFont typeface="Geist"/>
              <a:buChar char="•"/>
            </a:pPr>
            <a:r>
              <a:rPr lang="pl" sz="950" dirty="0">
                <a:solidFill>
                  <a:schemeClr val="dk1"/>
                </a:solidFill>
                <a:latin typeface="Geist"/>
                <a:ea typeface="Geist"/>
                <a:cs typeface="Geist"/>
                <a:sym typeface="Geist"/>
              </a:rPr>
              <a:t>Złe ubicie kiszonki, zwłaszcza na brzegach i wierzchu, pozwoliło na dostęp tlenu i rozwój pleśni, które zużyły cenne składniki substratu.</a:t>
            </a:r>
            <a:endParaRPr sz="950" dirty="0">
              <a:solidFill>
                <a:schemeClr val="dk1"/>
              </a:solidFill>
              <a:latin typeface="Geist"/>
              <a:ea typeface="Geist"/>
              <a:cs typeface="Geist"/>
              <a:sym typeface="Geist"/>
            </a:endParaRPr>
          </a:p>
          <a:p>
            <a:pPr marL="228600" marR="0" lvl="0" indent="-174625" algn="l" rtl="0">
              <a:lnSpc>
                <a:spcPct val="100000"/>
              </a:lnSpc>
              <a:spcBef>
                <a:spcPts val="400"/>
              </a:spcBef>
              <a:spcAft>
                <a:spcPts val="0"/>
              </a:spcAft>
              <a:buClr>
                <a:schemeClr val="accent1"/>
              </a:buClr>
              <a:buSzPts val="950"/>
              <a:buFont typeface="Geist"/>
              <a:buChar char="•"/>
            </a:pPr>
            <a:r>
              <a:rPr lang="pl" sz="950" dirty="0">
                <a:solidFill>
                  <a:schemeClr val="dk1"/>
                </a:solidFill>
                <a:latin typeface="Geist"/>
                <a:ea typeface="Geist"/>
                <a:cs typeface="Geist"/>
                <a:sym typeface="Geist"/>
              </a:rPr>
              <a:t>Opóźnione lub niedokładne okrycie oraz uszkodzenie folii ochronnej zwiększyły ryzyko psucia i strat suchej masy do 15-20%.</a:t>
            </a:r>
            <a:endParaRPr sz="950" dirty="0">
              <a:solidFill>
                <a:schemeClr val="dk1"/>
              </a:solidFill>
              <a:latin typeface="Geist"/>
              <a:ea typeface="Geist"/>
              <a:cs typeface="Geist"/>
              <a:sym typeface="Geist"/>
            </a:endParaRPr>
          </a:p>
          <a:p>
            <a:pPr marL="228600" marR="0" lvl="0" indent="-174625" algn="l" rtl="0">
              <a:lnSpc>
                <a:spcPct val="100000"/>
              </a:lnSpc>
              <a:spcBef>
                <a:spcPts val="400"/>
              </a:spcBef>
              <a:spcAft>
                <a:spcPts val="0"/>
              </a:spcAft>
              <a:buClr>
                <a:schemeClr val="accent1"/>
              </a:buClr>
              <a:buSzPts val="950"/>
              <a:buFont typeface="Geist"/>
              <a:buChar char="•"/>
            </a:pPr>
            <a:r>
              <a:rPr lang="pl" sz="950" dirty="0">
                <a:solidFill>
                  <a:schemeClr val="dk1"/>
                </a:solidFill>
                <a:latin typeface="Geist"/>
                <a:ea typeface="Geist"/>
                <a:cs typeface="Geist"/>
                <a:sym typeface="Geist"/>
              </a:rPr>
              <a:t>Podawanie spleśniałej kiszonki do fermentora obniża produkcję biogazu, powoduje wahania pH i ryzyko mykotoksyn, co wymaga zwiększenia dawki.</a:t>
            </a:r>
            <a:endParaRPr sz="950" dirty="0">
              <a:solidFill>
                <a:schemeClr val="dk1"/>
              </a:solidFill>
              <a:latin typeface="Geist"/>
              <a:ea typeface="Geist"/>
              <a:cs typeface="Geist"/>
              <a:sym typeface="Geist"/>
            </a:endParaRPr>
          </a:p>
          <a:p>
            <a:pPr marL="228600" marR="0" lvl="0" indent="-174625" algn="l" rtl="0">
              <a:lnSpc>
                <a:spcPct val="100000"/>
              </a:lnSpc>
              <a:spcBef>
                <a:spcPts val="400"/>
              </a:spcBef>
              <a:spcAft>
                <a:spcPts val="400"/>
              </a:spcAft>
              <a:buClr>
                <a:schemeClr val="accent1"/>
              </a:buClr>
              <a:buSzPts val="950"/>
              <a:buFont typeface="Geist"/>
              <a:buChar char="•"/>
            </a:pPr>
            <a:r>
              <a:rPr lang="pl" sz="950" dirty="0">
                <a:solidFill>
                  <a:schemeClr val="dk1"/>
                </a:solidFill>
                <a:latin typeface="Geist"/>
                <a:ea typeface="Geist"/>
                <a:cs typeface="Geist"/>
                <a:sym typeface="Geist"/>
              </a:rPr>
              <a:t>Straty suchej masy generują poważne koszty: utylizację odpadów i wyższy koszt produkcji energii.</a:t>
            </a:r>
            <a:endParaRPr sz="950" dirty="0">
              <a:solidFill>
                <a:schemeClr val="dk1"/>
              </a:solidFill>
              <a:latin typeface="Geist"/>
              <a:ea typeface="Geist"/>
              <a:cs typeface="Geist"/>
              <a:sym typeface="Geist"/>
            </a:endParaRPr>
          </a:p>
        </p:txBody>
      </p:sp>
      <p:sp>
        <p:nvSpPr>
          <p:cNvPr id="233" name="Google Shape;233;p30" descr="solution_detail"/>
          <p:cNvSpPr txBox="1"/>
          <p:nvPr/>
        </p:nvSpPr>
        <p:spPr>
          <a:xfrm>
            <a:off x="3118576" y="3337949"/>
            <a:ext cx="5921364" cy="1463100"/>
          </a:xfrm>
          <a:prstGeom prst="rect">
            <a:avLst/>
          </a:prstGeom>
          <a:noFill/>
          <a:ln>
            <a:noFill/>
          </a:ln>
        </p:spPr>
        <p:txBody>
          <a:bodyPr spcFirstLastPara="1" wrap="square" lIns="68575" tIns="68575" rIns="68575" bIns="0" anchor="t" anchorCtr="0">
            <a:noAutofit/>
          </a:bodyPr>
          <a:lstStyle/>
          <a:p>
            <a:pPr marL="228600" marR="0" lvl="0" indent="-174625" algn="l" rtl="0">
              <a:lnSpc>
                <a:spcPct val="100000"/>
              </a:lnSpc>
              <a:spcBef>
                <a:spcPts val="0"/>
              </a:spcBef>
              <a:spcAft>
                <a:spcPts val="0"/>
              </a:spcAft>
              <a:buClr>
                <a:schemeClr val="accent1"/>
              </a:buClr>
              <a:buSzPts val="950"/>
              <a:buFont typeface="Geist"/>
              <a:buChar char="•"/>
            </a:pPr>
            <a:r>
              <a:rPr lang="pl" sz="950">
                <a:solidFill>
                  <a:schemeClr val="dk1"/>
                </a:solidFill>
                <a:latin typeface="Geist"/>
                <a:ea typeface="Geist"/>
                <a:cs typeface="Geist"/>
                <a:sym typeface="Geist"/>
              </a:rPr>
              <a:t>Usunąć spleśniałą warstwę z powierzchni silosu, by zapobiec dalszemu pogorszeniu jakości.</a:t>
            </a:r>
            <a:endParaRPr sz="950">
              <a:solidFill>
                <a:schemeClr val="dk1"/>
              </a:solidFill>
              <a:latin typeface="Geist"/>
              <a:ea typeface="Geist"/>
              <a:cs typeface="Geist"/>
              <a:sym typeface="Geist"/>
            </a:endParaRPr>
          </a:p>
          <a:p>
            <a:pPr marL="228600" marR="0" lvl="0" indent="-174625" algn="l" rtl="0">
              <a:lnSpc>
                <a:spcPct val="100000"/>
              </a:lnSpc>
              <a:spcBef>
                <a:spcPts val="400"/>
              </a:spcBef>
              <a:spcAft>
                <a:spcPts val="0"/>
              </a:spcAft>
              <a:buClr>
                <a:schemeClr val="accent1"/>
              </a:buClr>
              <a:buSzPts val="950"/>
              <a:buFont typeface="Geist"/>
              <a:buChar char="•"/>
            </a:pPr>
            <a:r>
              <a:rPr lang="pl" sz="950">
                <a:solidFill>
                  <a:schemeClr val="dk1"/>
                </a:solidFill>
                <a:latin typeface="Geist"/>
                <a:ea typeface="Geist"/>
                <a:cs typeface="Geist"/>
                <a:sym typeface="Geist"/>
              </a:rPr>
              <a:t>Poprawić ubicie kiszonki przez wielokrotne ugniatanie warstw do wysokiej gęstości (&gt;700 kg/m³).</a:t>
            </a:r>
            <a:endParaRPr sz="950">
              <a:solidFill>
                <a:schemeClr val="dk1"/>
              </a:solidFill>
              <a:latin typeface="Geist"/>
              <a:ea typeface="Geist"/>
              <a:cs typeface="Geist"/>
              <a:sym typeface="Geist"/>
            </a:endParaRPr>
          </a:p>
          <a:p>
            <a:pPr marL="228600" marR="0" lvl="0" indent="-174625" algn="l" rtl="0">
              <a:lnSpc>
                <a:spcPct val="100000"/>
              </a:lnSpc>
              <a:spcBef>
                <a:spcPts val="400"/>
              </a:spcBef>
              <a:spcAft>
                <a:spcPts val="0"/>
              </a:spcAft>
              <a:buClr>
                <a:schemeClr val="accent1"/>
              </a:buClr>
              <a:buSzPts val="950"/>
              <a:buFont typeface="Geist"/>
              <a:buChar char="•"/>
            </a:pPr>
            <a:r>
              <a:rPr lang="pl" sz="950">
                <a:solidFill>
                  <a:schemeClr val="dk1"/>
                </a:solidFill>
                <a:latin typeface="Geist"/>
                <a:ea typeface="Geist"/>
                <a:cs typeface="Geist"/>
                <a:sym typeface="Geist"/>
              </a:rPr>
              <a:t>Stosować wielowarstwowe okrycie: folia podkładowa, główna, siatka ochronna i obciążenie folii.</a:t>
            </a:r>
            <a:endParaRPr sz="950">
              <a:solidFill>
                <a:schemeClr val="dk1"/>
              </a:solidFill>
              <a:latin typeface="Geist"/>
              <a:ea typeface="Geist"/>
              <a:cs typeface="Geist"/>
              <a:sym typeface="Geist"/>
            </a:endParaRPr>
          </a:p>
          <a:p>
            <a:pPr marL="228600" marR="0" lvl="0" indent="-174625" algn="l" rtl="0">
              <a:lnSpc>
                <a:spcPct val="100000"/>
              </a:lnSpc>
              <a:spcBef>
                <a:spcPts val="400"/>
              </a:spcBef>
              <a:spcAft>
                <a:spcPts val="400"/>
              </a:spcAft>
              <a:buClr>
                <a:schemeClr val="accent1"/>
              </a:buClr>
              <a:buSzPts val="950"/>
              <a:buFont typeface="Geist"/>
              <a:buChar char="•"/>
            </a:pPr>
            <a:r>
              <a:rPr lang="pl" sz="950">
                <a:solidFill>
                  <a:schemeClr val="dk1"/>
                </a:solidFill>
                <a:latin typeface="Geist"/>
                <a:ea typeface="Geist"/>
                <a:cs typeface="Geist"/>
                <a:sym typeface="Geist"/>
              </a:rPr>
              <a:t>Natychmiastowe okrycie po ubijaniu i regularne kontrole folii zapobiegają uszkodzeniom i stratom substratu.</a:t>
            </a:r>
            <a:endParaRPr sz="950">
              <a:solidFill>
                <a:schemeClr val="dk1"/>
              </a:solidFill>
              <a:latin typeface="Geist"/>
              <a:ea typeface="Geist"/>
              <a:cs typeface="Geist"/>
              <a:sym typeface="Geist"/>
            </a:endParaRPr>
          </a:p>
        </p:txBody>
      </p:sp>
      <p:sp>
        <p:nvSpPr>
          <p:cNvPr id="234" name="Google Shape;234;p30" descr="problem_header"/>
          <p:cNvSpPr/>
          <p:nvPr/>
        </p:nvSpPr>
        <p:spPr>
          <a:xfrm>
            <a:off x="3113479" y="1284900"/>
            <a:ext cx="5754300" cy="294900"/>
          </a:xfrm>
          <a:prstGeom prst="rect">
            <a:avLst/>
          </a:prstGeom>
          <a:solidFill>
            <a:schemeClr val="accent1"/>
          </a:solidFill>
          <a:ln>
            <a:noFill/>
          </a:ln>
        </p:spPr>
        <p:txBody>
          <a:bodyPr spcFirstLastPara="1" wrap="square" lIns="68575" tIns="34275" rIns="0" bIns="34275" anchor="ctr" anchorCtr="0">
            <a:noAutofit/>
          </a:bodyPr>
          <a:lstStyle/>
          <a:p>
            <a:pPr marL="0" lvl="0" indent="0" algn="l" rtl="0">
              <a:spcBef>
                <a:spcPts val="0"/>
              </a:spcBef>
              <a:spcAft>
                <a:spcPts val="0"/>
              </a:spcAft>
              <a:buNone/>
            </a:pPr>
            <a:r>
              <a:rPr lang="pl" sz="1000" b="1">
                <a:solidFill>
                  <a:schemeClr val="lt1"/>
                </a:solidFill>
                <a:latin typeface="Geist"/>
                <a:ea typeface="Geist"/>
                <a:cs typeface="Geist"/>
                <a:sym typeface="Geist"/>
              </a:rPr>
              <a:t>Przyczyny i konsekwencje</a:t>
            </a:r>
            <a:endParaRPr sz="1000" b="1">
              <a:solidFill>
                <a:schemeClr val="lt1"/>
              </a:solidFill>
              <a:latin typeface="Geist"/>
              <a:ea typeface="Geist"/>
              <a:cs typeface="Geist"/>
              <a:sym typeface="Geist"/>
            </a:endParaRPr>
          </a:p>
        </p:txBody>
      </p:sp>
      <p:sp>
        <p:nvSpPr>
          <p:cNvPr id="235" name="Google Shape;235;p30" descr="solution_header"/>
          <p:cNvSpPr/>
          <p:nvPr/>
        </p:nvSpPr>
        <p:spPr>
          <a:xfrm>
            <a:off x="3118570" y="3042892"/>
            <a:ext cx="5744100" cy="294900"/>
          </a:xfrm>
          <a:prstGeom prst="rect">
            <a:avLst/>
          </a:prstGeom>
          <a:solidFill>
            <a:schemeClr val="accent1"/>
          </a:solidFill>
          <a:ln>
            <a:noFill/>
          </a:ln>
        </p:spPr>
        <p:txBody>
          <a:bodyPr spcFirstLastPara="1" wrap="square" lIns="68575" tIns="34275" rIns="0" bIns="34275" anchor="ctr" anchorCtr="0">
            <a:noAutofit/>
          </a:bodyPr>
          <a:lstStyle/>
          <a:p>
            <a:pPr marL="0" lvl="0" indent="0" algn="l" rtl="0">
              <a:spcBef>
                <a:spcPts val="0"/>
              </a:spcBef>
              <a:spcAft>
                <a:spcPts val="0"/>
              </a:spcAft>
              <a:buNone/>
            </a:pPr>
            <a:r>
              <a:rPr lang="pl" sz="1000" b="1">
                <a:solidFill>
                  <a:schemeClr val="lt1"/>
                </a:solidFill>
                <a:latin typeface="Geist"/>
                <a:ea typeface="Geist"/>
                <a:cs typeface="Geist"/>
                <a:sym typeface="Geist"/>
              </a:rPr>
              <a:t>Działania naprawcze i prewencyjne</a:t>
            </a:r>
            <a:endParaRPr sz="1000" b="1">
              <a:solidFill>
                <a:schemeClr val="lt1"/>
              </a:solidFill>
              <a:latin typeface="Geist"/>
              <a:ea typeface="Geist"/>
              <a:cs typeface="Geist"/>
              <a:sym typeface="Geist"/>
            </a:endParaRPr>
          </a:p>
        </p:txBody>
      </p:sp>
      <p:pic>
        <p:nvPicPr>
          <p:cNvPr id="236" name="Google Shape;236;p30"/>
          <p:cNvPicPr preferRelativeResize="0"/>
          <p:nvPr/>
        </p:nvPicPr>
        <p:blipFill rotWithShape="1">
          <a:blip r:embed="rId3">
            <a:alphaModFix/>
          </a:blip>
          <a:srcRect t="25240" b="25240"/>
          <a:stretch/>
        </p:blipFill>
        <p:spPr>
          <a:xfrm>
            <a:off x="342900" y="1293025"/>
            <a:ext cx="2598300" cy="1286651"/>
          </a:xfrm>
          <a:prstGeom prst="rect">
            <a:avLst/>
          </a:prstGeom>
          <a:noFill/>
          <a:ln>
            <a:noFill/>
          </a:ln>
        </p:spPr>
      </p:pic>
      <p:sp>
        <p:nvSpPr>
          <p:cNvPr id="237" name="Google Shape;237;p30"/>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10</a:t>
            </a:fld>
            <a:endParaRPr/>
          </a:p>
        </p:txBody>
      </p:sp>
      <p:sp>
        <p:nvSpPr>
          <p:cNvPr id="238" name="Google Shape;238;p30" descr="chapter_allcaps"/>
          <p:cNvSpPr txBox="1">
            <a:spLocks noGrp="1"/>
          </p:cNvSpPr>
          <p:nvPr>
            <p:ph type="body" idx="3"/>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a:solidFill>
                  <a:schemeClr val="accent1"/>
                </a:solidFill>
                <a:latin typeface="Geist SemiBold"/>
                <a:ea typeface="Geist SemiBold"/>
                <a:cs typeface="Geist SemiBold"/>
                <a:sym typeface="Geist SemiBold"/>
              </a:rPr>
              <a:t>MAGAZYNOWANIE</a:t>
            </a:r>
            <a:endParaRPr sz="800">
              <a:solidFill>
                <a:schemeClr val="accent1"/>
              </a:solidFill>
              <a:latin typeface="Geist SemiBold"/>
              <a:ea typeface="Geist SemiBold"/>
              <a:cs typeface="Geist SemiBold"/>
              <a:sym typeface="Geist SemiBold"/>
            </a:endParaRPr>
          </a:p>
        </p:txBody>
      </p:sp>
      <p:sp>
        <p:nvSpPr>
          <p:cNvPr id="239" name="Google Shape;239;p30" descr="takeaway"/>
          <p:cNvSpPr txBox="1">
            <a:spLocks noGrp="1"/>
          </p:cNvSpPr>
          <p:nvPr>
            <p:ph type="subTitle" idx="2"/>
          </p:nvPr>
        </p:nvSpPr>
        <p:spPr>
          <a:xfrm>
            <a:off x="276375" y="781800"/>
            <a:ext cx="8591400" cy="516300"/>
          </a:xfrm>
          <a:prstGeom prst="rect">
            <a:avLst/>
          </a:prstGeom>
          <a:noFill/>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pl" sz="950"/>
              <a:t>Złe ubicie i niedokładne okrycie silosu powodują wysokie straty kiszonki, co obniża produkcję biogazu i zwiększa koszty. Kontrola procesu i szybkie działania naprawcze są kluczowe.</a:t>
            </a:r>
            <a:endParaRPr sz="950"/>
          </a:p>
        </p:txBody>
      </p:sp>
      <p:sp>
        <p:nvSpPr>
          <p:cNvPr id="240" name="Google Shape;240;p30"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Case Study: Straty Magazynowe Kiszonki</a:t>
            </a:r>
            <a:endParaRPr/>
          </a:p>
        </p:txBody>
      </p:sp>
      <p:sp>
        <p:nvSpPr>
          <p:cNvPr id="241" name="Google Shape;241;p30" descr="overview_detail"/>
          <p:cNvSpPr txBox="1"/>
          <p:nvPr/>
        </p:nvSpPr>
        <p:spPr>
          <a:xfrm>
            <a:off x="276375" y="2914975"/>
            <a:ext cx="2664900" cy="1886100"/>
          </a:xfrm>
          <a:prstGeom prst="rect">
            <a:avLst/>
          </a:prstGeom>
          <a:noFill/>
          <a:ln>
            <a:noFill/>
          </a:ln>
        </p:spPr>
        <p:txBody>
          <a:bodyPr spcFirstLastPara="1" wrap="square" lIns="68575" tIns="64000" rIns="68575" bIns="0" anchor="t" anchorCtr="0">
            <a:noAutofit/>
          </a:bodyPr>
          <a:lstStyle/>
          <a:p>
            <a:pPr marL="228600" marR="0" lvl="0" indent="-174625" algn="l" rtl="0">
              <a:lnSpc>
                <a:spcPct val="100000"/>
              </a:lnSpc>
              <a:spcBef>
                <a:spcPts val="0"/>
              </a:spcBef>
              <a:spcAft>
                <a:spcPts val="0"/>
              </a:spcAft>
              <a:buClr>
                <a:schemeClr val="accent1"/>
              </a:buClr>
              <a:buSzPts val="950"/>
              <a:buFont typeface="Geist"/>
              <a:buChar char="•"/>
            </a:pPr>
            <a:r>
              <a:rPr lang="pl" sz="950">
                <a:solidFill>
                  <a:schemeClr val="dk1"/>
                </a:solidFill>
                <a:latin typeface="Geist"/>
                <a:ea typeface="Geist"/>
                <a:cs typeface="Geist"/>
                <a:sym typeface="Geist"/>
              </a:rPr>
              <a:t>Biogazownia 1 MWe zużywa 50 t/d kiszonki kukurydzy.</a:t>
            </a:r>
            <a:endParaRPr sz="950">
              <a:solidFill>
                <a:schemeClr val="dk1"/>
              </a:solidFill>
              <a:latin typeface="Geist"/>
              <a:ea typeface="Geist"/>
              <a:cs typeface="Geist"/>
              <a:sym typeface="Geist"/>
            </a:endParaRPr>
          </a:p>
          <a:p>
            <a:pPr marL="228600" marR="0" lvl="0" indent="-174625" algn="l" rtl="0">
              <a:lnSpc>
                <a:spcPct val="100000"/>
              </a:lnSpc>
              <a:spcBef>
                <a:spcPts val="400"/>
              </a:spcBef>
              <a:spcAft>
                <a:spcPts val="0"/>
              </a:spcAft>
              <a:buClr>
                <a:schemeClr val="accent1"/>
              </a:buClr>
              <a:buSzPts val="950"/>
              <a:buFont typeface="Geist"/>
              <a:buChar char="•"/>
            </a:pPr>
            <a:r>
              <a:rPr lang="pl" sz="950">
                <a:solidFill>
                  <a:schemeClr val="dk1"/>
                </a:solidFill>
                <a:latin typeface="Geist"/>
                <a:ea typeface="Geist"/>
                <a:cs typeface="Geist"/>
                <a:sym typeface="Geist"/>
              </a:rPr>
              <a:t>Zapas na 200 dni w 2 silosach.</a:t>
            </a:r>
            <a:endParaRPr sz="950">
              <a:solidFill>
                <a:schemeClr val="dk1"/>
              </a:solidFill>
              <a:latin typeface="Geist"/>
              <a:ea typeface="Geist"/>
              <a:cs typeface="Geist"/>
              <a:sym typeface="Geist"/>
            </a:endParaRPr>
          </a:p>
          <a:p>
            <a:pPr marL="228600" marR="0" lvl="0" indent="-174625" algn="l" rtl="0">
              <a:lnSpc>
                <a:spcPct val="100000"/>
              </a:lnSpc>
              <a:spcBef>
                <a:spcPts val="400"/>
              </a:spcBef>
              <a:spcAft>
                <a:spcPts val="0"/>
              </a:spcAft>
              <a:buClr>
                <a:schemeClr val="accent1"/>
              </a:buClr>
              <a:buSzPts val="950"/>
              <a:buFont typeface="Geist"/>
              <a:buChar char="•"/>
            </a:pPr>
            <a:r>
              <a:rPr lang="pl" sz="950">
                <a:solidFill>
                  <a:schemeClr val="dk1"/>
                </a:solidFill>
                <a:latin typeface="Geist"/>
                <a:ea typeface="Geist"/>
                <a:cs typeface="Geist"/>
                <a:sym typeface="Geist"/>
              </a:rPr>
              <a:t>Luty: otwarcie silosu nr 1 z 40 cm spleśniałej, gorącej warstwy na wierzchu.</a:t>
            </a:r>
            <a:endParaRPr sz="950">
              <a:solidFill>
                <a:schemeClr val="dk1"/>
              </a:solidFill>
              <a:latin typeface="Geist"/>
              <a:ea typeface="Geist"/>
              <a:cs typeface="Geist"/>
              <a:sym typeface="Geist"/>
            </a:endParaRPr>
          </a:p>
          <a:p>
            <a:pPr marL="228600" marR="0" lvl="0" indent="-174625" algn="l" rtl="0">
              <a:lnSpc>
                <a:spcPct val="100000"/>
              </a:lnSpc>
              <a:spcBef>
                <a:spcPts val="400"/>
              </a:spcBef>
              <a:spcAft>
                <a:spcPts val="400"/>
              </a:spcAft>
              <a:buClr>
                <a:schemeClr val="accent1"/>
              </a:buClr>
              <a:buSzPts val="950"/>
              <a:buFont typeface="Geist"/>
              <a:buChar char="•"/>
            </a:pPr>
            <a:r>
              <a:rPr lang="pl" sz="950">
                <a:solidFill>
                  <a:schemeClr val="dk1"/>
                </a:solidFill>
                <a:latin typeface="Geist"/>
                <a:ea typeface="Geist"/>
                <a:cs typeface="Geist"/>
                <a:sym typeface="Geist"/>
              </a:rPr>
              <a:t>Biały nalot pleśni na ścianach bocznych silosu.</a:t>
            </a:r>
            <a:endParaRPr sz="950">
              <a:solidFill>
                <a:schemeClr val="dk1"/>
              </a:solidFill>
              <a:latin typeface="Geist"/>
              <a:ea typeface="Geist"/>
              <a:cs typeface="Geist"/>
              <a:sym typeface="Gei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31"/>
          <p:cNvPicPr preferRelativeResize="0"/>
          <p:nvPr/>
        </p:nvPicPr>
        <p:blipFill rotWithShape="1">
          <a:blip r:embed="rId3">
            <a:alphaModFix/>
          </a:blip>
          <a:srcRect t="10740" b="10748"/>
          <a:stretch/>
        </p:blipFill>
        <p:spPr>
          <a:xfrm>
            <a:off x="379225" y="919375"/>
            <a:ext cx="2712307" cy="2129490"/>
          </a:xfrm>
          <a:prstGeom prst="rect">
            <a:avLst/>
          </a:prstGeom>
          <a:noFill/>
          <a:ln>
            <a:noFill/>
          </a:ln>
        </p:spPr>
      </p:pic>
      <p:pic>
        <p:nvPicPr>
          <p:cNvPr id="247" name="Google Shape;247;p31"/>
          <p:cNvPicPr preferRelativeResize="0"/>
          <p:nvPr/>
        </p:nvPicPr>
        <p:blipFill rotWithShape="1">
          <a:blip r:embed="rId4">
            <a:alphaModFix/>
          </a:blip>
          <a:srcRect t="10740" b="10748"/>
          <a:stretch/>
        </p:blipFill>
        <p:spPr>
          <a:xfrm>
            <a:off x="3216753" y="919375"/>
            <a:ext cx="2712300" cy="2129500"/>
          </a:xfrm>
          <a:prstGeom prst="rect">
            <a:avLst/>
          </a:prstGeom>
          <a:noFill/>
          <a:ln>
            <a:noFill/>
          </a:ln>
        </p:spPr>
      </p:pic>
      <p:sp>
        <p:nvSpPr>
          <p:cNvPr id="249" name="Google Shape;249;p31"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Transport Zewnętrzny Substratów</a:t>
            </a:r>
            <a:endParaRPr/>
          </a:p>
        </p:txBody>
      </p:sp>
      <p:sp>
        <p:nvSpPr>
          <p:cNvPr id="250" name="Google Shape;250;p31"/>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11</a:t>
            </a:fld>
            <a:endParaRPr/>
          </a:p>
        </p:txBody>
      </p:sp>
      <p:sp>
        <p:nvSpPr>
          <p:cNvPr id="251" name="Google Shape;251;p31" descr="header_1"/>
          <p:cNvSpPr/>
          <p:nvPr/>
        </p:nvSpPr>
        <p:spPr>
          <a:xfrm>
            <a:off x="3218075" y="3136975"/>
            <a:ext cx="2712300" cy="28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Koszty i optymalizacja</a:t>
            </a:r>
            <a:endParaRPr sz="1000" b="1">
              <a:solidFill>
                <a:schemeClr val="accent3"/>
              </a:solidFill>
              <a:latin typeface="Geist"/>
              <a:ea typeface="Geist"/>
              <a:cs typeface="Geist"/>
              <a:sym typeface="Geist"/>
            </a:endParaRPr>
          </a:p>
        </p:txBody>
      </p:sp>
      <p:sp>
        <p:nvSpPr>
          <p:cNvPr id="252" name="Google Shape;252;p31" descr="detail_0"/>
          <p:cNvSpPr txBox="1"/>
          <p:nvPr/>
        </p:nvSpPr>
        <p:spPr>
          <a:xfrm>
            <a:off x="378975" y="3426476"/>
            <a:ext cx="2712300" cy="91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50">
                <a:solidFill>
                  <a:schemeClr val="dk1"/>
                </a:solidFill>
                <a:latin typeface="Geist"/>
                <a:ea typeface="Geist"/>
                <a:cs typeface="Geist"/>
                <a:sym typeface="Geist"/>
              </a:rPr>
              <a:t>Ciągniki rolnicze z przyczepami do kiszonki na krótkie dystanse (15-20 km), samochody ciężarowe i cysterny dla dalszych dostaw substratów płynnych i stałych.</a:t>
            </a:r>
            <a:endParaRPr sz="950">
              <a:solidFill>
                <a:schemeClr val="dk1"/>
              </a:solidFill>
              <a:latin typeface="Geist"/>
              <a:ea typeface="Geist"/>
              <a:cs typeface="Geist"/>
              <a:sym typeface="Geist"/>
            </a:endParaRPr>
          </a:p>
        </p:txBody>
      </p:sp>
      <p:sp>
        <p:nvSpPr>
          <p:cNvPr id="253" name="Google Shape;253;p31" descr="detail_1"/>
          <p:cNvSpPr txBox="1"/>
          <p:nvPr/>
        </p:nvSpPr>
        <p:spPr>
          <a:xfrm>
            <a:off x="3218075" y="3426476"/>
            <a:ext cx="2712300" cy="91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50">
                <a:solidFill>
                  <a:schemeClr val="dk1"/>
                </a:solidFill>
                <a:latin typeface="Geist"/>
                <a:ea typeface="Geist"/>
                <a:cs typeface="Geist"/>
                <a:sym typeface="Geist"/>
              </a:rPr>
              <a:t>Koszt transportu zewnętrznego to główny składnik ceny substratu. Optymalizacja obejmuje minimalizację odległości i harmonogramowanie dostaw, aby unikać kolejek i przestojów.</a:t>
            </a:r>
            <a:endParaRPr sz="950">
              <a:solidFill>
                <a:schemeClr val="dk1"/>
              </a:solidFill>
              <a:latin typeface="Geist"/>
              <a:ea typeface="Geist"/>
              <a:cs typeface="Geist"/>
              <a:sym typeface="Geist"/>
            </a:endParaRPr>
          </a:p>
        </p:txBody>
      </p:sp>
      <p:sp>
        <p:nvSpPr>
          <p:cNvPr id="254" name="Google Shape;254;p31" descr="header_2"/>
          <p:cNvSpPr/>
          <p:nvPr/>
        </p:nvSpPr>
        <p:spPr>
          <a:xfrm>
            <a:off x="6057175" y="3140063"/>
            <a:ext cx="2712300" cy="28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Planowanie harmonogramu</a:t>
            </a:r>
            <a:endParaRPr sz="1000" b="1">
              <a:solidFill>
                <a:schemeClr val="accent3"/>
              </a:solidFill>
              <a:latin typeface="Geist"/>
              <a:ea typeface="Geist"/>
              <a:cs typeface="Geist"/>
              <a:sym typeface="Geist"/>
            </a:endParaRPr>
          </a:p>
        </p:txBody>
      </p:sp>
      <p:sp>
        <p:nvSpPr>
          <p:cNvPr id="255" name="Google Shape;255;p31" descr="detail_2"/>
          <p:cNvSpPr txBox="1"/>
          <p:nvPr/>
        </p:nvSpPr>
        <p:spPr>
          <a:xfrm>
            <a:off x="6057175" y="3429643"/>
            <a:ext cx="2712300" cy="91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50">
                <a:solidFill>
                  <a:schemeClr val="dk1"/>
                </a:solidFill>
                <a:latin typeface="Geist"/>
                <a:ea typeface="Geist"/>
                <a:cs typeface="Geist"/>
                <a:sym typeface="Geist"/>
              </a:rPr>
              <a:t>Harmonogramowanie dostaw pozwala uniknąć kolejek i przestojów, zapewniając ciągłość pracy biogazowni oraz efektywne wykorzystanie zasobów transportowych.</a:t>
            </a:r>
            <a:endParaRPr sz="950">
              <a:solidFill>
                <a:schemeClr val="dk1"/>
              </a:solidFill>
              <a:latin typeface="Geist"/>
              <a:ea typeface="Geist"/>
              <a:cs typeface="Geist"/>
              <a:sym typeface="Geist"/>
            </a:endParaRPr>
          </a:p>
        </p:txBody>
      </p:sp>
      <p:sp>
        <p:nvSpPr>
          <p:cNvPr id="256" name="Google Shape;256;p31"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TRANSPORT</a:t>
            </a:r>
            <a:endParaRPr sz="800">
              <a:solidFill>
                <a:schemeClr val="accent1"/>
              </a:solidFill>
              <a:latin typeface="Geist SemiBold"/>
              <a:ea typeface="Geist SemiBold"/>
              <a:cs typeface="Geist SemiBold"/>
              <a:sym typeface="Geist SemiBold"/>
            </a:endParaRPr>
          </a:p>
        </p:txBody>
      </p:sp>
      <p:sp>
        <p:nvSpPr>
          <p:cNvPr id="257" name="Google Shape;257;p31" descr="header_0"/>
          <p:cNvSpPr/>
          <p:nvPr/>
        </p:nvSpPr>
        <p:spPr>
          <a:xfrm>
            <a:off x="378977" y="3136975"/>
            <a:ext cx="2712300" cy="28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3"/>
                </a:solidFill>
                <a:latin typeface="Geist"/>
                <a:ea typeface="Geist"/>
                <a:cs typeface="Geist"/>
                <a:sym typeface="Geist"/>
              </a:rPr>
              <a:t>Środki transportu</a:t>
            </a:r>
            <a:endParaRPr sz="1000" b="1">
              <a:solidFill>
                <a:schemeClr val="accent3"/>
              </a:solidFill>
              <a:latin typeface="Geist"/>
              <a:ea typeface="Geist"/>
              <a:cs typeface="Geist"/>
              <a:sym typeface="Geist"/>
            </a:endParaRPr>
          </a:p>
        </p:txBody>
      </p:sp>
      <p:sp>
        <p:nvSpPr>
          <p:cNvPr id="259" name="Google Shape;259;p31" descr="takeaway"/>
          <p:cNvSpPr txBox="1"/>
          <p:nvPr/>
        </p:nvSpPr>
        <p:spPr>
          <a:xfrm>
            <a:off x="489375" y="4260650"/>
            <a:ext cx="8378400" cy="642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950">
                <a:solidFill>
                  <a:schemeClr val="accent1"/>
                </a:solidFill>
                <a:latin typeface="Geist"/>
                <a:ea typeface="Geist"/>
                <a:cs typeface="Geist"/>
                <a:sym typeface="Geist"/>
              </a:rPr>
              <a:t>Koszt transportu zewnętrznego jest kluczowym składnikiem ceny substratu, dlatego minimalizacja odległości i efektywne harmonogramowanie dostaw są niezbędne dla rentowności biogazowni.</a:t>
            </a:r>
            <a:endParaRPr sz="950">
              <a:solidFill>
                <a:schemeClr val="accent1"/>
              </a:solidFill>
              <a:latin typeface="Geist"/>
              <a:ea typeface="Geist"/>
              <a:cs typeface="Geist"/>
              <a:sym typeface="Geist"/>
            </a:endParaRPr>
          </a:p>
        </p:txBody>
      </p:sp>
      <p:sp>
        <p:nvSpPr>
          <p:cNvPr id="260" name="Google Shape;260;p31"/>
          <p:cNvSpPr/>
          <p:nvPr/>
        </p:nvSpPr>
        <p:spPr>
          <a:xfrm rot="5400000">
            <a:off x="352826" y="4534550"/>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8923" y="919375"/>
            <a:ext cx="1828804" cy="182880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2" descr="title"/>
          <p:cNvSpPr txBox="1">
            <a:spLocks noGrp="1"/>
          </p:cNvSpPr>
          <p:nvPr>
            <p:ph type="title"/>
          </p:nvPr>
        </p:nvSpPr>
        <p:spPr>
          <a:xfrm>
            <a:off x="276375" y="448075"/>
            <a:ext cx="57276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dirty="0"/>
              <a:t>Transport Wewnętrzny i Podawanie Substratów Stałych</a:t>
            </a:r>
            <a:endParaRPr dirty="0"/>
          </a:p>
        </p:txBody>
      </p:sp>
      <p:sp>
        <p:nvSpPr>
          <p:cNvPr id="266" name="Google Shape;266;p32"/>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12</a:t>
            </a:fld>
            <a:endParaRPr/>
          </a:p>
        </p:txBody>
      </p:sp>
      <p:sp>
        <p:nvSpPr>
          <p:cNvPr id="267" name="Google Shape;267;p32" descr="header"/>
          <p:cNvSpPr/>
          <p:nvPr/>
        </p:nvSpPr>
        <p:spPr>
          <a:xfrm>
            <a:off x="276400" y="951125"/>
            <a:ext cx="54780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100" b="1">
                <a:solidFill>
                  <a:schemeClr val="accent1"/>
                </a:solidFill>
                <a:latin typeface="Geist"/>
                <a:ea typeface="Geist"/>
                <a:cs typeface="Geist"/>
                <a:sym typeface="Geist"/>
              </a:rPr>
              <a:t>Transport i dozowanie substratów stałych</a:t>
            </a:r>
            <a:endParaRPr sz="1100" b="1">
              <a:solidFill>
                <a:schemeClr val="accent1"/>
              </a:solidFill>
              <a:latin typeface="Geist"/>
              <a:ea typeface="Geist"/>
              <a:cs typeface="Geist"/>
              <a:sym typeface="Geist"/>
            </a:endParaRPr>
          </a:p>
        </p:txBody>
      </p:sp>
      <p:sp>
        <p:nvSpPr>
          <p:cNvPr id="268" name="Google Shape;268;p32" descr="detail"/>
          <p:cNvSpPr txBox="1"/>
          <p:nvPr/>
        </p:nvSpPr>
        <p:spPr>
          <a:xfrm>
            <a:off x="276375" y="1316825"/>
            <a:ext cx="5478000" cy="2228700"/>
          </a:xfrm>
          <a:prstGeom prst="rect">
            <a:avLst/>
          </a:prstGeom>
          <a:noFill/>
          <a:ln>
            <a:noFill/>
          </a:ln>
        </p:spPr>
        <p:txBody>
          <a:bodyPr spcFirstLastPara="1" wrap="square" lIns="91425" tIns="91425" rIns="91425" bIns="91425" anchor="t" anchorCtr="0">
            <a:noAutofit/>
          </a:bodyPr>
          <a:lstStyle/>
          <a:p>
            <a:pPr marL="371475" marR="0" lvl="0" indent="-234950" algn="l" rtl="0">
              <a:lnSpc>
                <a:spcPct val="100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Transport substratów stałych odbywa się niemal wyłącznie za pomocą ładowarek kołowych lub teleskopowych, które pobierają materiał ze silosu, zachowując gładką ścianę wybierania, aby minimalizować wtórne straty tlenowe.</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Systemy dozowania substratów to </a:t>
            </a:r>
            <a:r>
              <a:rPr lang="pl" sz="1000" dirty="0" smtClean="0">
                <a:solidFill>
                  <a:schemeClr val="dk1"/>
                </a:solidFill>
                <a:latin typeface="Geist"/>
                <a:ea typeface="Geist"/>
                <a:cs typeface="Geist"/>
                <a:sym typeface="Geist"/>
              </a:rPr>
              <a:t>„usta” </a:t>
            </a:r>
            <a:r>
              <a:rPr lang="pl" sz="1000" dirty="0">
                <a:solidFill>
                  <a:schemeClr val="dk1"/>
                </a:solidFill>
                <a:latin typeface="Geist"/>
                <a:ea typeface="Geist"/>
                <a:cs typeface="Geist"/>
                <a:sym typeface="Geist"/>
              </a:rPr>
              <a:t>biogazowni, zapewniające stabilność procesu fermentacji poprzez precyzyjne i ważone podawanie substratu.</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Podajniki muszą oferować buforowanie na kilka godzin pracy, wstępne rozdrobnienie materiału oraz separację ciał obcych, takich jak kamienie czy metal.</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Precyzyjne dozowanie odbywa się za pomocą podajników z ruchomą podłogą (dla sypkich i lekkich substratów) lub dozowników ślimakowych pionowych i poziomych (standard dla kiszonek), które rozdrabniają i mieszają materiał.</a:t>
            </a:r>
            <a:endParaRPr sz="1000" dirty="0">
              <a:solidFill>
                <a:schemeClr val="dk1"/>
              </a:solidFill>
              <a:latin typeface="Geist"/>
              <a:ea typeface="Geist"/>
              <a:cs typeface="Geist"/>
              <a:sym typeface="Geist"/>
            </a:endParaRPr>
          </a:p>
        </p:txBody>
      </p:sp>
      <p:pic>
        <p:nvPicPr>
          <p:cNvPr id="269" name="Google Shape;269;p32"/>
          <p:cNvPicPr preferRelativeResize="0"/>
          <p:nvPr/>
        </p:nvPicPr>
        <p:blipFill rotWithShape="1">
          <a:blip r:embed="rId3">
            <a:alphaModFix/>
          </a:blip>
          <a:srcRect l="18658" r="18664"/>
          <a:stretch/>
        </p:blipFill>
        <p:spPr>
          <a:xfrm>
            <a:off x="6003975" y="287225"/>
            <a:ext cx="2863800" cy="4569050"/>
          </a:xfrm>
          <a:prstGeom prst="rect">
            <a:avLst/>
          </a:prstGeom>
          <a:noFill/>
          <a:ln>
            <a:noFill/>
          </a:ln>
        </p:spPr>
      </p:pic>
      <p:sp>
        <p:nvSpPr>
          <p:cNvPr id="270" name="Google Shape;270;p32"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TRANSPORT</a:t>
            </a:r>
            <a:endParaRPr sz="800">
              <a:solidFill>
                <a:schemeClr val="accent1"/>
              </a:solidFill>
              <a:latin typeface="Geist SemiBold"/>
              <a:ea typeface="Geist SemiBold"/>
              <a:cs typeface="Geist SemiBold"/>
              <a:sym typeface="Geist SemiBold"/>
            </a:endParaRPr>
          </a:p>
        </p:txBody>
      </p:sp>
      <p:sp>
        <p:nvSpPr>
          <p:cNvPr id="271" name="Google Shape;271;p32"/>
          <p:cNvSpPr/>
          <p:nvPr/>
        </p:nvSpPr>
        <p:spPr>
          <a:xfrm>
            <a:off x="379025" y="3545575"/>
            <a:ext cx="5375100" cy="13107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272" name="Google Shape;272;p32" descr="takeaway"/>
          <p:cNvSpPr txBox="1"/>
          <p:nvPr/>
        </p:nvSpPr>
        <p:spPr>
          <a:xfrm>
            <a:off x="472325" y="3545575"/>
            <a:ext cx="5281800" cy="1310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a:solidFill>
                  <a:schemeClr val="accent3"/>
                </a:solidFill>
                <a:latin typeface="Geist"/>
                <a:ea typeface="Geist"/>
                <a:cs typeface="Geist"/>
                <a:sym typeface="Geist"/>
              </a:rPr>
              <a:t>Transport wewnętrzny substratów stałych w biogazowni opiera się głównie na ładowarkach oraz precyzyjnych systemach dozowania, które zapewniają stabilność procesu fermentacji. Podajniki muszą umożliwiać buforowanie, rozdrobnienie i ważone dozowanie substratu, co jest kluczowe dla efektywności i bezpieczeństwa instalacji.</a:t>
            </a:r>
            <a:endParaRPr sz="1000">
              <a:solidFill>
                <a:schemeClr val="accent3"/>
              </a:solidFill>
              <a:latin typeface="Geist"/>
              <a:ea typeface="Geist"/>
              <a:cs typeface="Geist"/>
              <a:sym typeface="Gei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3"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Transport Wewnętrzny i Podawanie Substratów Płynnych</a:t>
            </a:r>
            <a:endParaRPr/>
          </a:p>
        </p:txBody>
      </p:sp>
      <p:sp>
        <p:nvSpPr>
          <p:cNvPr id="278" name="Google Shape;278;p33"/>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13</a:t>
            </a:fld>
            <a:endParaRPr/>
          </a:p>
        </p:txBody>
      </p:sp>
      <p:sp>
        <p:nvSpPr>
          <p:cNvPr id="279" name="Google Shape;279;p33" descr="header_0"/>
          <p:cNvSpPr/>
          <p:nvPr/>
        </p:nvSpPr>
        <p:spPr>
          <a:xfrm>
            <a:off x="276380" y="919384"/>
            <a:ext cx="4181700" cy="292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1"/>
                </a:solidFill>
                <a:latin typeface="Geist"/>
                <a:ea typeface="Geist"/>
                <a:cs typeface="Geist"/>
                <a:sym typeface="Geist"/>
              </a:rPr>
              <a:t>Rodzaje pomp do substratów płynnych</a:t>
            </a:r>
            <a:endParaRPr sz="1000" b="1">
              <a:solidFill>
                <a:schemeClr val="accent1"/>
              </a:solidFill>
              <a:latin typeface="Geist"/>
              <a:ea typeface="Geist"/>
              <a:cs typeface="Geist"/>
              <a:sym typeface="Geist"/>
            </a:endParaRPr>
          </a:p>
        </p:txBody>
      </p:sp>
      <p:sp>
        <p:nvSpPr>
          <p:cNvPr id="280" name="Google Shape;280;p33" descr="header_1"/>
          <p:cNvSpPr/>
          <p:nvPr/>
        </p:nvSpPr>
        <p:spPr>
          <a:xfrm>
            <a:off x="4611191" y="919375"/>
            <a:ext cx="4181700" cy="292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000" b="1">
                <a:solidFill>
                  <a:schemeClr val="accent1"/>
                </a:solidFill>
                <a:latin typeface="Geist"/>
                <a:ea typeface="Geist"/>
                <a:cs typeface="Geist"/>
                <a:sym typeface="Geist"/>
              </a:rPr>
              <a:t>Zastosowanie i dobór pomp</a:t>
            </a:r>
            <a:endParaRPr sz="1000" b="1">
              <a:solidFill>
                <a:schemeClr val="accent1"/>
              </a:solidFill>
              <a:latin typeface="Geist"/>
              <a:ea typeface="Geist"/>
              <a:cs typeface="Geist"/>
              <a:sym typeface="Geist"/>
            </a:endParaRPr>
          </a:p>
        </p:txBody>
      </p:sp>
      <p:sp>
        <p:nvSpPr>
          <p:cNvPr id="281" name="Google Shape;281;p33" descr="detail_0"/>
          <p:cNvSpPr txBox="1"/>
          <p:nvPr/>
        </p:nvSpPr>
        <p:spPr>
          <a:xfrm>
            <a:off x="276375" y="3471335"/>
            <a:ext cx="4181700" cy="871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00">
                <a:solidFill>
                  <a:schemeClr val="dk2"/>
                </a:solidFill>
                <a:latin typeface="Geist"/>
                <a:ea typeface="Geist"/>
                <a:cs typeface="Geist"/>
                <a:sym typeface="Geist"/>
              </a:rPr>
              <a:t>Pompy wirnikowe do cieczy o niskiej suchej masie (&lt;8-10%), tanie lecz wrażliwe na zanieczyszczenia. Pompy śrubowe do cieczy gęstych i lepkich, odporne na ciała stałe. Pompy krzywkowe bardzo wydajne, odporne, ale droższe.</a:t>
            </a:r>
            <a:endParaRPr sz="900">
              <a:solidFill>
                <a:schemeClr val="dk2"/>
              </a:solidFill>
              <a:latin typeface="Geist"/>
              <a:ea typeface="Geist"/>
              <a:cs typeface="Geist"/>
              <a:sym typeface="Geist"/>
            </a:endParaRPr>
          </a:p>
        </p:txBody>
      </p:sp>
      <p:sp>
        <p:nvSpPr>
          <p:cNvPr id="282" name="Google Shape;282;p33" descr="detail_1"/>
          <p:cNvSpPr txBox="1"/>
          <p:nvPr/>
        </p:nvSpPr>
        <p:spPr>
          <a:xfrm>
            <a:off x="4618275" y="3471325"/>
            <a:ext cx="4181700" cy="871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600"/>
              </a:spcAft>
              <a:buNone/>
            </a:pPr>
            <a:r>
              <a:rPr lang="pl" sz="900">
                <a:solidFill>
                  <a:schemeClr val="dk2"/>
                </a:solidFill>
                <a:latin typeface="Geist"/>
                <a:ea typeface="Geist"/>
                <a:cs typeface="Geist"/>
                <a:sym typeface="Geist"/>
              </a:rPr>
              <a:t>Dobór pompy zależy od gęstości, lepkości i zawartości ciał stałych. Wirnikowe dla rzadkich cieczy, śrubowe i krzywkowe dla gęstych i z ciałami stałymi. Właściwy wybór minimalizuje awarie i zapewnia ciągłość dostaw.</a:t>
            </a:r>
            <a:endParaRPr sz="900">
              <a:solidFill>
                <a:schemeClr val="dk2"/>
              </a:solidFill>
              <a:latin typeface="Geist"/>
              <a:ea typeface="Geist"/>
              <a:cs typeface="Geist"/>
              <a:sym typeface="Geist"/>
            </a:endParaRPr>
          </a:p>
        </p:txBody>
      </p:sp>
      <p:pic>
        <p:nvPicPr>
          <p:cNvPr id="284" name="Google Shape;284;p33"/>
          <p:cNvPicPr preferRelativeResize="0"/>
          <p:nvPr/>
        </p:nvPicPr>
        <p:blipFill rotWithShape="1">
          <a:blip r:embed="rId3">
            <a:alphaModFix/>
          </a:blip>
          <a:srcRect t="22121" b="22127"/>
          <a:stretch/>
        </p:blipFill>
        <p:spPr>
          <a:xfrm>
            <a:off x="5744035" y="1316442"/>
            <a:ext cx="3219475" cy="1794925"/>
          </a:xfrm>
          <a:prstGeom prst="rect">
            <a:avLst/>
          </a:prstGeom>
          <a:noFill/>
          <a:ln>
            <a:noFill/>
          </a:ln>
        </p:spPr>
      </p:pic>
      <p:sp>
        <p:nvSpPr>
          <p:cNvPr id="285" name="Google Shape;285;p33"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TRANSPORT I PODAWANIE</a:t>
            </a:r>
            <a:endParaRPr sz="800">
              <a:solidFill>
                <a:schemeClr val="accent1"/>
              </a:solidFill>
              <a:latin typeface="Geist SemiBold"/>
              <a:ea typeface="Geist SemiBold"/>
              <a:cs typeface="Geist SemiBold"/>
              <a:sym typeface="Geist SemiBold"/>
            </a:endParaRPr>
          </a:p>
        </p:txBody>
      </p:sp>
      <p:cxnSp>
        <p:nvCxnSpPr>
          <p:cNvPr id="286" name="Google Shape;286;p33"/>
          <p:cNvCxnSpPr/>
          <p:nvPr/>
        </p:nvCxnSpPr>
        <p:spPr>
          <a:xfrm>
            <a:off x="382200" y="4343250"/>
            <a:ext cx="8482200" cy="0"/>
          </a:xfrm>
          <a:prstGeom prst="straightConnector1">
            <a:avLst/>
          </a:prstGeom>
          <a:noFill/>
          <a:ln w="9525" cap="flat" cmpd="sng">
            <a:solidFill>
              <a:schemeClr val="dk2"/>
            </a:solidFill>
            <a:prstDash val="solid"/>
            <a:round/>
            <a:headEnd type="none" w="med" len="med"/>
            <a:tailEnd type="none" w="med" len="med"/>
          </a:ln>
        </p:spPr>
      </p:cxnSp>
      <p:sp>
        <p:nvSpPr>
          <p:cNvPr id="287" name="Google Shape;287;p33" descr="takeaway"/>
          <p:cNvSpPr txBox="1"/>
          <p:nvPr/>
        </p:nvSpPr>
        <p:spPr>
          <a:xfrm>
            <a:off x="489375" y="4285138"/>
            <a:ext cx="8378400" cy="579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900">
                <a:solidFill>
                  <a:schemeClr val="accent1"/>
                </a:solidFill>
                <a:latin typeface="Geist"/>
                <a:ea typeface="Geist"/>
                <a:cs typeface="Geist"/>
                <a:sym typeface="Geist"/>
              </a:rPr>
              <a:t>Dobór pomp zależy od gęstości i lepkości substratu; właściwy wybór zapewnia ciągłość i efektywność transportu substratów płynnych.</a:t>
            </a:r>
            <a:endParaRPr sz="900">
              <a:solidFill>
                <a:schemeClr val="accent1"/>
              </a:solidFill>
              <a:latin typeface="Geist"/>
              <a:ea typeface="Geist"/>
              <a:cs typeface="Geist"/>
              <a:sym typeface="Geist"/>
            </a:endParaRPr>
          </a:p>
        </p:txBody>
      </p:sp>
      <p:sp>
        <p:nvSpPr>
          <p:cNvPr id="288" name="Google Shape;288;p33"/>
          <p:cNvSpPr/>
          <p:nvPr/>
        </p:nvSpPr>
        <p:spPr>
          <a:xfrm rot="5400000">
            <a:off x="352826" y="4534550"/>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pic>
        <p:nvPicPr>
          <p:cNvPr id="2050" name="Picture 2" descr="Pompy rotacyjne - Börger Gmb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175" y="1232852"/>
            <a:ext cx="3145583" cy="224684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1758" y="1211875"/>
            <a:ext cx="3158228" cy="213620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4" descr="header"/>
          <p:cNvSpPr/>
          <p:nvPr/>
        </p:nvSpPr>
        <p:spPr>
          <a:xfrm>
            <a:off x="266358" y="604658"/>
            <a:ext cx="41997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l" sz="1100" b="1" dirty="0">
                <a:solidFill>
                  <a:schemeClr val="accent1"/>
                </a:solidFill>
                <a:latin typeface="Geist"/>
                <a:ea typeface="Geist"/>
                <a:cs typeface="Geist"/>
                <a:sym typeface="Geist"/>
              </a:rPr>
              <a:t>Proces higienizacji substratów – kluczowe elementy</a:t>
            </a:r>
            <a:endParaRPr sz="1100" b="1" dirty="0">
              <a:solidFill>
                <a:schemeClr val="accent1"/>
              </a:solidFill>
              <a:latin typeface="Geist"/>
              <a:ea typeface="Geist"/>
              <a:cs typeface="Geist"/>
              <a:sym typeface="Geist"/>
            </a:endParaRPr>
          </a:p>
        </p:txBody>
      </p:sp>
      <p:sp>
        <p:nvSpPr>
          <p:cNvPr id="294" name="Google Shape;294;p34" descr="detail"/>
          <p:cNvSpPr txBox="1"/>
          <p:nvPr/>
        </p:nvSpPr>
        <p:spPr>
          <a:xfrm>
            <a:off x="72992" y="2846377"/>
            <a:ext cx="5061715" cy="2297123"/>
          </a:xfrm>
          <a:prstGeom prst="rect">
            <a:avLst/>
          </a:prstGeom>
          <a:solidFill>
            <a:schemeClr val="bg1"/>
          </a:solidFill>
          <a:ln>
            <a:noFill/>
          </a:ln>
        </p:spPr>
        <p:txBody>
          <a:bodyPr spcFirstLastPara="1" wrap="square" lIns="91425" tIns="91425" rIns="91425" bIns="91425" anchor="t" anchorCtr="0">
            <a:noAutofit/>
          </a:bodyPr>
          <a:lstStyle/>
          <a:p>
            <a:pPr marL="371475" marR="0" lvl="0" indent="-234950" algn="l" rtl="0">
              <a:lnSpc>
                <a:spcPct val="100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Wymóg prawny dotyczy substratów kategorii 2 i 3 (UPPZ), np. odpadów gastronomicznych i poubojowych.</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Standardowa technologia to pasteryzacja wsadowa – podgrzewanie substratu do 70°C przez minimum 60 minut</a:t>
            </a:r>
            <a:r>
              <a:rPr lang="pl" sz="1000" dirty="0" smtClean="0">
                <a:solidFill>
                  <a:schemeClr val="dk1"/>
                </a:solidFill>
                <a:latin typeface="Geist"/>
                <a:ea typeface="Geist"/>
                <a:cs typeface="Geist"/>
                <a:sym typeface="Geist"/>
              </a:rPr>
              <a:t>.</a:t>
            </a:r>
          </a:p>
          <a:p>
            <a:pPr marL="371475" lvl="0" indent="-234950">
              <a:spcBef>
                <a:spcPts val="600"/>
              </a:spcBef>
              <a:buClr>
                <a:schemeClr val="accent1"/>
              </a:buClr>
              <a:buSzPts val="1000"/>
              <a:buFont typeface="Geist"/>
              <a:buChar char="•"/>
            </a:pPr>
            <a:r>
              <a:rPr lang="pl" sz="1000" dirty="0" smtClean="0">
                <a:solidFill>
                  <a:schemeClr val="dk1"/>
                </a:solidFill>
                <a:latin typeface="Geist"/>
                <a:ea typeface="Geist"/>
                <a:cs typeface="Geist"/>
                <a:sym typeface="Geist"/>
              </a:rPr>
              <a:t>Sterylizacja ciśnieniowa – niezbędna dla większości UPPZ kat.2 - </a:t>
            </a:r>
            <a:r>
              <a:rPr lang="pl-PL" sz="1000" dirty="0" smtClean="0"/>
              <a:t>ogrzewanie </a:t>
            </a:r>
            <a:r>
              <a:rPr lang="pl-PL" sz="1000" dirty="0"/>
              <a:t>w temperaturze powyżej 133 st. C nieprzerwanie przez co najmniej 20 minut pod ciśnieniem bezwzględnym wynoszącym co najmniej 3 bary.</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Substrat trafia najpierw do zbiornika buforowego, następnie do zbiornika higienizacji, a potem do fermentora.</a:t>
            </a:r>
            <a:endParaRPr sz="1000" dirty="0">
              <a:solidFill>
                <a:schemeClr val="dk1"/>
              </a:solidFill>
              <a:latin typeface="Geist"/>
              <a:ea typeface="Geist"/>
              <a:cs typeface="Geist"/>
              <a:sym typeface="Geist"/>
            </a:endParaRPr>
          </a:p>
          <a:p>
            <a:pPr marL="371475" marR="0" lvl="0" indent="-234950" algn="l" rtl="0">
              <a:lnSpc>
                <a:spcPct val="100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Proces wymaga dodatkowego CAPEX (zbiorniki, wymienniki ciepła) oraz zwiększonego OPEX (zużycie ciepła).</a:t>
            </a:r>
            <a:endParaRPr sz="1000" dirty="0">
              <a:solidFill>
                <a:schemeClr val="dk1"/>
              </a:solidFill>
              <a:latin typeface="Geist"/>
              <a:ea typeface="Geist"/>
              <a:cs typeface="Geist"/>
              <a:sym typeface="Geist"/>
            </a:endParaRPr>
          </a:p>
        </p:txBody>
      </p:sp>
      <p:sp>
        <p:nvSpPr>
          <p:cNvPr id="295" name="Google Shape;295;p34"/>
          <p:cNvSpPr/>
          <p:nvPr/>
        </p:nvSpPr>
        <p:spPr>
          <a:xfrm>
            <a:off x="266357" y="970358"/>
            <a:ext cx="4868349" cy="1814400"/>
          </a:xfrm>
          <a:prstGeom prst="rect">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296" name="Google Shape;296;p34" descr="takeaway"/>
          <p:cNvSpPr txBox="1"/>
          <p:nvPr/>
        </p:nvSpPr>
        <p:spPr>
          <a:xfrm>
            <a:off x="485940" y="970358"/>
            <a:ext cx="4443613" cy="1814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dirty="0">
                <a:solidFill>
                  <a:schemeClr val="lt1"/>
                </a:solidFill>
                <a:latin typeface="Geist Medium"/>
                <a:ea typeface="Geist Medium"/>
                <a:cs typeface="Geist Medium"/>
                <a:sym typeface="Geist Medium"/>
              </a:rPr>
              <a:t>Higienizacja jest wymagana prawnie dla substratów kategorii 2 i 3 (UPPZ), aby zapewnić bezpieczeństwo biologiczne i zgodność z przepisami. Proces polega na pasteryzacji wsadowej, gdzie substrat jest podgrzewany do co najmniej 70°C przez minimum 60 minut. Higienizacja wiąże się z dodatkowymi kosztami, ale jest kluczowa dla bezpiecznej produkcji biogazu.</a:t>
            </a:r>
            <a:endParaRPr sz="1000" dirty="0">
              <a:solidFill>
                <a:schemeClr val="lt1"/>
              </a:solidFill>
              <a:latin typeface="Geist Medium"/>
              <a:ea typeface="Geist Medium"/>
              <a:cs typeface="Geist Medium"/>
              <a:sym typeface="Geist Medium"/>
            </a:endParaRPr>
          </a:p>
        </p:txBody>
      </p:sp>
      <p:sp>
        <p:nvSpPr>
          <p:cNvPr id="297" name="Google Shape;297;p34" descr="title"/>
          <p:cNvSpPr txBox="1">
            <a:spLocks noGrp="1"/>
          </p:cNvSpPr>
          <p:nvPr>
            <p:ph type="title"/>
          </p:nvPr>
        </p:nvSpPr>
        <p:spPr>
          <a:xfrm>
            <a:off x="276375" y="386950"/>
            <a:ext cx="61650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a:t>Higienizacja Substratów</a:t>
            </a:r>
            <a:endParaRPr/>
          </a:p>
        </p:txBody>
      </p:sp>
      <p:sp>
        <p:nvSpPr>
          <p:cNvPr id="298" name="Google Shape;298;p34"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HIGIENIZACJA</a:t>
            </a:r>
            <a:endParaRPr sz="800">
              <a:solidFill>
                <a:schemeClr val="accent1"/>
              </a:solidFill>
              <a:latin typeface="Geist SemiBold"/>
              <a:ea typeface="Geist SemiBold"/>
              <a:cs typeface="Geist SemiBold"/>
              <a:sym typeface="Geist SemiBold"/>
            </a:endParaRPr>
          </a:p>
        </p:txBody>
      </p:sp>
      <p:pic>
        <p:nvPicPr>
          <p:cNvPr id="3074" name="Picture 2" descr="https://www.landia.co.uk/admin/public/getimage.ashx?Image=/Files/Images/landia/photos-general/Hygiejnisering-Web.png&amp;Width=1920&amp;Format=png&amp;Quality=50&amp;Cro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0862" y="0"/>
            <a:ext cx="2965801" cy="48384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5" descr="title"/>
          <p:cNvSpPr txBox="1">
            <a:spLocks noGrp="1"/>
          </p:cNvSpPr>
          <p:nvPr>
            <p:ph type="title"/>
          </p:nvPr>
        </p:nvSpPr>
        <p:spPr>
          <a:xfrm>
            <a:off x="276374" y="386950"/>
            <a:ext cx="8864379"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Bezpieczeństwo w Logistyce Substratów</a:t>
            </a:r>
            <a:endParaRPr/>
          </a:p>
        </p:txBody>
      </p:sp>
      <p:sp>
        <p:nvSpPr>
          <p:cNvPr id="305" name="Google Shape;305;p35"/>
          <p:cNvSpPr txBox="1">
            <a:spLocks noGrp="1"/>
          </p:cNvSpPr>
          <p:nvPr>
            <p:ph type="sldNum" idx="12"/>
          </p:nvPr>
        </p:nvSpPr>
        <p:spPr>
          <a:xfrm>
            <a:off x="6741579" y="4903479"/>
            <a:ext cx="2122771"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15</a:t>
            </a:fld>
            <a:endParaRPr/>
          </a:p>
        </p:txBody>
      </p:sp>
      <p:sp>
        <p:nvSpPr>
          <p:cNvPr id="306" name="Google Shape;306;p35" descr="header_0"/>
          <p:cNvSpPr/>
          <p:nvPr/>
        </p:nvSpPr>
        <p:spPr>
          <a:xfrm>
            <a:off x="276374" y="823925"/>
            <a:ext cx="1255347" cy="1047900"/>
          </a:xfrm>
          <a:prstGeom prst="rect">
            <a:avLst/>
          </a:prstGeom>
          <a:solidFill>
            <a:schemeClr val="lt2"/>
          </a:solid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pl" sz="900" b="1" dirty="0">
                <a:solidFill>
                  <a:schemeClr val="accent3"/>
                </a:solidFill>
                <a:latin typeface="Geist"/>
                <a:ea typeface="Geist"/>
                <a:cs typeface="Geist"/>
                <a:sym typeface="Geist"/>
              </a:rPr>
              <a:t>Zapobieganie emisjom i ochrona przeciwpożarowa</a:t>
            </a:r>
            <a:endParaRPr sz="900" b="1" dirty="0">
              <a:solidFill>
                <a:schemeClr val="accent3"/>
              </a:solidFill>
              <a:latin typeface="Geist"/>
              <a:ea typeface="Geist"/>
              <a:cs typeface="Geist"/>
              <a:sym typeface="Geist"/>
            </a:endParaRPr>
          </a:p>
        </p:txBody>
      </p:sp>
      <p:sp>
        <p:nvSpPr>
          <p:cNvPr id="307" name="Google Shape;307;p35" descr="header_1"/>
          <p:cNvSpPr/>
          <p:nvPr/>
        </p:nvSpPr>
        <p:spPr>
          <a:xfrm>
            <a:off x="276374" y="1954386"/>
            <a:ext cx="1254109" cy="1047900"/>
          </a:xfrm>
          <a:prstGeom prst="rect">
            <a:avLst/>
          </a:prstGeom>
          <a:solidFill>
            <a:schemeClr val="lt2"/>
          </a:solid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pl" sz="900" b="1">
                <a:solidFill>
                  <a:schemeClr val="accent3"/>
                </a:solidFill>
                <a:latin typeface="Geist"/>
                <a:ea typeface="Geist"/>
                <a:cs typeface="Geist"/>
                <a:sym typeface="Geist"/>
              </a:rPr>
              <a:t>Bezpieczeństwo pracy (BHP)</a:t>
            </a:r>
            <a:endParaRPr sz="900" b="1">
              <a:solidFill>
                <a:schemeClr val="accent3"/>
              </a:solidFill>
              <a:latin typeface="Geist"/>
              <a:ea typeface="Geist"/>
              <a:cs typeface="Geist"/>
              <a:sym typeface="Geist"/>
            </a:endParaRPr>
          </a:p>
        </p:txBody>
      </p:sp>
      <p:sp>
        <p:nvSpPr>
          <p:cNvPr id="308" name="Google Shape;308;p35" descr="detail_0"/>
          <p:cNvSpPr txBox="1"/>
          <p:nvPr/>
        </p:nvSpPr>
        <p:spPr>
          <a:xfrm>
            <a:off x="1336850" y="823925"/>
            <a:ext cx="7162382" cy="1130400"/>
          </a:xfrm>
          <a:prstGeom prst="rect">
            <a:avLst/>
          </a:prstGeom>
          <a:noFill/>
          <a:ln>
            <a:noFill/>
          </a:ln>
        </p:spPr>
        <p:txBody>
          <a:bodyPr spcFirstLastPara="1" wrap="square" lIns="91425" tIns="34275" rIns="91425" bIns="36575" anchor="t" anchorCtr="0">
            <a:noAutofit/>
          </a:bodyPr>
          <a:lstStyle/>
          <a:p>
            <a:pPr marL="371475" marR="0" lvl="0" indent="-228600" algn="l" rtl="0">
              <a:lnSpc>
                <a:spcPct val="100000"/>
              </a:lnSpc>
              <a:spcBef>
                <a:spcPts val="0"/>
              </a:spcBef>
              <a:spcAft>
                <a:spcPts val="0"/>
              </a:spcAft>
              <a:buClr>
                <a:schemeClr val="dk1"/>
              </a:buClr>
              <a:buSzPts val="900"/>
              <a:buFont typeface="Geist"/>
              <a:buChar char="•"/>
            </a:pPr>
            <a:r>
              <a:rPr lang="pl" sz="800" dirty="0">
                <a:solidFill>
                  <a:schemeClr val="dk1"/>
                </a:solidFill>
                <a:latin typeface="Geist"/>
                <a:ea typeface="Geist"/>
                <a:cs typeface="Geist"/>
                <a:sym typeface="Geist"/>
              </a:rPr>
              <a:t>Szczelne zbiorniki na substraty płynne oraz przykrywanie lagun minimalizują emisję odorów i metanu.</a:t>
            </a:r>
            <a:endParaRPr sz="800" dirty="0">
              <a:solidFill>
                <a:schemeClr val="dk1"/>
              </a:solidFill>
              <a:latin typeface="Geist"/>
              <a:ea typeface="Geist"/>
              <a:cs typeface="Geist"/>
              <a:sym typeface="Geist"/>
            </a:endParaRPr>
          </a:p>
          <a:p>
            <a:pPr marL="371475" marR="0" lvl="0" indent="-228600" algn="l" rtl="0">
              <a:lnSpc>
                <a:spcPct val="100000"/>
              </a:lnSpc>
              <a:spcBef>
                <a:spcPts val="600"/>
              </a:spcBef>
              <a:spcAft>
                <a:spcPts val="0"/>
              </a:spcAft>
              <a:buClr>
                <a:schemeClr val="dk1"/>
              </a:buClr>
              <a:buSzPts val="900"/>
              <a:buFont typeface="Geist"/>
              <a:buChar char="•"/>
            </a:pPr>
            <a:r>
              <a:rPr lang="pl" sz="800" dirty="0">
                <a:solidFill>
                  <a:schemeClr val="dk1"/>
                </a:solidFill>
                <a:latin typeface="Geist"/>
                <a:ea typeface="Geist"/>
                <a:cs typeface="Geist"/>
                <a:sym typeface="Geist"/>
              </a:rPr>
              <a:t>Szybkie okrywanie silosów oraz utrzymanie czystości placu przyjęć zapobiega rozprzestrzenianiu się nieprzyjemnych zapachów.</a:t>
            </a:r>
            <a:endParaRPr sz="800" dirty="0">
              <a:solidFill>
                <a:schemeClr val="dk1"/>
              </a:solidFill>
              <a:latin typeface="Geist"/>
              <a:ea typeface="Geist"/>
              <a:cs typeface="Geist"/>
              <a:sym typeface="Geist"/>
            </a:endParaRPr>
          </a:p>
          <a:p>
            <a:pPr marL="371475" marR="0" lvl="0" indent="-228600" algn="l" rtl="0">
              <a:lnSpc>
                <a:spcPct val="100000"/>
              </a:lnSpc>
              <a:spcBef>
                <a:spcPts val="600"/>
              </a:spcBef>
              <a:spcAft>
                <a:spcPts val="0"/>
              </a:spcAft>
              <a:buClr>
                <a:schemeClr val="dk1"/>
              </a:buClr>
              <a:buSzPts val="900"/>
              <a:buFont typeface="Geist"/>
              <a:buChar char="•"/>
            </a:pPr>
            <a:r>
              <a:rPr lang="pl" sz="800" dirty="0">
                <a:solidFill>
                  <a:schemeClr val="dk1"/>
                </a:solidFill>
                <a:latin typeface="Geist"/>
                <a:ea typeface="Geist"/>
                <a:cs typeface="Geist"/>
                <a:sym typeface="Geist"/>
              </a:rPr>
              <a:t>Suche substraty, takie jak słoma, stwarzają ryzyko pożaru, dlatego magazyny muszą być odpowiednio zabezpieczone.</a:t>
            </a:r>
            <a:endParaRPr sz="800" dirty="0">
              <a:solidFill>
                <a:schemeClr val="dk1"/>
              </a:solidFill>
              <a:latin typeface="Geist"/>
              <a:ea typeface="Geist"/>
              <a:cs typeface="Geist"/>
              <a:sym typeface="Geist"/>
            </a:endParaRPr>
          </a:p>
          <a:p>
            <a:pPr marL="371475" marR="0" lvl="0" indent="-228600" algn="l" rtl="0">
              <a:lnSpc>
                <a:spcPct val="100000"/>
              </a:lnSpc>
              <a:spcBef>
                <a:spcPts val="600"/>
              </a:spcBef>
              <a:spcAft>
                <a:spcPts val="0"/>
              </a:spcAft>
              <a:buClr>
                <a:schemeClr val="dk1"/>
              </a:buClr>
              <a:buSzPts val="900"/>
              <a:buFont typeface="Geist"/>
              <a:buChar char="•"/>
            </a:pPr>
            <a:r>
              <a:rPr lang="pl" sz="800" dirty="0">
                <a:solidFill>
                  <a:schemeClr val="dk1"/>
                </a:solidFill>
                <a:latin typeface="Geist"/>
                <a:ea typeface="Geist"/>
                <a:cs typeface="Geist"/>
                <a:sym typeface="Geist"/>
              </a:rPr>
              <a:t>Zbiorniki przyjmujące substraty płynne są strefami zagrożenia wybuchem (Strefy Ex) ze względu na emisję metanu (CH₄).</a:t>
            </a:r>
            <a:endParaRPr sz="800" dirty="0">
              <a:solidFill>
                <a:schemeClr val="dk1"/>
              </a:solidFill>
              <a:latin typeface="Geist"/>
              <a:ea typeface="Geist"/>
              <a:cs typeface="Geist"/>
              <a:sym typeface="Geist"/>
            </a:endParaRPr>
          </a:p>
          <a:p>
            <a:pPr marL="371475" marR="0" lvl="0" indent="-228600" algn="l" rtl="0">
              <a:lnSpc>
                <a:spcPct val="100000"/>
              </a:lnSpc>
              <a:spcBef>
                <a:spcPts val="600"/>
              </a:spcBef>
              <a:spcAft>
                <a:spcPts val="600"/>
              </a:spcAft>
              <a:buClr>
                <a:schemeClr val="dk1"/>
              </a:buClr>
              <a:buSzPts val="900"/>
              <a:buFont typeface="Geist"/>
              <a:buChar char="•"/>
            </a:pPr>
            <a:r>
              <a:rPr lang="pl" sz="800" dirty="0">
                <a:solidFill>
                  <a:schemeClr val="dk1"/>
                </a:solidFill>
                <a:latin typeface="Geist"/>
                <a:ea typeface="Geist"/>
                <a:cs typeface="Geist"/>
                <a:sym typeface="Geist"/>
              </a:rPr>
              <a:t>Wyposażenie stref Ex obejmuje specjalistyczny osprzęt, np. mieszadła i pompy w wykonaniu Ex.</a:t>
            </a:r>
            <a:endParaRPr sz="800" dirty="0">
              <a:solidFill>
                <a:schemeClr val="dk1"/>
              </a:solidFill>
              <a:latin typeface="Geist"/>
              <a:ea typeface="Geist"/>
              <a:cs typeface="Geist"/>
              <a:sym typeface="Geist"/>
            </a:endParaRPr>
          </a:p>
        </p:txBody>
      </p:sp>
      <p:sp>
        <p:nvSpPr>
          <p:cNvPr id="309" name="Google Shape;309;p35" descr="detail_1"/>
          <p:cNvSpPr txBox="1"/>
          <p:nvPr/>
        </p:nvSpPr>
        <p:spPr>
          <a:xfrm>
            <a:off x="1340524" y="1954399"/>
            <a:ext cx="7158708" cy="1130400"/>
          </a:xfrm>
          <a:prstGeom prst="rect">
            <a:avLst/>
          </a:prstGeom>
          <a:noFill/>
          <a:ln>
            <a:noFill/>
          </a:ln>
        </p:spPr>
        <p:txBody>
          <a:bodyPr spcFirstLastPara="1" wrap="square" lIns="91425" tIns="34275" rIns="91425" bIns="36575" anchor="t" anchorCtr="0">
            <a:noAutofit/>
          </a:bodyPr>
          <a:lstStyle/>
          <a:p>
            <a:pPr marL="371475" marR="0" lvl="0" indent="-228600" algn="l" rtl="0">
              <a:lnSpc>
                <a:spcPct val="100000"/>
              </a:lnSpc>
              <a:spcBef>
                <a:spcPts val="0"/>
              </a:spcBef>
              <a:spcAft>
                <a:spcPts val="0"/>
              </a:spcAft>
              <a:buClr>
                <a:schemeClr val="dk1"/>
              </a:buClr>
              <a:buSzPts val="900"/>
              <a:buFont typeface="Geist"/>
              <a:buChar char="•"/>
            </a:pPr>
            <a:r>
              <a:rPr lang="pl" sz="800" dirty="0">
                <a:solidFill>
                  <a:schemeClr val="dk1"/>
                </a:solidFill>
                <a:latin typeface="Geist"/>
                <a:ea typeface="Geist"/>
                <a:cs typeface="Geist"/>
                <a:sym typeface="Geist"/>
              </a:rPr>
              <a:t>Intensywny ruch ładowarek i samochodów ciężarowych na placu stwarza ryzyko potrącenia pracowników.</a:t>
            </a:r>
            <a:endParaRPr sz="800" dirty="0">
              <a:solidFill>
                <a:schemeClr val="dk1"/>
              </a:solidFill>
              <a:latin typeface="Geist"/>
              <a:ea typeface="Geist"/>
              <a:cs typeface="Geist"/>
              <a:sym typeface="Geist"/>
            </a:endParaRPr>
          </a:p>
          <a:p>
            <a:pPr marL="371475" marR="0" lvl="0" indent="-228600" algn="l" rtl="0">
              <a:lnSpc>
                <a:spcPct val="100000"/>
              </a:lnSpc>
              <a:spcBef>
                <a:spcPts val="600"/>
              </a:spcBef>
              <a:spcAft>
                <a:spcPts val="0"/>
              </a:spcAft>
              <a:buClr>
                <a:schemeClr val="dk1"/>
              </a:buClr>
              <a:buSzPts val="900"/>
              <a:buFont typeface="Geist"/>
              <a:buChar char="•"/>
            </a:pPr>
            <a:r>
              <a:rPr lang="pl" sz="800" dirty="0">
                <a:solidFill>
                  <a:schemeClr val="dk1"/>
                </a:solidFill>
                <a:latin typeface="Geist"/>
                <a:ea typeface="Geist"/>
                <a:cs typeface="Geist"/>
                <a:sym typeface="Geist"/>
              </a:rPr>
              <a:t>Obsługa systemów dozowania wiąże się z niebezpieczeństwem pochwycenia przez ruchome ślimaki – wymagana ostrożność i szkolenia.</a:t>
            </a:r>
            <a:endParaRPr sz="800" dirty="0">
              <a:solidFill>
                <a:schemeClr val="dk1"/>
              </a:solidFill>
              <a:latin typeface="Geist"/>
              <a:ea typeface="Geist"/>
              <a:cs typeface="Geist"/>
              <a:sym typeface="Geist"/>
            </a:endParaRPr>
          </a:p>
          <a:p>
            <a:pPr marL="371475" marR="0" lvl="0" indent="-228600" algn="l" rtl="0">
              <a:lnSpc>
                <a:spcPct val="100000"/>
              </a:lnSpc>
              <a:spcBef>
                <a:spcPts val="600"/>
              </a:spcBef>
              <a:spcAft>
                <a:spcPts val="0"/>
              </a:spcAft>
              <a:buClr>
                <a:schemeClr val="dk1"/>
              </a:buClr>
              <a:buSzPts val="900"/>
              <a:buFont typeface="Geist"/>
              <a:buChar char="•"/>
            </a:pPr>
            <a:r>
              <a:rPr lang="pl" sz="800" dirty="0">
                <a:solidFill>
                  <a:schemeClr val="dk1"/>
                </a:solidFill>
                <a:latin typeface="Geist"/>
                <a:ea typeface="Geist"/>
                <a:cs typeface="Geist"/>
                <a:sym typeface="Geist"/>
              </a:rPr>
              <a:t>Zakaz wchodzenia do zbiorników (fermentorów, magazynów pofermentu) bez specjalistycznego sprzętu i asekuracji.</a:t>
            </a:r>
            <a:endParaRPr sz="800" dirty="0">
              <a:solidFill>
                <a:schemeClr val="dk1"/>
              </a:solidFill>
              <a:latin typeface="Geist"/>
              <a:ea typeface="Geist"/>
              <a:cs typeface="Geist"/>
              <a:sym typeface="Geist"/>
            </a:endParaRPr>
          </a:p>
          <a:p>
            <a:pPr marL="371475" marR="0" lvl="0" indent="-228600" algn="l" rtl="0">
              <a:lnSpc>
                <a:spcPct val="100000"/>
              </a:lnSpc>
              <a:spcBef>
                <a:spcPts val="600"/>
              </a:spcBef>
              <a:spcAft>
                <a:spcPts val="0"/>
              </a:spcAft>
              <a:buClr>
                <a:schemeClr val="dk1"/>
              </a:buClr>
              <a:buSzPts val="900"/>
              <a:buFont typeface="Geist"/>
              <a:buChar char="•"/>
            </a:pPr>
            <a:r>
              <a:rPr lang="pl" sz="800" dirty="0">
                <a:solidFill>
                  <a:schemeClr val="dk1"/>
                </a:solidFill>
                <a:latin typeface="Geist"/>
                <a:ea typeface="Geist"/>
                <a:cs typeface="Geist"/>
                <a:sym typeface="Geist"/>
              </a:rPr>
              <a:t>Wewnątrz zbiorników panuje atmosfera beztlenowa, wzbogacona w metan (CH₄), dwutlenek węgla (CO₂) i trujący siarkowodór (H₂S).</a:t>
            </a:r>
            <a:endParaRPr sz="800" dirty="0">
              <a:solidFill>
                <a:schemeClr val="dk1"/>
              </a:solidFill>
              <a:latin typeface="Geist"/>
              <a:ea typeface="Geist"/>
              <a:cs typeface="Geist"/>
              <a:sym typeface="Geist"/>
            </a:endParaRPr>
          </a:p>
          <a:p>
            <a:pPr marL="371475" marR="0" lvl="0" indent="-228600" algn="l" rtl="0">
              <a:lnSpc>
                <a:spcPct val="100000"/>
              </a:lnSpc>
              <a:spcBef>
                <a:spcPts val="600"/>
              </a:spcBef>
              <a:spcAft>
                <a:spcPts val="600"/>
              </a:spcAft>
              <a:buClr>
                <a:schemeClr val="dk1"/>
              </a:buClr>
              <a:buSzPts val="900"/>
              <a:buFont typeface="Geist"/>
              <a:buChar char="•"/>
            </a:pPr>
            <a:r>
              <a:rPr lang="pl" sz="800" dirty="0">
                <a:solidFill>
                  <a:schemeClr val="dk1"/>
                </a:solidFill>
                <a:latin typeface="Geist"/>
                <a:ea typeface="Geist"/>
                <a:cs typeface="Geist"/>
                <a:sym typeface="Geist"/>
              </a:rPr>
              <a:t>Jeden oddech takiej atmosfery może prowadzić do utraty przytomności i śmierci – bezwzględne przestrzeganie procedur bezpieczeństwa.</a:t>
            </a:r>
            <a:endParaRPr sz="800" dirty="0">
              <a:solidFill>
                <a:schemeClr val="dk1"/>
              </a:solidFill>
              <a:latin typeface="Geist"/>
              <a:ea typeface="Geist"/>
              <a:cs typeface="Geist"/>
              <a:sym typeface="Geist"/>
            </a:endParaRPr>
          </a:p>
        </p:txBody>
      </p:sp>
      <p:sp>
        <p:nvSpPr>
          <p:cNvPr id="310" name="Google Shape;310;p35" descr="header_2"/>
          <p:cNvSpPr/>
          <p:nvPr/>
        </p:nvSpPr>
        <p:spPr>
          <a:xfrm>
            <a:off x="276374" y="3084847"/>
            <a:ext cx="1253181" cy="1047900"/>
          </a:xfrm>
          <a:prstGeom prst="rect">
            <a:avLst/>
          </a:prstGeom>
          <a:solidFill>
            <a:schemeClr val="lt2"/>
          </a:solid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pl" sz="900" b="1" dirty="0">
                <a:solidFill>
                  <a:schemeClr val="accent3"/>
                </a:solidFill>
                <a:latin typeface="Geist"/>
                <a:ea typeface="Geist"/>
                <a:cs typeface="Geist"/>
                <a:sym typeface="Geist"/>
              </a:rPr>
              <a:t>Ochrona środowiska i zabezpieczenia obiektu</a:t>
            </a:r>
            <a:endParaRPr sz="900" b="1" dirty="0">
              <a:solidFill>
                <a:schemeClr val="accent3"/>
              </a:solidFill>
              <a:latin typeface="Geist"/>
              <a:ea typeface="Geist"/>
              <a:cs typeface="Geist"/>
              <a:sym typeface="Geist"/>
            </a:endParaRPr>
          </a:p>
        </p:txBody>
      </p:sp>
      <p:sp>
        <p:nvSpPr>
          <p:cNvPr id="311" name="Google Shape;311;p35" descr="detail_2"/>
          <p:cNvSpPr txBox="1"/>
          <p:nvPr/>
        </p:nvSpPr>
        <p:spPr>
          <a:xfrm>
            <a:off x="1336875" y="3084900"/>
            <a:ext cx="7756564" cy="1130400"/>
          </a:xfrm>
          <a:prstGeom prst="rect">
            <a:avLst/>
          </a:prstGeom>
          <a:noFill/>
          <a:ln>
            <a:noFill/>
          </a:ln>
        </p:spPr>
        <p:txBody>
          <a:bodyPr spcFirstLastPara="1" wrap="square" lIns="91425" tIns="34275" rIns="91425" bIns="36575" anchor="t" anchorCtr="0">
            <a:noAutofit/>
          </a:bodyPr>
          <a:lstStyle/>
          <a:p>
            <a:pPr marL="371475" marR="0" lvl="0" indent="-228600" algn="l" rtl="0">
              <a:lnSpc>
                <a:spcPct val="100000"/>
              </a:lnSpc>
              <a:spcBef>
                <a:spcPts val="0"/>
              </a:spcBef>
              <a:spcAft>
                <a:spcPts val="0"/>
              </a:spcAft>
              <a:buClr>
                <a:schemeClr val="dk1"/>
              </a:buClr>
              <a:buSzPts val="900"/>
              <a:buFont typeface="Geist"/>
              <a:buChar char="•"/>
            </a:pPr>
            <a:r>
              <a:rPr lang="pl" sz="800">
                <a:solidFill>
                  <a:schemeClr val="dk1"/>
                </a:solidFill>
                <a:latin typeface="Geist"/>
                <a:ea typeface="Geist"/>
                <a:cs typeface="Geist"/>
                <a:sym typeface="Geist"/>
              </a:rPr>
              <a:t>Szczelność wszystkich magazynów jest konieczna dla ochrony wód gruntowych i gleby przed odciekami.</a:t>
            </a:r>
            <a:endParaRPr sz="800">
              <a:solidFill>
                <a:schemeClr val="dk1"/>
              </a:solidFill>
              <a:latin typeface="Geist"/>
              <a:ea typeface="Geist"/>
              <a:cs typeface="Geist"/>
              <a:sym typeface="Geist"/>
            </a:endParaRPr>
          </a:p>
          <a:p>
            <a:pPr marL="371475" marR="0" lvl="0" indent="-228600" algn="l" rtl="0">
              <a:lnSpc>
                <a:spcPct val="100000"/>
              </a:lnSpc>
              <a:spcBef>
                <a:spcPts val="600"/>
              </a:spcBef>
              <a:spcAft>
                <a:spcPts val="0"/>
              </a:spcAft>
              <a:buClr>
                <a:schemeClr val="dk1"/>
              </a:buClr>
              <a:buSzPts val="900"/>
              <a:buFont typeface="Geist"/>
              <a:buChar char="•"/>
            </a:pPr>
            <a:r>
              <a:rPr lang="pl" sz="800">
                <a:solidFill>
                  <a:schemeClr val="dk1"/>
                </a:solidFill>
                <a:latin typeface="Geist"/>
                <a:ea typeface="Geist"/>
                <a:cs typeface="Geist"/>
                <a:sym typeface="Geist"/>
              </a:rPr>
              <a:t>Systemy zarządzania odciekami minimalizują ryzyko zanieczyszczenia środowiska.</a:t>
            </a:r>
            <a:endParaRPr sz="800">
              <a:solidFill>
                <a:schemeClr val="dk1"/>
              </a:solidFill>
              <a:latin typeface="Geist"/>
              <a:ea typeface="Geist"/>
              <a:cs typeface="Geist"/>
              <a:sym typeface="Geist"/>
            </a:endParaRPr>
          </a:p>
          <a:p>
            <a:pPr marL="371475" marR="0" lvl="0" indent="-228600" algn="l" rtl="0">
              <a:lnSpc>
                <a:spcPct val="100000"/>
              </a:lnSpc>
              <a:spcBef>
                <a:spcPts val="600"/>
              </a:spcBef>
              <a:spcAft>
                <a:spcPts val="0"/>
              </a:spcAft>
              <a:buClr>
                <a:schemeClr val="dk1"/>
              </a:buClr>
              <a:buSzPts val="900"/>
              <a:buFont typeface="Geist"/>
              <a:buChar char="•"/>
            </a:pPr>
            <a:r>
              <a:rPr lang="pl" sz="800">
                <a:solidFill>
                  <a:schemeClr val="dk1"/>
                </a:solidFill>
                <a:latin typeface="Geist"/>
                <a:ea typeface="Geist"/>
                <a:cs typeface="Geist"/>
                <a:sym typeface="Geist"/>
              </a:rPr>
              <a:t>Plany awaryjne na wypadek wycieku ze zbiornika lub laguny są obowiązkowym elementem zarządzania bezpieczeństwem.</a:t>
            </a:r>
            <a:endParaRPr sz="800">
              <a:solidFill>
                <a:schemeClr val="dk1"/>
              </a:solidFill>
              <a:latin typeface="Geist"/>
              <a:ea typeface="Geist"/>
              <a:cs typeface="Geist"/>
              <a:sym typeface="Geist"/>
            </a:endParaRPr>
          </a:p>
          <a:p>
            <a:pPr marL="371475" marR="0" lvl="0" indent="-228600" algn="l" rtl="0">
              <a:lnSpc>
                <a:spcPct val="100000"/>
              </a:lnSpc>
              <a:spcBef>
                <a:spcPts val="600"/>
              </a:spcBef>
              <a:spcAft>
                <a:spcPts val="0"/>
              </a:spcAft>
              <a:buClr>
                <a:schemeClr val="dk1"/>
              </a:buClr>
              <a:buSzPts val="900"/>
              <a:buFont typeface="Geist"/>
              <a:buChar char="•"/>
            </a:pPr>
            <a:r>
              <a:rPr lang="pl" sz="800">
                <a:solidFill>
                  <a:schemeClr val="dk1"/>
                </a:solidFill>
                <a:latin typeface="Geist"/>
                <a:ea typeface="Geist"/>
                <a:cs typeface="Geist"/>
                <a:sym typeface="Geist"/>
              </a:rPr>
              <a:t>Ogrodzenie terenu i oznakowanie zbiorników zabezpiecza przed dostępem osób nieupoważnionych.</a:t>
            </a:r>
            <a:endParaRPr sz="800">
              <a:solidFill>
                <a:schemeClr val="dk1"/>
              </a:solidFill>
              <a:latin typeface="Geist"/>
              <a:ea typeface="Geist"/>
              <a:cs typeface="Geist"/>
              <a:sym typeface="Geist"/>
            </a:endParaRPr>
          </a:p>
          <a:p>
            <a:pPr marL="371475" marR="0" lvl="0" indent="-228600" algn="l" rtl="0">
              <a:lnSpc>
                <a:spcPct val="100000"/>
              </a:lnSpc>
              <a:spcBef>
                <a:spcPts val="600"/>
              </a:spcBef>
              <a:spcAft>
                <a:spcPts val="600"/>
              </a:spcAft>
              <a:buClr>
                <a:schemeClr val="dk1"/>
              </a:buClr>
              <a:buSzPts val="900"/>
              <a:buFont typeface="Geist"/>
              <a:buChar char="•"/>
            </a:pPr>
            <a:r>
              <a:rPr lang="pl" sz="800">
                <a:solidFill>
                  <a:schemeClr val="dk1"/>
                </a:solidFill>
                <a:latin typeface="Geist"/>
                <a:ea typeface="Geist"/>
                <a:cs typeface="Geist"/>
                <a:sym typeface="Geist"/>
              </a:rPr>
              <a:t>Stały monitoring i kontrola stanu technicznego infrastruktury zapobiega awariom i minimalizuje ryzyko incydentów.</a:t>
            </a:r>
            <a:endParaRPr sz="800">
              <a:solidFill>
                <a:schemeClr val="dk1"/>
              </a:solidFill>
              <a:latin typeface="Geist"/>
              <a:ea typeface="Geist"/>
              <a:cs typeface="Geist"/>
              <a:sym typeface="Geist"/>
            </a:endParaRPr>
          </a:p>
        </p:txBody>
      </p:sp>
      <p:sp>
        <p:nvSpPr>
          <p:cNvPr id="312" name="Google Shape;312;p35" descr="chapter_allcaps"/>
          <p:cNvSpPr txBox="1">
            <a:spLocks noGrp="1"/>
          </p:cNvSpPr>
          <p:nvPr>
            <p:ph type="body" idx="4294967295"/>
          </p:nvPr>
        </p:nvSpPr>
        <p:spPr>
          <a:xfrm>
            <a:off x="276375" y="246175"/>
            <a:ext cx="2861314"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BEZPIECZEŃSTWO</a:t>
            </a:r>
            <a:endParaRPr sz="800">
              <a:solidFill>
                <a:schemeClr val="accent1"/>
              </a:solidFill>
              <a:latin typeface="Geist SemiBold"/>
              <a:ea typeface="Geist SemiBold"/>
              <a:cs typeface="Geist SemiBold"/>
              <a:sym typeface="Geist SemiBold"/>
            </a:endParaRPr>
          </a:p>
        </p:txBody>
      </p:sp>
      <p:sp>
        <p:nvSpPr>
          <p:cNvPr id="313" name="Google Shape;313;p35" descr="takeaway"/>
          <p:cNvSpPr txBox="1"/>
          <p:nvPr/>
        </p:nvSpPr>
        <p:spPr>
          <a:xfrm>
            <a:off x="496142" y="4336037"/>
            <a:ext cx="8644611" cy="579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900" dirty="0">
                <a:solidFill>
                  <a:schemeClr val="accent1"/>
                </a:solidFill>
                <a:latin typeface="Geist"/>
                <a:ea typeface="Geist"/>
                <a:cs typeface="Geist"/>
                <a:sym typeface="Geist"/>
              </a:rPr>
              <a:t>Logistyka substratów w biogazowni wiąże się z wieloma zagrożeniami, które wymagają ścisłego zarządzania i przestrzegania procedur bezpieczeństwa, aby chronić pracowników, środowisko oraz zapewnić ciągłość i stabilność procesu.</a:t>
            </a:r>
            <a:endParaRPr sz="900" dirty="0">
              <a:solidFill>
                <a:schemeClr val="accent1"/>
              </a:solidFill>
              <a:latin typeface="Geist"/>
              <a:ea typeface="Geist"/>
              <a:cs typeface="Geist"/>
              <a:sym typeface="Geist"/>
            </a:endParaRPr>
          </a:p>
        </p:txBody>
      </p:sp>
      <p:sp>
        <p:nvSpPr>
          <p:cNvPr id="314" name="Google Shape;314;p35"/>
          <p:cNvSpPr/>
          <p:nvPr/>
        </p:nvSpPr>
        <p:spPr>
          <a:xfrm rot="5400000">
            <a:off x="354109" y="4380868"/>
            <a:ext cx="133125" cy="83316"/>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7411" y="2992643"/>
            <a:ext cx="1611135" cy="142988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36"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Planowanie Logistyczne i Optymalizacja Kosztów</a:t>
            </a:r>
            <a:endParaRPr/>
          </a:p>
        </p:txBody>
      </p:sp>
      <p:sp>
        <p:nvSpPr>
          <p:cNvPr id="320" name="Google Shape;320;p36"/>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16</a:t>
            </a:fld>
            <a:endParaRPr/>
          </a:p>
        </p:txBody>
      </p:sp>
      <p:sp>
        <p:nvSpPr>
          <p:cNvPr id="321" name="Google Shape;321;p36"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LOGISTYKA</a:t>
            </a:r>
            <a:endParaRPr sz="800">
              <a:solidFill>
                <a:schemeClr val="accent1"/>
              </a:solidFill>
              <a:latin typeface="Geist SemiBold"/>
              <a:ea typeface="Geist SemiBold"/>
              <a:cs typeface="Geist SemiBold"/>
              <a:sym typeface="Geist SemiBold"/>
            </a:endParaRPr>
          </a:p>
        </p:txBody>
      </p:sp>
      <p:sp>
        <p:nvSpPr>
          <p:cNvPr id="322" name="Google Shape;322;p36" descr="takeaway"/>
          <p:cNvSpPr txBox="1"/>
          <p:nvPr/>
        </p:nvSpPr>
        <p:spPr>
          <a:xfrm>
            <a:off x="489375" y="4132738"/>
            <a:ext cx="8378400" cy="579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a:solidFill>
                  <a:schemeClr val="accent1"/>
                </a:solidFill>
                <a:latin typeface="Geist"/>
                <a:ea typeface="Geist"/>
                <a:cs typeface="Geist"/>
                <a:sym typeface="Geist"/>
              </a:rPr>
              <a:t>Planowanie logistyczne w biogazowni wymaga precyzyjnego bilansowania dostaw i optymalizacji pojemności magazynowej, aby uniknąć przestojów i nadmiernych kosztów. Harmonogramowanie dostaw i kontrola jakości pomagają efektywnie zarządzać procesem, co znacząco wpływa na obniżenie kosztów operacyjnych (OPEX).</a:t>
            </a:r>
            <a:endParaRPr sz="1000">
              <a:solidFill>
                <a:schemeClr val="accent1"/>
              </a:solidFill>
              <a:latin typeface="Geist"/>
              <a:ea typeface="Geist"/>
              <a:cs typeface="Geist"/>
              <a:sym typeface="Geist"/>
            </a:endParaRPr>
          </a:p>
        </p:txBody>
      </p:sp>
      <p:sp>
        <p:nvSpPr>
          <p:cNvPr id="323" name="Google Shape;323;p36"/>
          <p:cNvSpPr/>
          <p:nvPr/>
        </p:nvSpPr>
        <p:spPr>
          <a:xfrm rot="5400000">
            <a:off x="352826" y="4382150"/>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324" name="Google Shape;324;p36"/>
          <p:cNvSpPr/>
          <p:nvPr/>
        </p:nvSpPr>
        <p:spPr>
          <a:xfrm>
            <a:off x="379000"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1</a:t>
            </a:r>
            <a:endParaRPr sz="1000">
              <a:solidFill>
                <a:schemeClr val="lt1"/>
              </a:solidFill>
              <a:latin typeface="Geist SemiBold"/>
              <a:ea typeface="Geist SemiBold"/>
              <a:cs typeface="Geist SemiBold"/>
              <a:sym typeface="Geist SemiBold"/>
            </a:endParaRPr>
          </a:p>
        </p:txBody>
      </p:sp>
      <p:sp>
        <p:nvSpPr>
          <p:cNvPr id="325" name="Google Shape;325;p36"/>
          <p:cNvSpPr/>
          <p:nvPr/>
        </p:nvSpPr>
        <p:spPr>
          <a:xfrm>
            <a:off x="3248400"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2</a:t>
            </a:r>
            <a:endParaRPr sz="1000">
              <a:solidFill>
                <a:schemeClr val="lt1"/>
              </a:solidFill>
              <a:latin typeface="Geist SemiBold"/>
              <a:ea typeface="Geist SemiBold"/>
              <a:cs typeface="Geist SemiBold"/>
              <a:sym typeface="Geist SemiBold"/>
            </a:endParaRPr>
          </a:p>
        </p:txBody>
      </p:sp>
      <p:sp>
        <p:nvSpPr>
          <p:cNvPr id="326" name="Google Shape;326;p36" descr="detail_0"/>
          <p:cNvSpPr txBox="1"/>
          <p:nvPr/>
        </p:nvSpPr>
        <p:spPr>
          <a:xfrm>
            <a:off x="276375" y="1579975"/>
            <a:ext cx="2829900" cy="2552700"/>
          </a:xfrm>
          <a:prstGeom prst="rect">
            <a:avLst/>
          </a:prstGeom>
          <a:noFill/>
          <a:ln>
            <a:noFill/>
          </a:ln>
        </p:spPr>
        <p:txBody>
          <a:bodyPr spcFirstLastPara="1" wrap="square" lIns="91425" tIns="91425" rIns="91425" bIns="91425" anchor="t" anchorCtr="0">
            <a:noAutofit/>
          </a:bodyPr>
          <a:lstStyle/>
          <a:p>
            <a:pPr marL="171450" marR="0" lvl="0" indent="-177800" algn="l" rtl="0">
              <a:lnSpc>
                <a:spcPct val="100000"/>
              </a:lnSpc>
              <a:spcBef>
                <a:spcPts val="0"/>
              </a:spcBef>
              <a:spcAft>
                <a:spcPts val="0"/>
              </a:spcAft>
              <a:buClr>
                <a:schemeClr val="accent1"/>
              </a:buClr>
              <a:buSzPts val="1000"/>
              <a:buFont typeface="Geist"/>
              <a:buChar char="•"/>
            </a:pPr>
            <a:r>
              <a:rPr lang="pl" sz="1000">
                <a:solidFill>
                  <a:schemeClr val="dk1"/>
                </a:solidFill>
                <a:latin typeface="Geist"/>
                <a:ea typeface="Geist"/>
                <a:cs typeface="Geist"/>
                <a:sym typeface="Geist"/>
              </a:rPr>
              <a:t>Logistykę planuje się w skali roku, miesiąca i dnia, aby zapewnić ciągłość pracy.</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a:solidFill>
                  <a:schemeClr val="dk1"/>
                </a:solidFill>
                <a:latin typeface="Geist"/>
                <a:ea typeface="Geist"/>
                <a:cs typeface="Geist"/>
                <a:sym typeface="Geist"/>
              </a:rPr>
              <a:t>Precyzyjne bilansowanie zużycia substratu zgodnie z planem wsadu jest kluczowe.</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a:solidFill>
                  <a:schemeClr val="dk1"/>
                </a:solidFill>
                <a:latin typeface="Geist"/>
                <a:ea typeface="Geist"/>
                <a:cs typeface="Geist"/>
                <a:sym typeface="Geist"/>
              </a:rPr>
              <a:t>Koordynacja dostaw pozwala unikać przestojów i nadmiaru substratów w magazynie.</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accent1"/>
              </a:buClr>
              <a:buSzPts val="1000"/>
              <a:buFont typeface="Geist"/>
              <a:buChar char="•"/>
            </a:pPr>
            <a:r>
              <a:rPr lang="pl" sz="1000">
                <a:solidFill>
                  <a:schemeClr val="dk1"/>
                </a:solidFill>
                <a:latin typeface="Geist"/>
                <a:ea typeface="Geist"/>
                <a:cs typeface="Geist"/>
                <a:sym typeface="Geist"/>
              </a:rPr>
              <a:t>Harmonogramowanie dostaw umożliwia ustalanie okienek czasowych dla wielu dostawców.</a:t>
            </a:r>
            <a:endParaRPr sz="1000">
              <a:solidFill>
                <a:schemeClr val="dk1"/>
              </a:solidFill>
              <a:latin typeface="Geist"/>
              <a:ea typeface="Geist"/>
              <a:cs typeface="Geist"/>
              <a:sym typeface="Geist"/>
            </a:endParaRPr>
          </a:p>
        </p:txBody>
      </p:sp>
      <p:sp>
        <p:nvSpPr>
          <p:cNvPr id="327" name="Google Shape;327;p36" descr="detail_1"/>
          <p:cNvSpPr txBox="1"/>
          <p:nvPr/>
        </p:nvSpPr>
        <p:spPr>
          <a:xfrm>
            <a:off x="3157113" y="1579975"/>
            <a:ext cx="2829900" cy="2552700"/>
          </a:xfrm>
          <a:prstGeom prst="rect">
            <a:avLst/>
          </a:prstGeom>
          <a:noFill/>
          <a:ln>
            <a:noFill/>
          </a:ln>
        </p:spPr>
        <p:txBody>
          <a:bodyPr spcFirstLastPara="1" wrap="square" lIns="91425" tIns="91425" rIns="91425" bIns="91425" anchor="t" anchorCtr="0">
            <a:noAutofit/>
          </a:bodyPr>
          <a:lstStyle/>
          <a:p>
            <a:pPr marL="171450" marR="0" lvl="0" indent="-177800" algn="l" rtl="0">
              <a:lnSpc>
                <a:spcPct val="100000"/>
              </a:lnSpc>
              <a:spcBef>
                <a:spcPts val="0"/>
              </a:spcBef>
              <a:spcAft>
                <a:spcPts val="0"/>
              </a:spcAft>
              <a:buClr>
                <a:schemeClr val="accent1"/>
              </a:buClr>
              <a:buSzPts val="1000"/>
              <a:buFont typeface="Geist"/>
              <a:buChar char="•"/>
            </a:pPr>
            <a:r>
              <a:rPr lang="pl" sz="1000">
                <a:solidFill>
                  <a:schemeClr val="dk1"/>
                </a:solidFill>
                <a:latin typeface="Geist"/>
                <a:ea typeface="Geist"/>
                <a:cs typeface="Geist"/>
                <a:sym typeface="Geist"/>
              </a:rPr>
              <a:t>Magazyn musi pomieścić zapas odpowiadający sezonowości substratów (np. kiszonki na 200-250 dni).</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a:solidFill>
                  <a:schemeClr val="dk1"/>
                </a:solidFill>
                <a:latin typeface="Geist"/>
                <a:ea typeface="Geist"/>
                <a:cs typeface="Geist"/>
                <a:sym typeface="Geist"/>
              </a:rPr>
              <a:t>Bufory dla substratów ciągłych (np. gnojowica) powinny odpowiadać rytmowi dostaw (np. 5-7 dni).</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a:solidFill>
                  <a:schemeClr val="dk1"/>
                </a:solidFill>
                <a:latin typeface="Geist"/>
                <a:ea typeface="Geist"/>
                <a:cs typeface="Geist"/>
                <a:sym typeface="Geist"/>
              </a:rPr>
              <a:t>Zbyt mały magazyn = ryzyko przestoju produkcji, zbyt duży = zamrożony kapitał i większe straty.</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accent1"/>
              </a:buClr>
              <a:buSzPts val="1000"/>
              <a:buFont typeface="Geist"/>
              <a:buChar char="•"/>
            </a:pPr>
            <a:r>
              <a:rPr lang="pl" sz="1000">
                <a:solidFill>
                  <a:schemeClr val="dk1"/>
                </a:solidFill>
                <a:latin typeface="Geist"/>
                <a:ea typeface="Geist"/>
                <a:cs typeface="Geist"/>
                <a:sym typeface="Geist"/>
              </a:rPr>
              <a:t>Optymalizacja pojemności magazynowej wpływa na rentowność i efektywność operacyjną.</a:t>
            </a:r>
            <a:endParaRPr sz="1000">
              <a:solidFill>
                <a:schemeClr val="dk1"/>
              </a:solidFill>
              <a:latin typeface="Geist"/>
              <a:ea typeface="Geist"/>
              <a:cs typeface="Geist"/>
              <a:sym typeface="Geist"/>
            </a:endParaRPr>
          </a:p>
        </p:txBody>
      </p:sp>
      <p:sp>
        <p:nvSpPr>
          <p:cNvPr id="328" name="Google Shape;328;p36" descr="header_0"/>
          <p:cNvSpPr txBox="1"/>
          <p:nvPr/>
        </p:nvSpPr>
        <p:spPr>
          <a:xfrm>
            <a:off x="276500" y="1214275"/>
            <a:ext cx="28299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pl" sz="1000">
                <a:solidFill>
                  <a:schemeClr val="accent3"/>
                </a:solidFill>
                <a:latin typeface="Geist SemiBold"/>
                <a:ea typeface="Geist SemiBold"/>
                <a:cs typeface="Geist SemiBold"/>
                <a:sym typeface="Geist SemiBold"/>
              </a:rPr>
              <a:t>Planowanie i bilansowanie dostaw</a:t>
            </a:r>
            <a:endParaRPr sz="1000">
              <a:solidFill>
                <a:schemeClr val="accent3"/>
              </a:solidFill>
              <a:latin typeface="Geist SemiBold"/>
              <a:ea typeface="Geist SemiBold"/>
              <a:cs typeface="Geist SemiBold"/>
              <a:sym typeface="Geist SemiBold"/>
            </a:endParaRPr>
          </a:p>
        </p:txBody>
      </p:sp>
      <p:sp>
        <p:nvSpPr>
          <p:cNvPr id="329" name="Google Shape;329;p36" descr="header_1"/>
          <p:cNvSpPr txBox="1"/>
          <p:nvPr/>
        </p:nvSpPr>
        <p:spPr>
          <a:xfrm>
            <a:off x="3157225" y="1214275"/>
            <a:ext cx="28299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pl" sz="1000">
                <a:solidFill>
                  <a:schemeClr val="accent3"/>
                </a:solidFill>
                <a:latin typeface="Geist SemiBold"/>
                <a:ea typeface="Geist SemiBold"/>
                <a:cs typeface="Geist SemiBold"/>
                <a:sym typeface="Geist SemiBold"/>
              </a:rPr>
              <a:t>Optymalizacja pojemności magazynowej</a:t>
            </a:r>
            <a:endParaRPr sz="1000">
              <a:solidFill>
                <a:schemeClr val="accent3"/>
              </a:solidFill>
              <a:latin typeface="Geist SemiBold"/>
              <a:ea typeface="Geist SemiBold"/>
              <a:cs typeface="Geist SemiBold"/>
              <a:sym typeface="Geist SemiBold"/>
            </a:endParaRPr>
          </a:p>
        </p:txBody>
      </p:sp>
      <p:sp>
        <p:nvSpPr>
          <p:cNvPr id="330" name="Google Shape;330;p36" descr="detail_2"/>
          <p:cNvSpPr txBox="1"/>
          <p:nvPr/>
        </p:nvSpPr>
        <p:spPr>
          <a:xfrm>
            <a:off x="6037850" y="1579975"/>
            <a:ext cx="2829900" cy="2552700"/>
          </a:xfrm>
          <a:prstGeom prst="rect">
            <a:avLst/>
          </a:prstGeom>
          <a:noFill/>
          <a:ln>
            <a:noFill/>
          </a:ln>
        </p:spPr>
        <p:txBody>
          <a:bodyPr spcFirstLastPara="1" wrap="square" lIns="91425" tIns="91425" rIns="91425" bIns="91425" anchor="t" anchorCtr="0">
            <a:noAutofit/>
          </a:bodyPr>
          <a:lstStyle/>
          <a:p>
            <a:pPr marL="171450" marR="0" lvl="0" indent="-177800" algn="l" rtl="0">
              <a:lnSpc>
                <a:spcPct val="100000"/>
              </a:lnSpc>
              <a:spcBef>
                <a:spcPts val="0"/>
              </a:spcBef>
              <a:spcAft>
                <a:spcPts val="0"/>
              </a:spcAft>
              <a:buClr>
                <a:schemeClr val="accent1"/>
              </a:buClr>
              <a:buSzPts val="1000"/>
              <a:buFont typeface="Geist"/>
              <a:buChar char="•"/>
            </a:pPr>
            <a:r>
              <a:rPr lang="pl" sz="1000">
                <a:solidFill>
                  <a:schemeClr val="dk1"/>
                </a:solidFill>
                <a:latin typeface="Geist"/>
                <a:ea typeface="Geist"/>
                <a:cs typeface="Geist"/>
                <a:sym typeface="Geist"/>
              </a:rPr>
              <a:t>Główne koszty logistyczne: transport zewnętrzny (paliwo, kierowcy) oraz transport wewnętrzny (paliwo/prąd, operatorzy).</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a:solidFill>
                  <a:schemeClr val="dk1"/>
                </a:solidFill>
                <a:latin typeface="Geist"/>
                <a:ea typeface="Geist"/>
                <a:cs typeface="Geist"/>
                <a:sym typeface="Geist"/>
              </a:rPr>
              <a:t>Amortyzacja i serwis sprzętu (ładowarki, pompy, podajniki) stanowią istotną część OPEX.</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0"/>
              </a:spcAft>
              <a:buClr>
                <a:schemeClr val="accent1"/>
              </a:buClr>
              <a:buSzPts val="1000"/>
              <a:buFont typeface="Geist"/>
              <a:buChar char="•"/>
            </a:pPr>
            <a:r>
              <a:rPr lang="pl" sz="1000">
                <a:solidFill>
                  <a:schemeClr val="dk1"/>
                </a:solidFill>
                <a:latin typeface="Geist"/>
                <a:ea typeface="Geist"/>
                <a:cs typeface="Geist"/>
                <a:sym typeface="Geist"/>
              </a:rPr>
              <a:t>Straty magazynowe to bezpośrednia strata finansowa i wpływ na koszt produkcji energii.</a:t>
            </a:r>
            <a:endParaRPr sz="1000">
              <a:solidFill>
                <a:schemeClr val="dk1"/>
              </a:solidFill>
              <a:latin typeface="Geist"/>
              <a:ea typeface="Geist"/>
              <a:cs typeface="Geist"/>
              <a:sym typeface="Geist"/>
            </a:endParaRPr>
          </a:p>
          <a:p>
            <a:pPr marL="171450" marR="0" lvl="0" indent="-177800" algn="l" rtl="0">
              <a:lnSpc>
                <a:spcPct val="100000"/>
              </a:lnSpc>
              <a:spcBef>
                <a:spcPts val="600"/>
              </a:spcBef>
              <a:spcAft>
                <a:spcPts val="600"/>
              </a:spcAft>
              <a:buClr>
                <a:schemeClr val="accent1"/>
              </a:buClr>
              <a:buSzPts val="1000"/>
              <a:buFont typeface="Geist"/>
              <a:buChar char="•"/>
            </a:pPr>
            <a:r>
              <a:rPr lang="pl" sz="1000">
                <a:solidFill>
                  <a:schemeClr val="dk1"/>
                </a:solidFill>
                <a:latin typeface="Geist"/>
                <a:ea typeface="Geist"/>
                <a:cs typeface="Geist"/>
                <a:sym typeface="Geist"/>
              </a:rPr>
              <a:t>Efektywne planowanie i harmonogramowanie pozwala minimalizować koszty i zwiększać rentowność.</a:t>
            </a:r>
            <a:endParaRPr sz="1000">
              <a:solidFill>
                <a:schemeClr val="dk1"/>
              </a:solidFill>
              <a:latin typeface="Geist"/>
              <a:ea typeface="Geist"/>
              <a:cs typeface="Geist"/>
              <a:sym typeface="Geist"/>
            </a:endParaRPr>
          </a:p>
        </p:txBody>
      </p:sp>
      <p:sp>
        <p:nvSpPr>
          <p:cNvPr id="331" name="Google Shape;331;p36" descr="header_2"/>
          <p:cNvSpPr txBox="1"/>
          <p:nvPr/>
        </p:nvSpPr>
        <p:spPr>
          <a:xfrm>
            <a:off x="6037950" y="1214275"/>
            <a:ext cx="2829900" cy="36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200"/>
              </a:spcAft>
              <a:buNone/>
            </a:pPr>
            <a:r>
              <a:rPr lang="pl" sz="1000">
                <a:solidFill>
                  <a:schemeClr val="accent3"/>
                </a:solidFill>
                <a:latin typeface="Geist SemiBold"/>
                <a:ea typeface="Geist SemiBold"/>
                <a:cs typeface="Geist SemiBold"/>
                <a:sym typeface="Geist SemiBold"/>
              </a:rPr>
              <a:t>Wpływ na koszty operacyjne (OPEX)</a:t>
            </a:r>
            <a:endParaRPr sz="1000">
              <a:solidFill>
                <a:schemeClr val="accent3"/>
              </a:solidFill>
              <a:latin typeface="Geist SemiBold"/>
              <a:ea typeface="Geist SemiBold"/>
              <a:cs typeface="Geist SemiBold"/>
              <a:sym typeface="Geist SemiBold"/>
            </a:endParaRPr>
          </a:p>
        </p:txBody>
      </p:sp>
      <p:sp>
        <p:nvSpPr>
          <p:cNvPr id="332" name="Google Shape;332;p36"/>
          <p:cNvSpPr/>
          <p:nvPr/>
        </p:nvSpPr>
        <p:spPr>
          <a:xfrm>
            <a:off x="6117800" y="985675"/>
            <a:ext cx="228600" cy="2286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pl" sz="1000">
                <a:solidFill>
                  <a:schemeClr val="lt1"/>
                </a:solidFill>
                <a:latin typeface="Geist SemiBold"/>
                <a:ea typeface="Geist SemiBold"/>
                <a:cs typeface="Geist SemiBold"/>
                <a:sym typeface="Geist SemiBold"/>
              </a:rPr>
              <a:t>3</a:t>
            </a:r>
            <a:endParaRPr sz="1000">
              <a:solidFill>
                <a:schemeClr val="lt1"/>
              </a:solidFill>
              <a:latin typeface="Geist SemiBold"/>
              <a:ea typeface="Geist SemiBold"/>
              <a:cs typeface="Geist SemiBold"/>
              <a:sym typeface="Geist SemiBold"/>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7"/>
          <p:cNvSpPr/>
          <p:nvPr/>
        </p:nvSpPr>
        <p:spPr>
          <a:xfrm>
            <a:off x="6003750" y="246175"/>
            <a:ext cx="2863800" cy="4610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338" name="Google Shape;338;p37" descr="takeaway"/>
          <p:cNvSpPr txBox="1"/>
          <p:nvPr/>
        </p:nvSpPr>
        <p:spPr>
          <a:xfrm>
            <a:off x="6278645" y="514650"/>
            <a:ext cx="2340900" cy="1114858"/>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dirty="0">
                <a:solidFill>
                  <a:schemeClr val="accent3"/>
                </a:solidFill>
                <a:latin typeface="Geist"/>
                <a:ea typeface="Geist"/>
                <a:cs typeface="Geist"/>
                <a:sym typeface="Geist"/>
              </a:rPr>
              <a:t>Prawidłowe obliczenie pojemności magazynowej silosu jest kluczowe dla zapewnienia ciągłości dostaw substratów i efektywnego zarządzania zasobami biogazowni.</a:t>
            </a:r>
            <a:endParaRPr sz="1000" dirty="0">
              <a:solidFill>
                <a:schemeClr val="accent3"/>
              </a:solidFill>
              <a:latin typeface="Geist"/>
              <a:ea typeface="Geist"/>
              <a:cs typeface="Geist"/>
              <a:sym typeface="Geist"/>
            </a:endParaRPr>
          </a:p>
        </p:txBody>
      </p:sp>
      <p:sp>
        <p:nvSpPr>
          <p:cNvPr id="339" name="Google Shape;339;p37" descr="title"/>
          <p:cNvSpPr txBox="1">
            <a:spLocks noGrp="1"/>
          </p:cNvSpPr>
          <p:nvPr>
            <p:ph type="title"/>
          </p:nvPr>
        </p:nvSpPr>
        <p:spPr>
          <a:xfrm>
            <a:off x="276450" y="514650"/>
            <a:ext cx="57273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dirty="0"/>
              <a:t>Ćwiczenie Obliczeniowe: Pojemność Magazynowa Silosu</a:t>
            </a:r>
            <a:endParaRPr dirty="0"/>
          </a:p>
        </p:txBody>
      </p:sp>
      <p:sp>
        <p:nvSpPr>
          <p:cNvPr id="340" name="Google Shape;340;p37"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ĆWICZENIE</a:t>
            </a:r>
            <a:endParaRPr sz="800">
              <a:solidFill>
                <a:schemeClr val="accent1"/>
              </a:solidFill>
              <a:latin typeface="Geist SemiBold"/>
              <a:ea typeface="Geist SemiBold"/>
              <a:cs typeface="Geist SemiBold"/>
              <a:sym typeface="Geist SemiBold"/>
            </a:endParaRPr>
          </a:p>
        </p:txBody>
      </p:sp>
      <p:sp>
        <p:nvSpPr>
          <p:cNvPr id="341" name="Google Shape;341;p37" descr="detail"/>
          <p:cNvSpPr txBox="1"/>
          <p:nvPr/>
        </p:nvSpPr>
        <p:spPr>
          <a:xfrm>
            <a:off x="276375" y="1224375"/>
            <a:ext cx="4893557" cy="3632100"/>
          </a:xfrm>
          <a:prstGeom prst="rect">
            <a:avLst/>
          </a:prstGeom>
          <a:noFill/>
          <a:ln>
            <a:noFill/>
          </a:ln>
        </p:spPr>
        <p:txBody>
          <a:bodyPr spcFirstLastPara="1" wrap="square" lIns="91425" tIns="91425" rIns="91425" bIns="91425" anchor="t" anchorCtr="0">
            <a:noAutofit/>
          </a:bodyPr>
          <a:lstStyle/>
          <a:p>
            <a:pPr marL="457200" marR="0" lvl="0" indent="-292100" algn="l" rtl="0">
              <a:lnSpc>
                <a:spcPct val="115000"/>
              </a:lnSpc>
              <a:spcBef>
                <a:spcPts val="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Instalacja zużywa średnio 60 ton kiszonki kukurydzy na dobę.</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Planowany zapas magazynowy wynosi 240 dni (od żniw do żniw).</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Kiszonka będzie składowana w silosach przejazdowych o wysokości użytkowej 3,5 metra.</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Zakładana średnia gęstość ubicia kiszonki wynosi 0,7 t/m³.</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Pytania do wykonania obliczeń:</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 Jaka jest całkowita masa kiszonki (w tonach), którą musimy zmagazynować na 240 dni?</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 Jaką objętość (w m³) zajmie ta masa kiszonki w silosie?</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0"/>
              </a:spcAft>
              <a:buClr>
                <a:schemeClr val="accent1"/>
              </a:buClr>
              <a:buSzPts val="1000"/>
              <a:buFont typeface="Geist"/>
              <a:buChar char="•"/>
            </a:pPr>
            <a:r>
              <a:rPr lang="pl" sz="1000" dirty="0">
                <a:solidFill>
                  <a:schemeClr val="dk1"/>
                </a:solidFill>
                <a:latin typeface="Geist"/>
                <a:ea typeface="Geist"/>
                <a:cs typeface="Geist"/>
                <a:sym typeface="Geist"/>
              </a:rPr>
              <a:t>- Jaką minimalną powierzchnię (w m²) musi mieć nasz magazyn (silosy), aby pomieścić tę objętość?</a:t>
            </a:r>
            <a:endParaRPr sz="1000" dirty="0">
              <a:solidFill>
                <a:schemeClr val="dk1"/>
              </a:solidFill>
              <a:latin typeface="Geist"/>
              <a:ea typeface="Geist"/>
              <a:cs typeface="Geist"/>
              <a:sym typeface="Geist"/>
            </a:endParaRPr>
          </a:p>
          <a:p>
            <a:pPr marL="457200" marR="0" lvl="0" indent="-292100" algn="l" rtl="0">
              <a:lnSpc>
                <a:spcPct val="115000"/>
              </a:lnSpc>
              <a:spcBef>
                <a:spcPts val="600"/>
              </a:spcBef>
              <a:spcAft>
                <a:spcPts val="600"/>
              </a:spcAft>
              <a:buClr>
                <a:schemeClr val="accent1"/>
              </a:buClr>
              <a:buSzPts val="1000"/>
              <a:buFont typeface="Geist"/>
              <a:buChar char="•"/>
            </a:pPr>
            <a:r>
              <a:rPr lang="pl" sz="1000" dirty="0">
                <a:solidFill>
                  <a:schemeClr val="dk1"/>
                </a:solidFill>
                <a:latin typeface="Geist"/>
                <a:ea typeface="Geist"/>
                <a:cs typeface="Geist"/>
                <a:sym typeface="Geist"/>
              </a:rPr>
              <a:t>Czas na wykonanie obliczeń: </a:t>
            </a:r>
            <a:r>
              <a:rPr lang="pl" sz="1000" dirty="0" smtClean="0">
                <a:solidFill>
                  <a:schemeClr val="dk1"/>
                </a:solidFill>
                <a:latin typeface="Geist"/>
                <a:ea typeface="Geist"/>
                <a:cs typeface="Geist"/>
                <a:sym typeface="Geist"/>
              </a:rPr>
              <a:t>10 </a:t>
            </a:r>
            <a:r>
              <a:rPr lang="pl" sz="1000" dirty="0">
                <a:solidFill>
                  <a:schemeClr val="dk1"/>
                </a:solidFill>
                <a:latin typeface="Geist"/>
                <a:ea typeface="Geist"/>
                <a:cs typeface="Geist"/>
                <a:sym typeface="Geist"/>
              </a:rPr>
              <a:t>minut.</a:t>
            </a:r>
            <a:endParaRPr sz="1000" dirty="0">
              <a:solidFill>
                <a:schemeClr val="dk1"/>
              </a:solidFill>
              <a:latin typeface="Geist"/>
              <a:ea typeface="Geist"/>
              <a:cs typeface="Geist"/>
              <a:sym typeface="Geist"/>
            </a:endParaRPr>
          </a:p>
        </p:txBody>
      </p:sp>
      <p:sp>
        <p:nvSpPr>
          <p:cNvPr id="342" name="Google Shape;342;p37" descr="header"/>
          <p:cNvSpPr txBox="1"/>
          <p:nvPr/>
        </p:nvSpPr>
        <p:spPr>
          <a:xfrm>
            <a:off x="276375" y="968375"/>
            <a:ext cx="5602500" cy="3705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800"/>
              </a:spcAft>
              <a:buNone/>
            </a:pPr>
            <a:r>
              <a:rPr lang="pl" sz="1100" dirty="0">
                <a:solidFill>
                  <a:schemeClr val="accent1"/>
                </a:solidFill>
                <a:latin typeface="Geist SemiBold"/>
                <a:ea typeface="Geist SemiBold"/>
                <a:cs typeface="Geist SemiBold"/>
                <a:sym typeface="Geist SemiBold"/>
              </a:rPr>
              <a:t>Zadanie: Obliczanie pojemności magazynowej silosu na kiszonkę kukurydzy</a:t>
            </a:r>
            <a:endParaRPr sz="1100" dirty="0">
              <a:solidFill>
                <a:schemeClr val="accent1"/>
              </a:solidFill>
              <a:latin typeface="Geist SemiBold"/>
              <a:ea typeface="Geist SemiBold"/>
              <a:cs typeface="Geist SemiBold"/>
              <a:sym typeface="Geist SemiBold"/>
            </a:endParaRPr>
          </a:p>
        </p:txBody>
      </p:sp>
      <p:pic>
        <p:nvPicPr>
          <p:cNvPr id="3" name="Picture 2"/>
          <p:cNvPicPr>
            <a:picLocks noChangeAspect="1"/>
          </p:cNvPicPr>
          <p:nvPr/>
        </p:nvPicPr>
        <p:blipFill>
          <a:blip r:embed="rId3"/>
          <a:stretch>
            <a:fillRect/>
          </a:stretch>
        </p:blipFill>
        <p:spPr>
          <a:xfrm>
            <a:off x="5169932" y="2637692"/>
            <a:ext cx="3730286" cy="224231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pic>
        <p:nvPicPr>
          <p:cNvPr id="347" name="Google Shape;347;p38"/>
          <p:cNvPicPr preferRelativeResize="0"/>
          <p:nvPr/>
        </p:nvPicPr>
        <p:blipFill rotWithShape="1">
          <a:blip r:embed="rId3">
            <a:alphaModFix/>
          </a:blip>
          <a:srcRect b="7985"/>
          <a:stretch/>
        </p:blipFill>
        <p:spPr>
          <a:xfrm>
            <a:off x="3470497" y="1214301"/>
            <a:ext cx="4704129" cy="2818438"/>
          </a:xfrm>
          <a:prstGeom prst="rect">
            <a:avLst/>
          </a:prstGeom>
          <a:noFill/>
          <a:ln>
            <a:noFill/>
          </a:ln>
        </p:spPr>
      </p:pic>
      <p:sp>
        <p:nvSpPr>
          <p:cNvPr id="348" name="Google Shape;348;p38"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a:t>Wyniki Ćwiczenia Obliczeniowego</a:t>
            </a:r>
            <a:endParaRPr/>
          </a:p>
        </p:txBody>
      </p:sp>
      <p:sp>
        <p:nvSpPr>
          <p:cNvPr id="349" name="Google Shape;349;p38"/>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a:t>18</a:t>
            </a:fld>
            <a:endParaRPr/>
          </a:p>
        </p:txBody>
      </p:sp>
      <p:sp>
        <p:nvSpPr>
          <p:cNvPr id="350" name="Google Shape;350;p38" descr="header"/>
          <p:cNvSpPr/>
          <p:nvPr/>
        </p:nvSpPr>
        <p:spPr>
          <a:xfrm>
            <a:off x="379036" y="929475"/>
            <a:ext cx="3001800" cy="294900"/>
          </a:xfrm>
          <a:prstGeom prst="rect">
            <a:avLst/>
          </a:prstGeom>
          <a:solidFill>
            <a:schemeClr val="accent1"/>
          </a:solid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1000">
                <a:solidFill>
                  <a:schemeClr val="lt1"/>
                </a:solidFill>
                <a:latin typeface="Geist SemiBold"/>
                <a:ea typeface="Geist SemiBold"/>
                <a:cs typeface="Geist SemiBold"/>
                <a:sym typeface="Geist SemiBold"/>
              </a:rPr>
              <a:t>Omówienie wyników i wnioski</a:t>
            </a:r>
            <a:endParaRPr sz="1000">
              <a:solidFill>
                <a:schemeClr val="lt1"/>
              </a:solidFill>
              <a:latin typeface="Geist SemiBold"/>
              <a:ea typeface="Geist SemiBold"/>
              <a:cs typeface="Geist SemiBold"/>
              <a:sym typeface="Geist SemiBold"/>
            </a:endParaRPr>
          </a:p>
        </p:txBody>
      </p:sp>
      <p:sp>
        <p:nvSpPr>
          <p:cNvPr id="351" name="Google Shape;351;p38" descr="chart_title"/>
          <p:cNvSpPr/>
          <p:nvPr/>
        </p:nvSpPr>
        <p:spPr>
          <a:xfrm>
            <a:off x="3483916" y="929479"/>
            <a:ext cx="5306100" cy="294900"/>
          </a:xfrm>
          <a:prstGeom prst="rect">
            <a:avLst/>
          </a:prstGeom>
          <a:solidFill>
            <a:schemeClr val="accent2"/>
          </a:solid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1000">
                <a:solidFill>
                  <a:schemeClr val="lt1"/>
                </a:solidFill>
                <a:latin typeface="Geist SemiBold"/>
                <a:ea typeface="Geist SemiBold"/>
                <a:cs typeface="Geist SemiBold"/>
                <a:sym typeface="Geist SemiBold"/>
              </a:rPr>
              <a:t>Pojemność magazynowa silosu na kiszonkę kukurydzy</a:t>
            </a:r>
            <a:endParaRPr sz="1000">
              <a:solidFill>
                <a:schemeClr val="lt1"/>
              </a:solidFill>
              <a:latin typeface="Geist SemiBold"/>
              <a:ea typeface="Geist SemiBold"/>
              <a:cs typeface="Geist SemiBold"/>
              <a:sym typeface="Geist SemiBold"/>
            </a:endParaRPr>
          </a:p>
        </p:txBody>
      </p:sp>
      <p:sp>
        <p:nvSpPr>
          <p:cNvPr id="352" name="Google Shape;352;p38" descr="detail"/>
          <p:cNvSpPr txBox="1"/>
          <p:nvPr/>
        </p:nvSpPr>
        <p:spPr>
          <a:xfrm>
            <a:off x="317500" y="1224375"/>
            <a:ext cx="3063300" cy="3063000"/>
          </a:xfrm>
          <a:prstGeom prst="rect">
            <a:avLst/>
          </a:prstGeom>
          <a:noFill/>
          <a:ln>
            <a:noFill/>
          </a:ln>
        </p:spPr>
        <p:txBody>
          <a:bodyPr spcFirstLastPara="1" wrap="square" lIns="91425" tIns="91425" rIns="91425" bIns="91425" anchor="t" anchorCtr="0">
            <a:noAutofit/>
          </a:bodyPr>
          <a:lstStyle/>
          <a:p>
            <a:pPr marL="285750" marR="0" lvl="0" indent="-231775" algn="l" rtl="0">
              <a:lnSpc>
                <a:spcPct val="100000"/>
              </a:lnSpc>
              <a:spcBef>
                <a:spcPts val="0"/>
              </a:spcBef>
              <a:spcAft>
                <a:spcPts val="0"/>
              </a:spcAft>
              <a:buClr>
                <a:schemeClr val="accent1"/>
              </a:buClr>
              <a:buSzPts val="950"/>
              <a:buFont typeface="Geist"/>
              <a:buChar char="•"/>
            </a:pPr>
            <a:r>
              <a:rPr lang="pl" sz="950">
                <a:solidFill>
                  <a:schemeClr val="dk1"/>
                </a:solidFill>
                <a:latin typeface="Geist"/>
                <a:ea typeface="Geist"/>
                <a:cs typeface="Geist"/>
                <a:sym typeface="Geist"/>
              </a:rPr>
              <a:t>Masa całkowita kiszonki do zmagazynowania: 60 t/dzień × 240 dni = 14 400 ton.</a:t>
            </a:r>
            <a:endParaRPr sz="950">
              <a:solidFill>
                <a:schemeClr val="dk1"/>
              </a:solidFill>
              <a:latin typeface="Geist"/>
              <a:ea typeface="Geist"/>
              <a:cs typeface="Geist"/>
              <a:sym typeface="Geist"/>
            </a:endParaRPr>
          </a:p>
          <a:p>
            <a:pPr marL="285750" marR="0" lvl="0" indent="-231775" algn="l" rtl="0">
              <a:lnSpc>
                <a:spcPct val="100000"/>
              </a:lnSpc>
              <a:spcBef>
                <a:spcPts val="600"/>
              </a:spcBef>
              <a:spcAft>
                <a:spcPts val="0"/>
              </a:spcAft>
              <a:buClr>
                <a:schemeClr val="accent1"/>
              </a:buClr>
              <a:buSzPts val="950"/>
              <a:buFont typeface="Geist"/>
              <a:buChar char="•"/>
            </a:pPr>
            <a:r>
              <a:rPr lang="pl" sz="950">
                <a:solidFill>
                  <a:schemeClr val="dk1"/>
                </a:solidFill>
                <a:latin typeface="Geist"/>
                <a:ea typeface="Geist"/>
                <a:cs typeface="Geist"/>
                <a:sym typeface="Geist"/>
              </a:rPr>
              <a:t>Wymagana objętość magazynowa: 14 400 t / 0,7 t/m³ ≈ 20 571 m³.</a:t>
            </a:r>
            <a:endParaRPr sz="950">
              <a:solidFill>
                <a:schemeClr val="dk1"/>
              </a:solidFill>
              <a:latin typeface="Geist"/>
              <a:ea typeface="Geist"/>
              <a:cs typeface="Geist"/>
              <a:sym typeface="Geist"/>
            </a:endParaRPr>
          </a:p>
          <a:p>
            <a:pPr marL="285750" marR="0" lvl="0" indent="-231775" algn="l" rtl="0">
              <a:lnSpc>
                <a:spcPct val="100000"/>
              </a:lnSpc>
              <a:spcBef>
                <a:spcPts val="600"/>
              </a:spcBef>
              <a:spcAft>
                <a:spcPts val="0"/>
              </a:spcAft>
              <a:buClr>
                <a:schemeClr val="accent1"/>
              </a:buClr>
              <a:buSzPts val="950"/>
              <a:buFont typeface="Geist"/>
              <a:buChar char="•"/>
            </a:pPr>
            <a:r>
              <a:rPr lang="pl" sz="950">
                <a:solidFill>
                  <a:schemeClr val="dk1"/>
                </a:solidFill>
                <a:latin typeface="Geist"/>
                <a:ea typeface="Geist"/>
                <a:cs typeface="Geist"/>
                <a:sym typeface="Geist"/>
              </a:rPr>
              <a:t>Minimalna powierzchnia magazynu: 20 571 m³ / 3,5 m ≈ 5 877 m² (prawie 0,6 hektara).</a:t>
            </a:r>
            <a:endParaRPr sz="950">
              <a:solidFill>
                <a:schemeClr val="dk1"/>
              </a:solidFill>
              <a:latin typeface="Geist"/>
              <a:ea typeface="Geist"/>
              <a:cs typeface="Geist"/>
              <a:sym typeface="Geist"/>
            </a:endParaRPr>
          </a:p>
          <a:p>
            <a:pPr marL="285750" marR="0" lvl="0" indent="-231775" algn="l" rtl="0">
              <a:lnSpc>
                <a:spcPct val="100000"/>
              </a:lnSpc>
              <a:spcBef>
                <a:spcPts val="600"/>
              </a:spcBef>
              <a:spcAft>
                <a:spcPts val="0"/>
              </a:spcAft>
              <a:buClr>
                <a:schemeClr val="accent1"/>
              </a:buClr>
              <a:buSzPts val="950"/>
              <a:buFont typeface="Geist"/>
              <a:buChar char="•"/>
            </a:pPr>
            <a:r>
              <a:rPr lang="pl" sz="950">
                <a:solidFill>
                  <a:schemeClr val="dk1"/>
                </a:solidFill>
                <a:latin typeface="Geist"/>
                <a:ea typeface="Geist"/>
                <a:cs typeface="Geist"/>
                <a:sym typeface="Geist"/>
              </a:rPr>
              <a:t>Typowy silos o szerokości 20 m wymaga łącznej długości około 294 metrów, aby pomieścić zapas kiszonki.</a:t>
            </a:r>
            <a:endParaRPr sz="950">
              <a:solidFill>
                <a:schemeClr val="dk1"/>
              </a:solidFill>
              <a:latin typeface="Geist"/>
              <a:ea typeface="Geist"/>
              <a:cs typeface="Geist"/>
              <a:sym typeface="Geist"/>
            </a:endParaRPr>
          </a:p>
          <a:p>
            <a:pPr marL="285750" marR="0" lvl="0" indent="-231775" algn="l" rtl="0">
              <a:lnSpc>
                <a:spcPct val="100000"/>
              </a:lnSpc>
              <a:spcBef>
                <a:spcPts val="600"/>
              </a:spcBef>
              <a:spcAft>
                <a:spcPts val="600"/>
              </a:spcAft>
              <a:buClr>
                <a:schemeClr val="accent1"/>
              </a:buClr>
              <a:buSzPts val="950"/>
              <a:buFont typeface="Geist"/>
              <a:buChar char="•"/>
            </a:pPr>
            <a:r>
              <a:rPr lang="pl" sz="950">
                <a:solidFill>
                  <a:schemeClr val="dk1"/>
                </a:solidFill>
                <a:latin typeface="Geist"/>
                <a:ea typeface="Geist"/>
                <a:cs typeface="Geist"/>
                <a:sym typeface="Geist"/>
              </a:rPr>
              <a:t>Podkreślenie skali infrastruktury logistycznej potrzebnej do magazynowania substratów sezonowych w biogazowni.</a:t>
            </a:r>
            <a:endParaRPr sz="950">
              <a:solidFill>
                <a:schemeClr val="dk1"/>
              </a:solidFill>
              <a:latin typeface="Geist"/>
              <a:ea typeface="Geist"/>
              <a:cs typeface="Geist"/>
              <a:sym typeface="Geist"/>
            </a:endParaRPr>
          </a:p>
        </p:txBody>
      </p:sp>
      <p:sp>
        <p:nvSpPr>
          <p:cNvPr id="353" name="Google Shape;353;p38" descr="chart_callout"/>
          <p:cNvSpPr txBox="1"/>
          <p:nvPr/>
        </p:nvSpPr>
        <p:spPr>
          <a:xfrm>
            <a:off x="7019300" y="2348400"/>
            <a:ext cx="1736400" cy="571500"/>
          </a:xfrm>
          <a:prstGeom prst="rect">
            <a:avLst/>
          </a:prstGeom>
          <a:solidFill>
            <a:schemeClr val="lt1"/>
          </a:solidFill>
          <a:ln w="9525" cap="flat" cmpd="sng">
            <a:solidFill>
              <a:schemeClr val="accent3"/>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pl" sz="900">
                <a:solidFill>
                  <a:schemeClr val="accent3"/>
                </a:solidFill>
                <a:latin typeface="Geist"/>
                <a:ea typeface="Geist"/>
                <a:cs typeface="Geist"/>
                <a:sym typeface="Geist"/>
              </a:rPr>
              <a:t>Potrzebny magazyn o powierzchni około 0,6 hektara dla 240 dni zapasu kiszonki.</a:t>
            </a:r>
            <a:endParaRPr sz="900">
              <a:solidFill>
                <a:schemeClr val="accent3"/>
              </a:solidFill>
              <a:latin typeface="Geist"/>
              <a:ea typeface="Geist"/>
              <a:cs typeface="Geist"/>
              <a:sym typeface="Geist"/>
            </a:endParaRPr>
          </a:p>
        </p:txBody>
      </p:sp>
      <p:sp>
        <p:nvSpPr>
          <p:cNvPr id="354" name="Google Shape;354;p38"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800">
                <a:solidFill>
                  <a:schemeClr val="accent1"/>
                </a:solidFill>
                <a:latin typeface="Geist SemiBold"/>
                <a:ea typeface="Geist SemiBold"/>
                <a:cs typeface="Geist SemiBold"/>
                <a:sym typeface="Geist SemiBold"/>
              </a:rPr>
              <a:t>ĆWICZENIE</a:t>
            </a:r>
            <a:endParaRPr sz="800">
              <a:solidFill>
                <a:schemeClr val="accent1"/>
              </a:solidFill>
              <a:latin typeface="Geist SemiBold"/>
              <a:ea typeface="Geist SemiBold"/>
              <a:cs typeface="Geist SemiBold"/>
              <a:sym typeface="Geist SemiBold"/>
            </a:endParaRPr>
          </a:p>
        </p:txBody>
      </p:sp>
      <p:sp>
        <p:nvSpPr>
          <p:cNvPr id="355" name="Google Shape;355;p38" descr="takeaway"/>
          <p:cNvSpPr txBox="1">
            <a:spLocks noGrp="1"/>
          </p:cNvSpPr>
          <p:nvPr>
            <p:ph type="subTitle" idx="1"/>
          </p:nvPr>
        </p:nvSpPr>
        <p:spPr>
          <a:xfrm>
            <a:off x="276425" y="4249875"/>
            <a:ext cx="8591400" cy="606300"/>
          </a:xfrm>
          <a:prstGeom prst="rect">
            <a:avLst/>
          </a:prstGeom>
          <a:noFill/>
        </p:spPr>
        <p:txBody>
          <a:bodyPr spcFirstLastPara="1" wrap="square" lIns="91425" tIns="91425" rIns="91425" bIns="91425" anchor="t" anchorCtr="0">
            <a:noAutofit/>
          </a:bodyPr>
          <a:lstStyle/>
          <a:p>
            <a:pPr marL="0" lvl="0" indent="171450" algn="l" rtl="0">
              <a:lnSpc>
                <a:spcPct val="115000"/>
              </a:lnSpc>
              <a:spcBef>
                <a:spcPts val="0"/>
              </a:spcBef>
              <a:spcAft>
                <a:spcPts val="100"/>
              </a:spcAft>
              <a:buNone/>
            </a:pPr>
            <a:r>
              <a:rPr lang="pl" sz="950">
                <a:solidFill>
                  <a:schemeClr val="accent3"/>
                </a:solidFill>
              </a:rPr>
              <a:t>Obliczenia dotyczące pojemności magazynowej silosu na kiszonkę pokazują skalę infrastruktury logistycznej niezbędnej do utrzymania ciągłości pracy biogazowni. Wymagana powierzchnia magazynu jest znaczna, co wpływa na projektowanie i planowanie magazynów.</a:t>
            </a:r>
            <a:endParaRPr sz="950">
              <a:solidFill>
                <a:schemeClr val="accent3"/>
              </a:solidFill>
            </a:endParaRPr>
          </a:p>
        </p:txBody>
      </p:sp>
      <p:cxnSp>
        <p:nvCxnSpPr>
          <p:cNvPr id="356" name="Google Shape;356;p38"/>
          <p:cNvCxnSpPr/>
          <p:nvPr/>
        </p:nvCxnSpPr>
        <p:spPr>
          <a:xfrm>
            <a:off x="383275" y="4249875"/>
            <a:ext cx="8482200" cy="0"/>
          </a:xfrm>
          <a:prstGeom prst="straightConnector1">
            <a:avLst/>
          </a:prstGeom>
          <a:noFill/>
          <a:ln w="9525" cap="flat" cmpd="sng">
            <a:solidFill>
              <a:schemeClr val="dk2"/>
            </a:solidFill>
            <a:prstDash val="solid"/>
            <a:round/>
            <a:headEnd type="none" w="med" len="med"/>
            <a:tailEnd type="none" w="med" len="med"/>
          </a:ln>
        </p:spPr>
      </p:cxnSp>
      <p:sp>
        <p:nvSpPr>
          <p:cNvPr id="357" name="Google Shape;357;p38"/>
          <p:cNvSpPr/>
          <p:nvPr/>
        </p:nvSpPr>
        <p:spPr>
          <a:xfrm rot="5400000">
            <a:off x="352826" y="4369425"/>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2" name="TextBox 1"/>
          <p:cNvSpPr txBox="1"/>
          <p:nvPr/>
        </p:nvSpPr>
        <p:spPr>
          <a:xfrm>
            <a:off x="3974122" y="3728323"/>
            <a:ext cx="929419" cy="215444"/>
          </a:xfrm>
          <a:prstGeom prst="rect">
            <a:avLst/>
          </a:prstGeom>
          <a:noFill/>
        </p:spPr>
        <p:txBody>
          <a:bodyPr wrap="square" rtlCol="0">
            <a:spAutoFit/>
          </a:bodyPr>
          <a:lstStyle/>
          <a:p>
            <a:r>
              <a:rPr lang="pl-PL" sz="800" dirty="0" smtClean="0"/>
              <a:t>Masa całkowita</a:t>
            </a:r>
            <a:endParaRPr lang="pl-PL" sz="800" dirty="0"/>
          </a:p>
        </p:txBody>
      </p:sp>
      <p:sp>
        <p:nvSpPr>
          <p:cNvPr id="3" name="TextBox 2"/>
          <p:cNvSpPr txBox="1"/>
          <p:nvPr/>
        </p:nvSpPr>
        <p:spPr>
          <a:xfrm>
            <a:off x="5478556" y="3682157"/>
            <a:ext cx="688009" cy="246221"/>
          </a:xfrm>
          <a:prstGeom prst="rect">
            <a:avLst/>
          </a:prstGeom>
          <a:noFill/>
        </p:spPr>
        <p:txBody>
          <a:bodyPr wrap="none" rtlCol="0">
            <a:spAutoFit/>
          </a:bodyPr>
          <a:lstStyle/>
          <a:p>
            <a:r>
              <a:rPr lang="pl-PL" sz="1000" dirty="0" smtClean="0"/>
              <a:t>Objętość</a:t>
            </a:r>
            <a:endParaRPr lang="pl-PL" sz="1000" dirty="0"/>
          </a:p>
        </p:txBody>
      </p:sp>
      <p:sp>
        <p:nvSpPr>
          <p:cNvPr id="15" name="TextBox 14"/>
          <p:cNvSpPr txBox="1"/>
          <p:nvPr/>
        </p:nvSpPr>
        <p:spPr>
          <a:xfrm>
            <a:off x="6741580" y="3682157"/>
            <a:ext cx="944489" cy="246221"/>
          </a:xfrm>
          <a:prstGeom prst="rect">
            <a:avLst/>
          </a:prstGeom>
          <a:noFill/>
        </p:spPr>
        <p:txBody>
          <a:bodyPr wrap="none" rtlCol="0">
            <a:spAutoFit/>
          </a:bodyPr>
          <a:lstStyle/>
          <a:p>
            <a:r>
              <a:rPr lang="pl-PL" sz="1000" dirty="0" smtClean="0"/>
              <a:t>Powierzchnia</a:t>
            </a:r>
            <a:endParaRPr lang="pl-PL" sz="1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9" descr="title"/>
          <p:cNvSpPr txBox="1">
            <a:spLocks noGrp="1"/>
          </p:cNvSpPr>
          <p:nvPr>
            <p:ph type="title"/>
          </p:nvPr>
        </p:nvSpPr>
        <p:spPr>
          <a:xfrm>
            <a:off x="276375" y="386950"/>
            <a:ext cx="8591400" cy="3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l" sz="2800"/>
              <a:t>10 Najważniejszych Wniosków</a:t>
            </a:r>
            <a:endParaRPr sz="2800"/>
          </a:p>
        </p:txBody>
      </p:sp>
      <p:sp>
        <p:nvSpPr>
          <p:cNvPr id="363" name="Google Shape;363;p39"/>
          <p:cNvSpPr txBox="1">
            <a:spLocks noGrp="1"/>
          </p:cNvSpPr>
          <p:nvPr>
            <p:ph type="sldNum" idx="12"/>
          </p:nvPr>
        </p:nvSpPr>
        <p:spPr>
          <a:xfrm>
            <a:off x="6741580" y="4903479"/>
            <a:ext cx="2057400" cy="192000"/>
          </a:xfrm>
          <a:prstGeom prst="rect">
            <a:avLst/>
          </a:prstGeom>
        </p:spPr>
        <p:txBody>
          <a:bodyPr spcFirstLastPara="1" wrap="square" lIns="34275" tIns="34275" rIns="34275" bIns="34275" anchor="ctr" anchorCtr="0">
            <a:noAutofit/>
          </a:bodyPr>
          <a:lstStyle/>
          <a:p>
            <a:pPr marL="0" lvl="0" indent="0" algn="r" rtl="0">
              <a:spcBef>
                <a:spcPts val="0"/>
              </a:spcBef>
              <a:spcAft>
                <a:spcPts val="0"/>
              </a:spcAft>
              <a:buNone/>
            </a:pPr>
            <a:fld id="{00000000-1234-1234-1234-123412341234}" type="slidenum">
              <a:rPr lang="pl" sz="900"/>
              <a:t>19</a:t>
            </a:fld>
            <a:endParaRPr sz="900"/>
          </a:p>
        </p:txBody>
      </p:sp>
      <p:sp>
        <p:nvSpPr>
          <p:cNvPr id="364" name="Google Shape;364;p39" descr="header_0"/>
          <p:cNvSpPr/>
          <p:nvPr/>
        </p:nvSpPr>
        <p:spPr>
          <a:xfrm>
            <a:off x="379053" y="830241"/>
            <a:ext cx="2753700" cy="294900"/>
          </a:xfrm>
          <a:prstGeom prst="rect">
            <a:avLst/>
          </a:prstGeom>
          <a:solidFill>
            <a:schemeClr val="lt2"/>
          </a:solid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1050" b="1">
                <a:solidFill>
                  <a:schemeClr val="accent3"/>
                </a:solidFill>
                <a:latin typeface="Geist"/>
                <a:ea typeface="Geist"/>
                <a:cs typeface="Geist"/>
                <a:sym typeface="Geist"/>
              </a:rPr>
              <a:t>Znaczenie logistyki</a:t>
            </a:r>
            <a:endParaRPr sz="1050" b="1">
              <a:solidFill>
                <a:schemeClr val="accent3"/>
              </a:solidFill>
              <a:latin typeface="Geist"/>
              <a:ea typeface="Geist"/>
              <a:cs typeface="Geist"/>
              <a:sym typeface="Geist"/>
            </a:endParaRPr>
          </a:p>
        </p:txBody>
      </p:sp>
      <p:sp>
        <p:nvSpPr>
          <p:cNvPr id="365" name="Google Shape;365;p39" descr="header_1"/>
          <p:cNvSpPr/>
          <p:nvPr/>
        </p:nvSpPr>
        <p:spPr>
          <a:xfrm>
            <a:off x="3246456" y="830231"/>
            <a:ext cx="2753700" cy="294900"/>
          </a:xfrm>
          <a:prstGeom prst="rect">
            <a:avLst/>
          </a:prstGeom>
          <a:solidFill>
            <a:schemeClr val="lt2"/>
          </a:solid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1050" b="1">
                <a:solidFill>
                  <a:schemeClr val="accent3"/>
                </a:solidFill>
                <a:latin typeface="Geist"/>
                <a:ea typeface="Geist"/>
                <a:cs typeface="Geist"/>
                <a:sym typeface="Geist"/>
              </a:rPr>
              <a:t>Sucha Masa substratów</a:t>
            </a:r>
            <a:endParaRPr sz="1050" b="1">
              <a:solidFill>
                <a:schemeClr val="accent3"/>
              </a:solidFill>
              <a:latin typeface="Geist"/>
              <a:ea typeface="Geist"/>
              <a:cs typeface="Geist"/>
              <a:sym typeface="Geist"/>
            </a:endParaRPr>
          </a:p>
        </p:txBody>
      </p:sp>
      <p:sp>
        <p:nvSpPr>
          <p:cNvPr id="366" name="Google Shape;366;p39" descr="detail_0"/>
          <p:cNvSpPr txBox="1"/>
          <p:nvPr/>
        </p:nvSpPr>
        <p:spPr>
          <a:xfrm>
            <a:off x="326375" y="1061100"/>
            <a:ext cx="2920200" cy="1515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1000">
                <a:solidFill>
                  <a:schemeClr val="dk1"/>
                </a:solidFill>
                <a:latin typeface="Geist"/>
                <a:ea typeface="Geist"/>
                <a:cs typeface="Geist"/>
                <a:sym typeface="Geist"/>
              </a:rPr>
              <a:t>Logistyka (transport, magazynowanie, dozowanie) jest "krwiobiegiem" biogazowni, wpływając na stabilność procesu, koszty OPEX i bezpieczeństwo.</a:t>
            </a:r>
            <a:endParaRPr sz="100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1000">
                <a:solidFill>
                  <a:schemeClr val="dk1"/>
                </a:solidFill>
                <a:latin typeface="Geist"/>
                <a:ea typeface="Geist"/>
                <a:cs typeface="Geist"/>
                <a:sym typeface="Geist"/>
              </a:rPr>
              <a:t>Bez sprawnej logistyki nawet najlepsza biologia i sprzęt nie zapewnią stabilnej i rentownej pracy.</a:t>
            </a:r>
            <a:endParaRPr sz="1000">
              <a:solidFill>
                <a:schemeClr val="dk1"/>
              </a:solidFill>
              <a:latin typeface="Geist"/>
              <a:ea typeface="Geist"/>
              <a:cs typeface="Geist"/>
              <a:sym typeface="Geist"/>
            </a:endParaRPr>
          </a:p>
        </p:txBody>
      </p:sp>
      <p:sp>
        <p:nvSpPr>
          <p:cNvPr id="367" name="Google Shape;367;p39" descr="detail_1"/>
          <p:cNvSpPr txBox="1"/>
          <p:nvPr/>
        </p:nvSpPr>
        <p:spPr>
          <a:xfrm>
            <a:off x="3193660" y="1061100"/>
            <a:ext cx="2920200" cy="1515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1000">
                <a:solidFill>
                  <a:schemeClr val="dk1"/>
                </a:solidFill>
                <a:latin typeface="Geist"/>
                <a:ea typeface="Geist"/>
                <a:cs typeface="Geist"/>
                <a:sym typeface="Geist"/>
              </a:rPr>
              <a:t>% Suchej Masy determinuje technologię magazynowania i transportu.</a:t>
            </a:r>
            <a:endParaRPr sz="100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1000">
                <a:solidFill>
                  <a:schemeClr val="dk1"/>
                </a:solidFill>
                <a:latin typeface="Geist"/>
                <a:ea typeface="Geist"/>
                <a:cs typeface="Geist"/>
                <a:sym typeface="Geist"/>
              </a:rPr>
              <a:t>Substraty stałe i płynne wymagają różnych metod i urządzeń dostosowanych do ich właściwości fizykochemicznych.</a:t>
            </a:r>
            <a:endParaRPr sz="1000">
              <a:solidFill>
                <a:schemeClr val="dk1"/>
              </a:solidFill>
              <a:latin typeface="Geist"/>
              <a:ea typeface="Geist"/>
              <a:cs typeface="Geist"/>
              <a:sym typeface="Geist"/>
            </a:endParaRPr>
          </a:p>
        </p:txBody>
      </p:sp>
      <p:sp>
        <p:nvSpPr>
          <p:cNvPr id="368" name="Google Shape;368;p39" descr="header_2"/>
          <p:cNvSpPr/>
          <p:nvPr/>
        </p:nvSpPr>
        <p:spPr>
          <a:xfrm>
            <a:off x="6113852" y="818325"/>
            <a:ext cx="2753700" cy="294900"/>
          </a:xfrm>
          <a:prstGeom prst="rect">
            <a:avLst/>
          </a:prstGeom>
          <a:solidFill>
            <a:schemeClr val="lt2"/>
          </a:solid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1050" b="1">
                <a:solidFill>
                  <a:schemeClr val="accent3"/>
                </a:solidFill>
                <a:latin typeface="Geist"/>
                <a:ea typeface="Geist"/>
                <a:cs typeface="Geist"/>
                <a:sym typeface="Geist"/>
              </a:rPr>
              <a:t>Magazynowanie kiszonek</a:t>
            </a:r>
            <a:endParaRPr sz="1050" b="1">
              <a:solidFill>
                <a:schemeClr val="accent3"/>
              </a:solidFill>
              <a:latin typeface="Geist"/>
              <a:ea typeface="Geist"/>
              <a:cs typeface="Geist"/>
              <a:sym typeface="Geist"/>
            </a:endParaRPr>
          </a:p>
        </p:txBody>
      </p:sp>
      <p:sp>
        <p:nvSpPr>
          <p:cNvPr id="369" name="Google Shape;369;p39" descr="detail_2"/>
          <p:cNvSpPr txBox="1"/>
          <p:nvPr/>
        </p:nvSpPr>
        <p:spPr>
          <a:xfrm>
            <a:off x="6061053" y="1061100"/>
            <a:ext cx="2920200" cy="1515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1000">
                <a:solidFill>
                  <a:schemeClr val="dk1"/>
                </a:solidFill>
                <a:latin typeface="Geist"/>
                <a:ea typeface="Geist"/>
                <a:cs typeface="Geist"/>
                <a:sym typeface="Geist"/>
              </a:rPr>
              <a:t>Ubijanie i szczelne okrycie są kluczowe dla minimalizacji strat w silosach kiszonkarskich.</a:t>
            </a:r>
            <a:endParaRPr sz="100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1000">
                <a:solidFill>
                  <a:schemeClr val="dk1"/>
                </a:solidFill>
                <a:latin typeface="Geist"/>
                <a:ea typeface="Geist"/>
                <a:cs typeface="Geist"/>
                <a:sym typeface="Geist"/>
              </a:rPr>
              <a:t>Straty suchej masy mogą sięgnąć 15-20% przy złym ubicie i okryciu, zamiast akceptowalnych 5-7%.</a:t>
            </a:r>
            <a:endParaRPr sz="1000">
              <a:solidFill>
                <a:schemeClr val="dk1"/>
              </a:solidFill>
              <a:latin typeface="Geist"/>
              <a:ea typeface="Geist"/>
              <a:cs typeface="Geist"/>
              <a:sym typeface="Geist"/>
            </a:endParaRPr>
          </a:p>
        </p:txBody>
      </p:sp>
      <p:sp>
        <p:nvSpPr>
          <p:cNvPr id="370" name="Google Shape;370;p39" descr="header_3"/>
          <p:cNvSpPr/>
          <p:nvPr/>
        </p:nvSpPr>
        <p:spPr>
          <a:xfrm>
            <a:off x="379045" y="2567119"/>
            <a:ext cx="2753700" cy="294900"/>
          </a:xfrm>
          <a:prstGeom prst="rect">
            <a:avLst/>
          </a:prstGeom>
          <a:solidFill>
            <a:schemeClr val="lt2"/>
          </a:solid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1050" b="1">
                <a:solidFill>
                  <a:schemeClr val="accent3"/>
                </a:solidFill>
                <a:latin typeface="Geist"/>
                <a:ea typeface="Geist"/>
                <a:cs typeface="Geist"/>
                <a:sym typeface="Geist"/>
              </a:rPr>
              <a:t>Magazyny płynne</a:t>
            </a:r>
            <a:endParaRPr sz="1050" b="1">
              <a:solidFill>
                <a:schemeClr val="accent3"/>
              </a:solidFill>
              <a:latin typeface="Geist"/>
              <a:ea typeface="Geist"/>
              <a:cs typeface="Geist"/>
              <a:sym typeface="Geist"/>
            </a:endParaRPr>
          </a:p>
        </p:txBody>
      </p:sp>
      <p:sp>
        <p:nvSpPr>
          <p:cNvPr id="371" name="Google Shape;371;p39" descr="detail_3"/>
          <p:cNvSpPr txBox="1"/>
          <p:nvPr/>
        </p:nvSpPr>
        <p:spPr>
          <a:xfrm>
            <a:off x="326400" y="2809900"/>
            <a:ext cx="2920200" cy="1515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1000">
                <a:solidFill>
                  <a:schemeClr val="dk1"/>
                </a:solidFill>
                <a:latin typeface="Geist"/>
                <a:ea typeface="Geist"/>
                <a:cs typeface="Geist"/>
                <a:sym typeface="Geist"/>
              </a:rPr>
              <a:t>Magazyny płynne (zbiorniki, laguny) muszą być szczelne, odporne na korozję i wyposażone w mieszadła.</a:t>
            </a:r>
            <a:endParaRPr sz="100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1000">
                <a:solidFill>
                  <a:schemeClr val="dk1"/>
                </a:solidFill>
                <a:latin typeface="Geist"/>
                <a:ea typeface="Geist"/>
                <a:cs typeface="Geist"/>
                <a:sym typeface="Geist"/>
              </a:rPr>
              <a:t>Laguny zamknięte drastycznie redukują odor i emisję metanu.</a:t>
            </a:r>
            <a:endParaRPr sz="1000">
              <a:solidFill>
                <a:schemeClr val="dk1"/>
              </a:solidFill>
              <a:latin typeface="Geist"/>
              <a:ea typeface="Geist"/>
              <a:cs typeface="Geist"/>
              <a:sym typeface="Geist"/>
            </a:endParaRPr>
          </a:p>
        </p:txBody>
      </p:sp>
      <p:sp>
        <p:nvSpPr>
          <p:cNvPr id="372" name="Google Shape;372;p39" descr="header_4"/>
          <p:cNvSpPr/>
          <p:nvPr/>
        </p:nvSpPr>
        <p:spPr>
          <a:xfrm>
            <a:off x="3246451" y="2567119"/>
            <a:ext cx="2753700" cy="294900"/>
          </a:xfrm>
          <a:prstGeom prst="rect">
            <a:avLst/>
          </a:prstGeom>
          <a:solidFill>
            <a:schemeClr val="lt2"/>
          </a:solid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pl" sz="1050" b="1">
                <a:solidFill>
                  <a:schemeClr val="accent3"/>
                </a:solidFill>
                <a:latin typeface="Geist"/>
                <a:ea typeface="Geist"/>
                <a:cs typeface="Geist"/>
                <a:sym typeface="Geist"/>
              </a:rPr>
              <a:t>Technologie dozowania i pomp</a:t>
            </a:r>
            <a:endParaRPr sz="1050" b="1">
              <a:solidFill>
                <a:schemeClr val="accent3"/>
              </a:solidFill>
              <a:latin typeface="Geist"/>
              <a:ea typeface="Geist"/>
              <a:cs typeface="Geist"/>
              <a:sym typeface="Geist"/>
            </a:endParaRPr>
          </a:p>
        </p:txBody>
      </p:sp>
      <p:sp>
        <p:nvSpPr>
          <p:cNvPr id="373" name="Google Shape;373;p39" descr="detail_4"/>
          <p:cNvSpPr txBox="1"/>
          <p:nvPr/>
        </p:nvSpPr>
        <p:spPr>
          <a:xfrm>
            <a:off x="3193657" y="2809900"/>
            <a:ext cx="2920200" cy="1515300"/>
          </a:xfrm>
          <a:prstGeom prst="rect">
            <a:avLst/>
          </a:prstGeom>
          <a:noFill/>
          <a:ln>
            <a:noFill/>
          </a:ln>
        </p:spPr>
        <p:txBody>
          <a:bodyPr spcFirstLastPara="1" wrap="square" lIns="91425" tIns="91425" rIns="91425" bIns="91425" anchor="t" anchorCtr="0">
            <a:noAutofit/>
          </a:bodyPr>
          <a:lstStyle/>
          <a:p>
            <a:pPr marL="171450" marR="0" lvl="0" indent="-168275" algn="l" rtl="0">
              <a:lnSpc>
                <a:spcPct val="100000"/>
              </a:lnSpc>
              <a:spcBef>
                <a:spcPts val="0"/>
              </a:spcBef>
              <a:spcAft>
                <a:spcPts val="0"/>
              </a:spcAft>
              <a:buClr>
                <a:schemeClr val="accent1"/>
              </a:buClr>
              <a:buSzPts val="850"/>
              <a:buFont typeface="Geist"/>
              <a:buChar char="•"/>
            </a:pPr>
            <a:r>
              <a:rPr lang="pl" sz="1000">
                <a:solidFill>
                  <a:schemeClr val="dk1"/>
                </a:solidFill>
                <a:latin typeface="Geist"/>
                <a:ea typeface="Geist"/>
                <a:cs typeface="Geist"/>
                <a:sym typeface="Geist"/>
              </a:rPr>
              <a:t>Podajniki substratów stałych to precyzyjne urządzenia ważące i rozdrabniające materiał.</a:t>
            </a:r>
            <a:endParaRPr sz="1000">
              <a:solidFill>
                <a:schemeClr val="dk1"/>
              </a:solidFill>
              <a:latin typeface="Geist"/>
              <a:ea typeface="Geist"/>
              <a:cs typeface="Geist"/>
              <a:sym typeface="Geist"/>
            </a:endParaRPr>
          </a:p>
          <a:p>
            <a:pPr marL="171450" marR="0" lvl="0" indent="-168275" algn="l" rtl="0">
              <a:lnSpc>
                <a:spcPct val="100000"/>
              </a:lnSpc>
              <a:spcBef>
                <a:spcPts val="400"/>
              </a:spcBef>
              <a:spcAft>
                <a:spcPts val="400"/>
              </a:spcAft>
              <a:buClr>
                <a:schemeClr val="accent1"/>
              </a:buClr>
              <a:buSzPts val="850"/>
              <a:buFont typeface="Geist"/>
              <a:buChar char="•"/>
            </a:pPr>
            <a:r>
              <a:rPr lang="pl" sz="1000">
                <a:solidFill>
                  <a:schemeClr val="dk1"/>
                </a:solidFill>
                <a:latin typeface="Geist"/>
                <a:ea typeface="Geist"/>
                <a:cs typeface="Geist"/>
                <a:sym typeface="Geist"/>
              </a:rPr>
              <a:t>Dobór pomp zależy od gęstości i lepkości substratu: pompy wirnikowe dla rzadkich, śrubowe i krzywkowe dla gęstych.</a:t>
            </a:r>
            <a:endParaRPr sz="1000">
              <a:solidFill>
                <a:schemeClr val="dk1"/>
              </a:solidFill>
              <a:latin typeface="Geist"/>
              <a:ea typeface="Geist"/>
              <a:cs typeface="Geist"/>
              <a:sym typeface="Geist"/>
            </a:endParaRPr>
          </a:p>
        </p:txBody>
      </p:sp>
      <p:sp>
        <p:nvSpPr>
          <p:cNvPr id="374" name="Google Shape;374;p39" descr="chapter_allcaps"/>
          <p:cNvSpPr txBox="1">
            <a:spLocks noGrp="1"/>
          </p:cNvSpPr>
          <p:nvPr>
            <p:ph type="body" idx="4294967295"/>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pl" sz="1000">
                <a:solidFill>
                  <a:schemeClr val="accent1"/>
                </a:solidFill>
                <a:latin typeface="Geist SemiBold"/>
                <a:ea typeface="Geist SemiBold"/>
                <a:cs typeface="Geist SemiBold"/>
                <a:sym typeface="Geist SemiBold"/>
              </a:rPr>
              <a:t>PODSUMOWANIE</a:t>
            </a:r>
            <a:endParaRPr sz="1000">
              <a:solidFill>
                <a:schemeClr val="accent1"/>
              </a:solidFill>
              <a:latin typeface="Geist SemiBold"/>
              <a:ea typeface="Geist SemiBold"/>
              <a:cs typeface="Geist SemiBold"/>
              <a:sym typeface="Geist SemiBold"/>
            </a:endParaRPr>
          </a:p>
        </p:txBody>
      </p:sp>
      <p:sp>
        <p:nvSpPr>
          <p:cNvPr id="376" name="Google Shape;376;p39" descr="takeaway"/>
          <p:cNvSpPr txBox="1"/>
          <p:nvPr/>
        </p:nvSpPr>
        <p:spPr>
          <a:xfrm>
            <a:off x="489152" y="4368038"/>
            <a:ext cx="8378400" cy="579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50" dirty="0">
                <a:solidFill>
                  <a:schemeClr val="accent1"/>
                </a:solidFill>
                <a:latin typeface="Geist"/>
                <a:ea typeface="Geist"/>
                <a:cs typeface="Geist"/>
                <a:sym typeface="Geist"/>
              </a:rPr>
              <a:t>Logistyka substratów w biogazowni to kluczowy element wpływający na stabilność procesu, koszty operacyjne (OPEX) oraz bezpieczeństwo. Poprawne magazynowanie, transport i dozowanie substratów minimalizują straty i ryzyko, co przekłada się na efektywność całej instalacji.</a:t>
            </a:r>
            <a:endParaRPr sz="1050" dirty="0">
              <a:solidFill>
                <a:schemeClr val="accent1"/>
              </a:solidFill>
              <a:latin typeface="Geist"/>
              <a:ea typeface="Geist"/>
              <a:cs typeface="Geist"/>
              <a:sym typeface="Geist"/>
            </a:endParaRPr>
          </a:p>
        </p:txBody>
      </p:sp>
      <p:sp>
        <p:nvSpPr>
          <p:cNvPr id="377" name="Google Shape;377;p39"/>
          <p:cNvSpPr/>
          <p:nvPr/>
        </p:nvSpPr>
        <p:spPr>
          <a:xfrm rot="5400000">
            <a:off x="352826" y="4534550"/>
            <a:ext cx="133125" cy="80750"/>
          </a:xfrm>
          <a:prstGeom prst="flowChartExtra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00">
              <a:latin typeface="Hanken Grotesk"/>
              <a:ea typeface="Hanken Grotesk"/>
              <a:cs typeface="Hanken Grotesk"/>
              <a:sym typeface="Hanken Grotesk"/>
            </a:endParaRPr>
          </a:p>
        </p:txBody>
      </p:sp>
      <p:pic>
        <p:nvPicPr>
          <p:cNvPr id="2" name="Picture 1"/>
          <p:cNvPicPr>
            <a:picLocks noChangeAspect="1"/>
          </p:cNvPicPr>
          <p:nvPr/>
        </p:nvPicPr>
        <p:blipFill>
          <a:blip r:embed="rId3"/>
          <a:stretch>
            <a:fillRect/>
          </a:stretch>
        </p:blipFill>
        <p:spPr>
          <a:xfrm>
            <a:off x="6174754" y="2156842"/>
            <a:ext cx="2969246" cy="216592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40"/>
          <p:cNvSpPr/>
          <p:nvPr/>
        </p:nvSpPr>
        <p:spPr>
          <a:xfrm>
            <a:off x="6572250" y="246175"/>
            <a:ext cx="2295300" cy="4610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383" name="Google Shape;383;p40" descr="takeaway"/>
          <p:cNvSpPr txBox="1"/>
          <p:nvPr/>
        </p:nvSpPr>
        <p:spPr>
          <a:xfrm>
            <a:off x="6792575" y="514650"/>
            <a:ext cx="1876200" cy="1788935"/>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pl" sz="1000" dirty="0">
                <a:solidFill>
                  <a:schemeClr val="accent3"/>
                </a:solidFill>
                <a:latin typeface="Geist"/>
                <a:ea typeface="Geist"/>
                <a:cs typeface="Geist"/>
                <a:sym typeface="Geist"/>
              </a:rPr>
              <a:t>Quiz pozwala ocenić zrozumienie kluczowych aspektów logistyki substratów w biogazowni, w tym przygotowania kiszonki, doboru pomp, kosztów operacyjnych, higienizacji oraz zasad bezpieczeństwa związanych z magazynowaniem i obsługą zbiorników.</a:t>
            </a:r>
            <a:endParaRPr sz="1000" dirty="0">
              <a:solidFill>
                <a:schemeClr val="accent3"/>
              </a:solidFill>
              <a:latin typeface="Geist"/>
              <a:ea typeface="Geist"/>
              <a:cs typeface="Geist"/>
              <a:sym typeface="Geist"/>
            </a:endParaRPr>
          </a:p>
        </p:txBody>
      </p:sp>
      <p:sp>
        <p:nvSpPr>
          <p:cNvPr id="384" name="Google Shape;384;p40" descr="header_0"/>
          <p:cNvSpPr txBox="1"/>
          <p:nvPr/>
        </p:nvSpPr>
        <p:spPr>
          <a:xfrm>
            <a:off x="276250" y="914025"/>
            <a:ext cx="1252200" cy="197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pl" sz="1000">
                <a:solidFill>
                  <a:schemeClr val="accent1"/>
                </a:solidFill>
                <a:latin typeface="Geist SemiBold"/>
                <a:ea typeface="Geist SemiBold"/>
                <a:cs typeface="Geist SemiBold"/>
                <a:sym typeface="Geist SemiBold"/>
              </a:rPr>
              <a:t>Pytania quizowe</a:t>
            </a:r>
            <a:endParaRPr sz="1000">
              <a:solidFill>
                <a:schemeClr val="accent1"/>
              </a:solidFill>
              <a:latin typeface="Geist SemiBold"/>
              <a:ea typeface="Geist SemiBold"/>
              <a:cs typeface="Geist SemiBold"/>
              <a:sym typeface="Geist SemiBold"/>
            </a:endParaRPr>
          </a:p>
        </p:txBody>
      </p:sp>
      <p:sp>
        <p:nvSpPr>
          <p:cNvPr id="385" name="Google Shape;385;p40" descr="detail_0"/>
          <p:cNvSpPr txBox="1"/>
          <p:nvPr/>
        </p:nvSpPr>
        <p:spPr>
          <a:xfrm>
            <a:off x="1428394" y="914025"/>
            <a:ext cx="5165405" cy="1971000"/>
          </a:xfrm>
          <a:prstGeom prst="rect">
            <a:avLst/>
          </a:prstGeom>
          <a:noFill/>
          <a:ln>
            <a:noFill/>
          </a:ln>
        </p:spPr>
        <p:txBody>
          <a:bodyPr spcFirstLastPara="1" wrap="square" lIns="91425" tIns="91425" rIns="91425" bIns="91425" anchor="t" anchorCtr="0">
            <a:noAutofit/>
          </a:bodyPr>
          <a:lstStyle/>
          <a:p>
            <a:pPr marL="371475" lvl="0" indent="-234950" algn="l" rtl="0">
              <a:lnSpc>
                <a:spcPct val="100000"/>
              </a:lnSpc>
              <a:spcBef>
                <a:spcPts val="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Wymień trzy kluczowe elementy procesu przygotowania kiszonki w silosie przejazdowym, które minimalizują straty magazynowe.</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Jaki typ pompy (ogólna zasada) zastosujesz do transportu gęstego wywaru gorzelnianego (15% SM), a jaki do rzadkiej gnojowicy (5% SM)?</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Wymień trzy główne obszary, w których logistyka substratów wpływa na koszty operacyjne (OPEX) biogazowni.</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Jaki jest standardowy parametr (temperatura i czas) wymagany przy higienizacji substratów UPPZ?</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600"/>
              </a:spcAft>
              <a:buClr>
                <a:schemeClr val="dk1"/>
              </a:buClr>
              <a:buSzPts val="1000"/>
              <a:buFont typeface="Geist"/>
              <a:buChar char="•"/>
            </a:pPr>
            <a:r>
              <a:rPr lang="pl" sz="1000" dirty="0">
                <a:solidFill>
                  <a:schemeClr val="dk1"/>
                </a:solidFill>
                <a:latin typeface="Geist"/>
                <a:ea typeface="Geist"/>
                <a:cs typeface="Geist"/>
                <a:sym typeface="Geist"/>
              </a:rPr>
              <a:t>Dlaczego kategorycznie nie wolno wchodzić do opróżnionego zbiornika na gnojowicę bez specjalistycznego sprzętu i asekuracji? Jakie dwa główne zagrożenia gazowe tam występują?</a:t>
            </a:r>
            <a:endParaRPr sz="1000" dirty="0">
              <a:solidFill>
                <a:schemeClr val="dk1"/>
              </a:solidFill>
              <a:latin typeface="Geist"/>
              <a:ea typeface="Geist"/>
              <a:cs typeface="Geist"/>
              <a:sym typeface="Geist"/>
            </a:endParaRPr>
          </a:p>
        </p:txBody>
      </p:sp>
      <p:sp>
        <p:nvSpPr>
          <p:cNvPr id="386" name="Google Shape;386;p40" descr="detail_1"/>
          <p:cNvSpPr txBox="1"/>
          <p:nvPr/>
        </p:nvSpPr>
        <p:spPr>
          <a:xfrm>
            <a:off x="1428394" y="3041600"/>
            <a:ext cx="5013000" cy="1971000"/>
          </a:xfrm>
          <a:prstGeom prst="rect">
            <a:avLst/>
          </a:prstGeom>
          <a:noFill/>
          <a:ln>
            <a:noFill/>
          </a:ln>
        </p:spPr>
        <p:txBody>
          <a:bodyPr spcFirstLastPara="1" wrap="square" lIns="91425" tIns="91425" rIns="91425" bIns="91425" anchor="t" anchorCtr="0">
            <a:noAutofit/>
          </a:bodyPr>
          <a:lstStyle/>
          <a:p>
            <a:pPr marL="371475" lvl="0" indent="-234950" algn="l" rtl="0">
              <a:lnSpc>
                <a:spcPct val="100000"/>
              </a:lnSpc>
              <a:spcBef>
                <a:spcPts val="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Prawidłowe ubijanie (wysoka gęstość); szybkie i szczelne okrycie (folia podkładowa + główna); prawidłowe obciążenie folii.</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Do gęstego: pompa śrubowa (Mohno) lub krzywkowa. Do rzadkiego: pompa wirnikowa (zatapialna lub sucha).</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Koszty transportu zewnętrznego (paliwo); koszty obsługi wewnętrznej (paliwo/prąd ładowarek, praca); straty magazynowe (zepsuty substrat).</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0"/>
              </a:spcAft>
              <a:buClr>
                <a:schemeClr val="dk1"/>
              </a:buClr>
              <a:buSzPts val="1000"/>
              <a:buFont typeface="Geist"/>
              <a:buChar char="•"/>
            </a:pPr>
            <a:r>
              <a:rPr lang="pl" sz="1000" dirty="0">
                <a:solidFill>
                  <a:schemeClr val="dk1"/>
                </a:solidFill>
                <a:latin typeface="Geist"/>
                <a:ea typeface="Geist"/>
                <a:cs typeface="Geist"/>
                <a:sym typeface="Geist"/>
              </a:rPr>
              <a:t>Minimum 70°C przez minimum 60 minut.</a:t>
            </a:r>
            <a:endParaRPr sz="1000" dirty="0">
              <a:solidFill>
                <a:schemeClr val="dk1"/>
              </a:solidFill>
              <a:latin typeface="Geist"/>
              <a:ea typeface="Geist"/>
              <a:cs typeface="Geist"/>
              <a:sym typeface="Geist"/>
            </a:endParaRPr>
          </a:p>
          <a:p>
            <a:pPr marL="371475" lvl="0" indent="-234950" algn="l" rtl="0">
              <a:lnSpc>
                <a:spcPct val="100000"/>
              </a:lnSpc>
              <a:spcBef>
                <a:spcPts val="600"/>
              </a:spcBef>
              <a:spcAft>
                <a:spcPts val="600"/>
              </a:spcAft>
              <a:buClr>
                <a:schemeClr val="dk1"/>
              </a:buClr>
              <a:buSzPts val="1000"/>
              <a:buFont typeface="Geist"/>
              <a:buChar char="•"/>
            </a:pPr>
            <a:r>
              <a:rPr lang="pl" sz="1000" dirty="0">
                <a:solidFill>
                  <a:schemeClr val="dk1"/>
                </a:solidFill>
                <a:latin typeface="Geist"/>
                <a:ea typeface="Geist"/>
                <a:cs typeface="Geist"/>
                <a:sym typeface="Geist"/>
              </a:rPr>
              <a:t>Ryzyko śmiertelnego zatrucia/uduszenia. Zagrożenia: 1. Brak tlenu; 2. Obecność toksycznego siarkowodoru (H₂S).</a:t>
            </a:r>
            <a:endParaRPr sz="1000" dirty="0">
              <a:solidFill>
                <a:schemeClr val="dk1"/>
              </a:solidFill>
              <a:latin typeface="Geist"/>
              <a:ea typeface="Geist"/>
              <a:cs typeface="Geist"/>
              <a:sym typeface="Geist"/>
            </a:endParaRPr>
          </a:p>
        </p:txBody>
      </p:sp>
      <p:sp>
        <p:nvSpPr>
          <p:cNvPr id="387" name="Google Shape;387;p40" descr="header_1"/>
          <p:cNvSpPr txBox="1"/>
          <p:nvPr/>
        </p:nvSpPr>
        <p:spPr>
          <a:xfrm>
            <a:off x="276250" y="3041600"/>
            <a:ext cx="1252200" cy="181474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200"/>
              </a:spcAft>
              <a:buNone/>
            </a:pPr>
            <a:r>
              <a:rPr lang="pl" sz="1000" dirty="0">
                <a:solidFill>
                  <a:schemeClr val="accent1"/>
                </a:solidFill>
                <a:latin typeface="Geist SemiBold"/>
                <a:ea typeface="Geist SemiBold"/>
                <a:cs typeface="Geist SemiBold"/>
                <a:sym typeface="Geist SemiBold"/>
              </a:rPr>
              <a:t>Oczekiwane odpowiedzi</a:t>
            </a:r>
            <a:endParaRPr sz="1000" dirty="0">
              <a:solidFill>
                <a:schemeClr val="accent1"/>
              </a:solidFill>
              <a:latin typeface="Geist SemiBold"/>
              <a:ea typeface="Geist SemiBold"/>
              <a:cs typeface="Geist SemiBold"/>
              <a:sym typeface="Geist SemiBold"/>
            </a:endParaRPr>
          </a:p>
        </p:txBody>
      </p:sp>
      <p:sp>
        <p:nvSpPr>
          <p:cNvPr id="388" name="Google Shape;388;p40" descr="title"/>
          <p:cNvSpPr txBox="1">
            <a:spLocks noGrp="1"/>
          </p:cNvSpPr>
          <p:nvPr>
            <p:ph type="title"/>
          </p:nvPr>
        </p:nvSpPr>
        <p:spPr>
          <a:xfrm>
            <a:off x="276375" y="386950"/>
            <a:ext cx="6165000" cy="370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pl"/>
              <a:t>Quiz Kontrolny: Sprawdź Wiedzę</a:t>
            </a:r>
            <a:endParaRPr/>
          </a:p>
        </p:txBody>
      </p:sp>
      <p:sp>
        <p:nvSpPr>
          <p:cNvPr id="389" name="Google Shape;389;p40" descr="chapter_allcaps"/>
          <p:cNvSpPr txBox="1">
            <a:spLocks noGrp="1"/>
          </p:cNvSpPr>
          <p:nvPr>
            <p:ph type="body" idx="2"/>
          </p:nvPr>
        </p:nvSpPr>
        <p:spPr>
          <a:xfrm>
            <a:off x="276375" y="246175"/>
            <a:ext cx="2773200" cy="206700"/>
          </a:xfrm>
          <a:prstGeom prst="rect">
            <a:avLst/>
          </a:prstGeom>
        </p:spPr>
        <p:txBody>
          <a:bodyPr spcFirstLastPara="1" wrap="square" lIns="91425" tIns="91425" rIns="91425" bIns="91425" anchor="ctr" anchorCtr="0">
            <a:noAutofit/>
          </a:bodyPr>
          <a:lstStyle/>
          <a:p>
            <a:pPr marL="0" lvl="0" indent="0" algn="l" rtl="0">
              <a:spcBef>
                <a:spcPts val="900"/>
              </a:spcBef>
              <a:spcAft>
                <a:spcPts val="1200"/>
              </a:spcAft>
              <a:buNone/>
            </a:pPr>
            <a:r>
              <a:rPr lang="pl" sz="800">
                <a:solidFill>
                  <a:schemeClr val="accent1"/>
                </a:solidFill>
                <a:latin typeface="Geist SemiBold"/>
                <a:ea typeface="Geist SemiBold"/>
                <a:cs typeface="Geist SemiBold"/>
                <a:sym typeface="Geist SemiBold"/>
              </a:rPr>
              <a:t>QUIZ</a:t>
            </a:r>
            <a:endParaRPr sz="800">
              <a:solidFill>
                <a:schemeClr val="accent1"/>
              </a:solidFill>
              <a:latin typeface="Geist SemiBold"/>
              <a:ea typeface="Geist SemiBold"/>
              <a:cs typeface="Geist SemiBold"/>
              <a:sym typeface="Geist SemiBold"/>
            </a:endParaRPr>
          </a:p>
        </p:txBody>
      </p:sp>
      <p:cxnSp>
        <p:nvCxnSpPr>
          <p:cNvPr id="390" name="Google Shape;390;p40"/>
          <p:cNvCxnSpPr/>
          <p:nvPr/>
        </p:nvCxnSpPr>
        <p:spPr>
          <a:xfrm>
            <a:off x="276250" y="3041600"/>
            <a:ext cx="59988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94"/>
        <p:cNvGrpSpPr/>
        <p:nvPr/>
      </p:nvGrpSpPr>
      <p:grpSpPr>
        <a:xfrm>
          <a:off x="0" y="0"/>
          <a:ext cx="0" cy="0"/>
          <a:chOff x="0" y="0"/>
          <a:chExt cx="0" cy="0"/>
        </a:xfrm>
      </p:grpSpPr>
      <p:sp>
        <p:nvSpPr>
          <p:cNvPr id="395" name="Google Shape;395;p41"/>
          <p:cNvSpPr/>
          <p:nvPr/>
        </p:nvSpPr>
        <p:spPr>
          <a:xfrm>
            <a:off x="3285300" y="-8987"/>
            <a:ext cx="5858700" cy="5152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Geist"/>
              <a:ea typeface="Geist"/>
              <a:cs typeface="Geist"/>
              <a:sym typeface="Geist"/>
            </a:endParaRPr>
          </a:p>
        </p:txBody>
      </p:sp>
      <p:sp>
        <p:nvSpPr>
          <p:cNvPr id="396" name="Google Shape;396;p41" descr="outro_text"/>
          <p:cNvSpPr txBox="1">
            <a:spLocks noGrp="1"/>
          </p:cNvSpPr>
          <p:nvPr>
            <p:ph type="ctrTitle"/>
          </p:nvPr>
        </p:nvSpPr>
        <p:spPr>
          <a:xfrm>
            <a:off x="3664325" y="1193250"/>
            <a:ext cx="5102400" cy="275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l"/>
              <a:t>Dziękujemy</a:t>
            </a:r>
            <a:endParaRPr/>
          </a:p>
        </p:txBody>
      </p:sp>
      <p:pic>
        <p:nvPicPr>
          <p:cNvPr id="397" name="Google Shape;397;p41" descr="swappable_0" title="Serpentine Turquoise River Amidst Patchwork Farmlands.jpeg"/>
          <p:cNvPicPr preferRelativeResize="0"/>
          <p:nvPr/>
        </p:nvPicPr>
        <p:blipFill rotWithShape="1">
          <a:blip r:embed="rId3">
            <a:alphaModFix amt="85000"/>
          </a:blip>
          <a:srcRect l="64071"/>
          <a:stretch/>
        </p:blipFill>
        <p:spPr>
          <a:xfrm>
            <a:off x="0" y="-8987"/>
            <a:ext cx="3285300" cy="515250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sight Modern">
  <a:themeElements>
    <a:clrScheme name="Simple Light">
      <a:dk1>
        <a:srgbClr val="0F1111"/>
      </a:dk1>
      <a:lt1>
        <a:srgbClr val="FFFFFF"/>
      </a:lt1>
      <a:dk2>
        <a:srgbClr val="838E8D"/>
      </a:dk2>
      <a:lt2>
        <a:srgbClr val="E6EBE9"/>
      </a:lt2>
      <a:accent1>
        <a:srgbClr val="4CB572"/>
      </a:accent1>
      <a:accent2>
        <a:srgbClr val="60E08E"/>
      </a:accent2>
      <a:accent3>
        <a:srgbClr val="135E4B"/>
      </a:accent3>
      <a:accent4>
        <a:srgbClr val="2BAE8D"/>
      </a:accent4>
      <a:accent5>
        <a:srgbClr val="92FDDB"/>
      </a:accent5>
      <a:accent6>
        <a:srgbClr val="B69AD2"/>
      </a:accent6>
      <a:hlink>
        <a:srgbClr val="135E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3401</Words>
  <Application>Microsoft Office PowerPoint</Application>
  <PresentationFormat>On-screen Show (16:9)</PresentationFormat>
  <Paragraphs>300</Paragraphs>
  <Slides>21</Slides>
  <Notes>21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Hanken Grotesk</vt:lpstr>
      <vt:lpstr>Geist Medium</vt:lpstr>
      <vt:lpstr>Arial</vt:lpstr>
      <vt:lpstr>Libre Franklin Medium</vt:lpstr>
      <vt:lpstr>Geist</vt:lpstr>
      <vt:lpstr>Geist SemiBold</vt:lpstr>
      <vt:lpstr>Simple Light</vt:lpstr>
      <vt:lpstr>Insight Modern</vt:lpstr>
      <vt:lpstr>Logistyka Biogazowni: Dostawy i Magazynowanie</vt:lpstr>
      <vt:lpstr>Agenda</vt:lpstr>
      <vt:lpstr>Rola Logistyki w Biogazowni</vt:lpstr>
      <vt:lpstr>Konsekwencje Błędów Logistycznych</vt:lpstr>
      <vt:lpstr>Charakterystyka Substratów pod Kątem Logistyki</vt:lpstr>
      <vt:lpstr>Magazynowanie Substratów Stałych: Silosy Przejazdowe</vt:lpstr>
      <vt:lpstr>Magazynowanie Substratów Stałych: Okrywanie i Straty</vt:lpstr>
      <vt:lpstr>Magazynowanie Substratów Płynnych: Zbiorniki i Laguny</vt:lpstr>
      <vt:lpstr>Wymogi Ogólne Magazynowania</vt:lpstr>
      <vt:lpstr>Case Study: Straty Magazynowe Kiszonki</vt:lpstr>
      <vt:lpstr>Transport Zewnętrzny Substratów</vt:lpstr>
      <vt:lpstr>Transport Wewnętrzny i Podawanie Substratów Stałych</vt:lpstr>
      <vt:lpstr>Transport Wewnętrzny i Podawanie Substratów Płynnych</vt:lpstr>
      <vt:lpstr>Higienizacja Substratów</vt:lpstr>
      <vt:lpstr>Bezpieczeństwo w Logistyce Substratów</vt:lpstr>
      <vt:lpstr>Planowanie Logistyczne i Optymalizacja Kosztów</vt:lpstr>
      <vt:lpstr>Ćwiczenie Obliczeniowe: Pojemność Magazynowa Silosu</vt:lpstr>
      <vt:lpstr>Wyniki Ćwiczenia Obliczeniowego</vt:lpstr>
      <vt:lpstr>10 Najważniejszych Wniosków</vt:lpstr>
      <vt:lpstr>Quiz Kontrolny: Sprawdź Wiedzę</vt:lpstr>
      <vt:lpstr>Dziękujemy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Logistyka Biogazowni: Dostawy i Magazynowanie</dc:title>
  <cp:lastModifiedBy>Microsoft account</cp:lastModifiedBy>
  <cp:revision>5</cp:revision>
  <dcterms:modified xsi:type="dcterms:W3CDTF">2025-11-01T20:27:25Z</dcterms:modified>
</cp:coreProperties>
</file>