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6" r:id="rId1"/>
    <p:sldMasterId id="2147483667" r:id="rId2"/>
  </p:sldMasterIdLst>
  <p:notesMasterIdLst>
    <p:notesMasterId r:id="rId2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81" r:id="rId14"/>
    <p:sldId id="267" r:id="rId15"/>
    <p:sldId id="268" r:id="rId16"/>
    <p:sldId id="269" r:id="rId17"/>
    <p:sldId id="270" r:id="rId18"/>
    <p:sldId id="271" r:id="rId19"/>
    <p:sldId id="277" r:id="rId20"/>
    <p:sldId id="278" r:id="rId21"/>
    <p:sldId id="279" r:id="rId22"/>
    <p:sldId id="280" r:id="rId23"/>
    <p:sldId id="272" r:id="rId24"/>
    <p:sldId id="273" r:id="rId25"/>
    <p:sldId id="274" r:id="rId26"/>
    <p:sldId id="275" r:id="rId27"/>
    <p:sldId id="276" r:id="rId28"/>
  </p:sldIdLst>
  <p:sldSz cx="9144000" cy="5143500" type="screen16x9"/>
  <p:notesSz cx="6858000" cy="9144000"/>
  <p:embeddedFontLst>
    <p:embeddedFont>
      <p:font typeface="Verdana" panose="020B0604030504040204" pitchFamily="34" charset="0"/>
      <p:regular r:id="rId30"/>
      <p:bold r:id="rId31"/>
      <p:italic r:id="rId32"/>
      <p:boldItalic r:id="rId33"/>
    </p:embeddedFont>
    <p:embeddedFont>
      <p:font typeface="Hanken Grotesk" panose="020B0604020202020204" charset="-18"/>
      <p:regular r:id="rId34"/>
      <p:bold r:id="rId35"/>
      <p:italic r:id="rId36"/>
      <p:boldItalic r:id="rId37"/>
    </p:embeddedFont>
    <p:embeddedFont>
      <p:font typeface="Geist Medium" panose="020B0604020202020204" charset="-18"/>
      <p:regular r:id="rId38"/>
      <p:bold r:id="rId39"/>
    </p:embeddedFont>
    <p:embeddedFont>
      <p:font typeface="Libre Franklin Medium" panose="020B0604020202020204" charset="-18"/>
      <p:regular r:id="rId40"/>
      <p:bold r:id="rId41"/>
      <p:italic r:id="rId42"/>
      <p:boldItalic r:id="rId43"/>
    </p:embeddedFont>
    <p:embeddedFont>
      <p:font typeface="Geist" panose="020B0604020202020204" charset="-18"/>
      <p:regular r:id="rId44"/>
      <p:bold r:id="rId45"/>
    </p:embeddedFont>
    <p:embeddedFont>
      <p:font typeface="Geist SemiBold" panose="020B0604020202020204" charset="-18"/>
      <p:regular r:id="rId46"/>
      <p:bold r:id="rId4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6C8256B-2E71-4339-A4CC-3151C5A26C4E}">
  <a:tblStyle styleId="{46C8256B-2E71-4339-A4CC-3151C5A26C4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62" d="100"/>
          <a:sy n="162" d="100"/>
        </p:scale>
        <p:origin x="114" y="1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10.fntdata"/><Relationship Id="rId21" Type="http://schemas.openxmlformats.org/officeDocument/2006/relationships/slide" Target="slides/slide19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47" Type="http://schemas.openxmlformats.org/officeDocument/2006/relationships/font" Target="fonts/font18.fntdata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notesMaster" Target="notesMasters/notesMaster1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font" Target="fonts/font16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7.fntdata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2.fntdata"/><Relationship Id="rId44" Type="http://schemas.openxmlformats.org/officeDocument/2006/relationships/font" Target="fonts/font1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font" Target="fonts/font14.fntdata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font" Target="fonts/font17.fntdata"/><Relationship Id="rId20" Type="http://schemas.openxmlformats.org/officeDocument/2006/relationships/slide" Target="slides/slide18.xml"/><Relationship Id="rId41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image" Target="../media/image1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6184072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SLIDES_API1043522149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SLIDES_API1043522149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783023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SLIDES_API1043522149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SLIDES_API1043522149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538878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SLIDES_API1043522149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SLIDES_API1043522149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473217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SLIDES_API1043522149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SLIDES_API1043522149_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9991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SLIDES_API1043522149_2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SLIDES_API1043522149_2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2715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SLIDES_API1043522149_2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SLIDES_API1043522149_2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850894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SLIDES_API1043522149_3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SLIDES_API1043522149_3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183857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SLIDES_API1043522149_4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SLIDES_API1043522149_4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254390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SLIDES_API1043522149_4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SLIDES_API1043522149_4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726401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SLIDES_API1043522149_5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SLIDES_API1043522149_5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190010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SLIDES_API1043522149_6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SLIDES_API1043522149_6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10094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SLIDES_API1043522149_7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SLIDES_API1043522149_7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925886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SLIDES_API1043522149_7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SLIDES_API1043522149_7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75761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SLIDES_API1043522149_8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SLIDES_API1043522149_8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728318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SLIDES_API1043522149_8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SLIDES_API1043522149_8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566908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SLIDES_API1043522149_9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SLIDES_API1043522149_9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830975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SLIDES_API1043522149_10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SLIDES_API1043522149_10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043134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SLIDES_API1043522149_10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SLIDES_API1043522149_10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937847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SLIDES_API1043522149_11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SLIDES_API1043522149_1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894138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SLIDES_API1043522149_11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SLIDES_API1043522149_1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235231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SLIDES_API1043522149_12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SLIDES_API1043522149_12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3306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25" y="1303025"/>
            <a:ext cx="6000900" cy="171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900"/>
              <a:buNone/>
              <a:defRPr sz="2900"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685817" y="3086100"/>
            <a:ext cx="6000900" cy="4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500"/>
              <a:buNone/>
              <a:defRPr sz="1500">
                <a:solidFill>
                  <a:schemeClr val="accent3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_1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5"/>
          <p:cNvSpPr txBox="1">
            <a:spLocks noGrp="1"/>
          </p:cNvSpPr>
          <p:nvPr>
            <p:ph type="ctrTitle"/>
          </p:nvPr>
        </p:nvSpPr>
        <p:spPr>
          <a:xfrm>
            <a:off x="685817" y="1303020"/>
            <a:ext cx="6000900" cy="171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900"/>
              <a:buNone/>
              <a:defRPr sz="2900"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subTitle" idx="1"/>
          </p:nvPr>
        </p:nvSpPr>
        <p:spPr>
          <a:xfrm>
            <a:off x="685817" y="3086100"/>
            <a:ext cx="6000900" cy="4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ubTitle" idx="1"/>
          </p:nvPr>
        </p:nvSpPr>
        <p:spPr>
          <a:xfrm>
            <a:off x="342908" y="781812"/>
            <a:ext cx="8456100" cy="46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">
  <p:cSld name="CUSTOM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</p:txBody>
      </p:sp>
      <p:sp>
        <p:nvSpPr>
          <p:cNvPr id="68" name="Google Shape;68;p17"/>
          <p:cNvSpPr txBox="1">
            <a:spLocks noGrp="1"/>
          </p:cNvSpPr>
          <p:nvPr>
            <p:ph type="title"/>
          </p:nvPr>
        </p:nvSpPr>
        <p:spPr>
          <a:xfrm>
            <a:off x="343921" y="2854905"/>
            <a:ext cx="8456100" cy="90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7699033" y="4903461"/>
            <a:ext cx="1133100" cy="1920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TITLE_AND_BODY_1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42908" y="411480"/>
            <a:ext cx="84561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body" idx="1"/>
          </p:nvPr>
        </p:nvSpPr>
        <p:spPr>
          <a:xfrm>
            <a:off x="342908" y="1378458"/>
            <a:ext cx="8456100" cy="32508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>
            <a:endParaRPr/>
          </a:p>
        </p:txBody>
      </p:sp>
      <p:sp>
        <p:nvSpPr>
          <p:cNvPr id="73" name="Google Shape;73;p18"/>
          <p:cNvSpPr txBox="1">
            <a:spLocks noGrp="1"/>
          </p:cNvSpPr>
          <p:nvPr>
            <p:ph type="subTitle" idx="2"/>
          </p:nvPr>
        </p:nvSpPr>
        <p:spPr>
          <a:xfrm>
            <a:off x="342908" y="781812"/>
            <a:ext cx="8456100" cy="466500"/>
          </a:xfrm>
          <a:prstGeom prst="rect">
            <a:avLst/>
          </a:prstGeom>
        </p:spPr>
        <p:txBody>
          <a:bodyPr spcFirstLastPara="1" wrap="square" lIns="34275" tIns="68575" rIns="34275" bIns="34275" anchor="t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4" name="Google Shape;74;p18"/>
          <p:cNvSpPr txBox="1">
            <a:spLocks noGrp="1"/>
          </p:cNvSpPr>
          <p:nvPr>
            <p:ph type="body" idx="3"/>
          </p:nvPr>
        </p:nvSpPr>
        <p:spPr>
          <a:xfrm>
            <a:off x="342908" y="212598"/>
            <a:ext cx="8456100" cy="198900"/>
          </a:xfrm>
          <a:prstGeom prst="rect">
            <a:avLst/>
          </a:prstGeom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75" name="Google Shape;75;p18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-Sections">
  <p:cSld name="4-Section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9"/>
          <p:cNvSpPr txBox="1">
            <a:spLocks noGrp="1"/>
          </p:cNvSpPr>
          <p:nvPr>
            <p:ph type="title"/>
          </p:nvPr>
        </p:nvSpPr>
        <p:spPr>
          <a:xfrm>
            <a:off x="457200" y="342900"/>
            <a:ext cx="8229600" cy="59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9"/>
          <p:cNvSpPr txBox="1">
            <a:spLocks noGrp="1"/>
          </p:cNvSpPr>
          <p:nvPr>
            <p:ph type="body" idx="1"/>
          </p:nvPr>
        </p:nvSpPr>
        <p:spPr>
          <a:xfrm>
            <a:off x="457200" y="1876096"/>
            <a:ext cx="1982100" cy="28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9" name="Google Shape;79;p19"/>
          <p:cNvSpPr txBox="1">
            <a:spLocks noGrp="1"/>
          </p:cNvSpPr>
          <p:nvPr>
            <p:ph type="body" idx="2"/>
          </p:nvPr>
        </p:nvSpPr>
        <p:spPr>
          <a:xfrm>
            <a:off x="2539746" y="1876096"/>
            <a:ext cx="1982100" cy="28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dt" idx="10"/>
          </p:nvPr>
        </p:nvSpPr>
        <p:spPr>
          <a:xfrm>
            <a:off x="457200" y="4800600"/>
            <a:ext cx="2229000" cy="2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ftr" idx="11"/>
          </p:nvPr>
        </p:nvSpPr>
        <p:spPr>
          <a:xfrm>
            <a:off x="2775585" y="4800600"/>
            <a:ext cx="3592800" cy="2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9"/>
          <p:cNvSpPr txBox="1">
            <a:spLocks noGrp="1"/>
          </p:cNvSpPr>
          <p:nvPr>
            <p:ph type="sldNum" idx="12"/>
          </p:nvPr>
        </p:nvSpPr>
        <p:spPr>
          <a:xfrm>
            <a:off x="6865620" y="4800600"/>
            <a:ext cx="1821300" cy="2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  <p:sp>
        <p:nvSpPr>
          <p:cNvPr id="83" name="Google Shape;83;p19"/>
          <p:cNvSpPr txBox="1">
            <a:spLocks noGrp="1"/>
          </p:cNvSpPr>
          <p:nvPr>
            <p:ph type="body" idx="3"/>
          </p:nvPr>
        </p:nvSpPr>
        <p:spPr>
          <a:xfrm>
            <a:off x="457200" y="1059180"/>
            <a:ext cx="1982100" cy="7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marL="914400" lvl="1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4" name="Google Shape;84;p19"/>
          <p:cNvSpPr txBox="1">
            <a:spLocks noGrp="1"/>
          </p:cNvSpPr>
          <p:nvPr>
            <p:ph type="body" idx="4"/>
          </p:nvPr>
        </p:nvSpPr>
        <p:spPr>
          <a:xfrm>
            <a:off x="2539746" y="1059180"/>
            <a:ext cx="1982100" cy="7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marL="914400" lvl="1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5" name="Google Shape;85;p19"/>
          <p:cNvSpPr txBox="1">
            <a:spLocks noGrp="1"/>
          </p:cNvSpPr>
          <p:nvPr>
            <p:ph type="body" idx="5"/>
          </p:nvPr>
        </p:nvSpPr>
        <p:spPr>
          <a:xfrm>
            <a:off x="4622292" y="1876096"/>
            <a:ext cx="1982100" cy="28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6" name="Google Shape;86;p19"/>
          <p:cNvSpPr txBox="1">
            <a:spLocks noGrp="1"/>
          </p:cNvSpPr>
          <p:nvPr>
            <p:ph type="body" idx="6"/>
          </p:nvPr>
        </p:nvSpPr>
        <p:spPr>
          <a:xfrm>
            <a:off x="6704838" y="1877673"/>
            <a:ext cx="1982100" cy="28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7" name="Google Shape;87;p19"/>
          <p:cNvSpPr txBox="1">
            <a:spLocks noGrp="1"/>
          </p:cNvSpPr>
          <p:nvPr>
            <p:ph type="body" idx="7"/>
          </p:nvPr>
        </p:nvSpPr>
        <p:spPr>
          <a:xfrm>
            <a:off x="4622292" y="1059180"/>
            <a:ext cx="1982100" cy="7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marL="914400" lvl="1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body" idx="8"/>
          </p:nvPr>
        </p:nvSpPr>
        <p:spPr>
          <a:xfrm>
            <a:off x="6704838" y="1059180"/>
            <a:ext cx="1982100" cy="7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marL="914400" lvl="1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TITLE_AND_BODY_2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0"/>
          <p:cNvSpPr txBox="1">
            <a:spLocks noGrp="1"/>
          </p:cNvSpPr>
          <p:nvPr>
            <p:ph type="title"/>
          </p:nvPr>
        </p:nvSpPr>
        <p:spPr>
          <a:xfrm>
            <a:off x="342908" y="411480"/>
            <a:ext cx="84561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91" name="Google Shape;91;p20"/>
          <p:cNvSpPr txBox="1">
            <a:spLocks noGrp="1"/>
          </p:cNvSpPr>
          <p:nvPr>
            <p:ph type="body" idx="1"/>
          </p:nvPr>
        </p:nvSpPr>
        <p:spPr>
          <a:xfrm>
            <a:off x="342908" y="1378458"/>
            <a:ext cx="8456100" cy="32508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>
            <a:endParaRPr/>
          </a:p>
        </p:txBody>
      </p:sp>
      <p:sp>
        <p:nvSpPr>
          <p:cNvPr id="92" name="Google Shape;92;p20"/>
          <p:cNvSpPr txBox="1">
            <a:spLocks noGrp="1"/>
          </p:cNvSpPr>
          <p:nvPr>
            <p:ph type="subTitle" idx="2"/>
          </p:nvPr>
        </p:nvSpPr>
        <p:spPr>
          <a:xfrm>
            <a:off x="342908" y="781812"/>
            <a:ext cx="8456100" cy="466500"/>
          </a:xfrm>
          <a:prstGeom prst="rect">
            <a:avLst/>
          </a:prstGeom>
        </p:spPr>
        <p:txBody>
          <a:bodyPr spcFirstLastPara="1" wrap="square" lIns="34275" tIns="68575" rIns="34275" bIns="34275" anchor="t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93" name="Google Shape;93;p20"/>
          <p:cNvSpPr txBox="1">
            <a:spLocks noGrp="1"/>
          </p:cNvSpPr>
          <p:nvPr>
            <p:ph type="body" idx="3"/>
          </p:nvPr>
        </p:nvSpPr>
        <p:spPr>
          <a:xfrm>
            <a:off x="342908" y="212598"/>
            <a:ext cx="8456100" cy="198900"/>
          </a:xfrm>
          <a:prstGeom prst="rect">
            <a:avLst/>
          </a:prstGeom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94" name="Google Shape;94;p20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276375" y="1122250"/>
            <a:ext cx="85914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●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1pPr>
            <a:lvl2pPr marL="914400" lvl="1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○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2pPr>
            <a:lvl3pPr marL="1371600" lvl="2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■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3pPr>
            <a:lvl4pPr marL="1828800" lvl="3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●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4pPr>
            <a:lvl5pPr marL="2286000" lvl="4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○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5pPr>
            <a:lvl6pPr marL="2743200" lvl="5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■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6pPr>
            <a:lvl7pPr marL="3200400" lvl="6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●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7pPr>
            <a:lvl8pPr marL="3657600" lvl="7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○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8pPr>
            <a:lvl9pPr marL="4114800" lvl="8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■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/>
          <p:nvPr/>
        </p:nvSpPr>
        <p:spPr>
          <a:xfrm>
            <a:off x="3027898" y="4903470"/>
            <a:ext cx="30861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rPr>
              <a:t>CONFIDENTIAL | DRAFT</a:t>
            </a:r>
            <a:endParaRPr sz="700">
              <a:solidFill>
                <a:srgbClr val="B7B7B7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54" name="Google Shape;54;p13"/>
          <p:cNvSpPr txBox="1"/>
          <p:nvPr/>
        </p:nvSpPr>
        <p:spPr>
          <a:xfrm>
            <a:off x="342908" y="4903470"/>
            <a:ext cx="30861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rPr>
              <a:t>© Copyright 2025</a:t>
            </a:r>
            <a:endParaRPr sz="700">
              <a:solidFill>
                <a:srgbClr val="B7B7B7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7699033" y="4903461"/>
            <a:ext cx="11331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1">
          <p15:clr>
            <a:srgbClr val="E46962"/>
          </p15:clr>
        </p15:guide>
        <p15:guide id="2" pos="174">
          <p15:clr>
            <a:srgbClr val="E46962"/>
          </p15:clr>
        </p15:guide>
        <p15:guide id="3" orient="horz" pos="3059">
          <p15:clr>
            <a:srgbClr val="E46962"/>
          </p15:clr>
        </p15:guide>
        <p15:guide id="4" orient="horz" pos="244">
          <p15:clr>
            <a:srgbClr val="E46962"/>
          </p15:clr>
        </p15:guide>
        <p15:guide id="5" pos="5586">
          <p15:clr>
            <a:srgbClr val="E46962"/>
          </p15:clr>
        </p15:guide>
        <p15:guide id="6" pos="239">
          <p15:clr>
            <a:srgbClr val="E46962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emf"/><Relationship Id="rId5" Type="http://schemas.openxmlformats.org/officeDocument/2006/relationships/package" Target="../embeddings/Microsoft_Excel_Worksheet2.xlsx"/><Relationship Id="rId4" Type="http://schemas.openxmlformats.org/officeDocument/2006/relationships/image" Target="../media/image8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emf"/><Relationship Id="rId5" Type="http://schemas.openxmlformats.org/officeDocument/2006/relationships/package" Target="../embeddings/Microsoft_Excel_Worksheet5.xlsx"/><Relationship Id="rId4" Type="http://schemas.openxmlformats.org/officeDocument/2006/relationships/image" Target="../media/image12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5.emf"/><Relationship Id="rId5" Type="http://schemas.openxmlformats.org/officeDocument/2006/relationships/package" Target="../embeddings/Microsoft_Excel_Worksheet7.xlsx"/><Relationship Id="rId4" Type="http://schemas.openxmlformats.org/officeDocument/2006/relationships/image" Target="../media/image14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1"/>
          <p:cNvSpPr/>
          <p:nvPr/>
        </p:nvSpPr>
        <p:spPr>
          <a:xfrm>
            <a:off x="0" y="-8975"/>
            <a:ext cx="5858700" cy="5152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00" name="Google Shape;100;p21" descr="presentation_title"/>
          <p:cNvSpPr txBox="1">
            <a:spLocks noGrp="1"/>
          </p:cNvSpPr>
          <p:nvPr>
            <p:ph type="ctrTitle"/>
          </p:nvPr>
        </p:nvSpPr>
        <p:spPr>
          <a:xfrm>
            <a:off x="379025" y="458275"/>
            <a:ext cx="5102400" cy="275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Parametry Substratów i Tworzenie Receptur</a:t>
            </a:r>
            <a:endParaRPr/>
          </a:p>
        </p:txBody>
      </p:sp>
      <p:sp>
        <p:nvSpPr>
          <p:cNvPr id="101" name="Google Shape;101;p21" descr="date"/>
          <p:cNvSpPr txBox="1">
            <a:spLocks noGrp="1"/>
          </p:cNvSpPr>
          <p:nvPr>
            <p:ph type="subTitle" idx="1"/>
          </p:nvPr>
        </p:nvSpPr>
        <p:spPr>
          <a:xfrm>
            <a:off x="379025" y="3215200"/>
            <a:ext cx="5102400" cy="4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400" dirty="0" smtClean="0"/>
              <a:t>BCU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400" dirty="0" smtClean="0"/>
              <a:t>Łukasz Rosik</a:t>
            </a:r>
            <a:endParaRPr sz="1400" dirty="0"/>
          </a:p>
        </p:txBody>
      </p:sp>
      <p:pic>
        <p:nvPicPr>
          <p:cNvPr id="102" name="Google Shape;102;p21" descr="swappable_0" title="Serpentine Turquoise River Amidst Patchwork Farmlands.jpeg"/>
          <p:cNvPicPr preferRelativeResize="0"/>
          <p:nvPr/>
        </p:nvPicPr>
        <p:blipFill rotWithShape="1">
          <a:blip r:embed="rId3">
            <a:alphaModFix amt="85000"/>
          </a:blip>
          <a:srcRect l="64071"/>
          <a:stretch/>
        </p:blipFill>
        <p:spPr>
          <a:xfrm>
            <a:off x="5858700" y="-8975"/>
            <a:ext cx="3285300" cy="515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2</a:t>
            </a:fld>
            <a:endParaRPr/>
          </a:p>
        </p:txBody>
      </p:sp>
      <p:sp>
        <p:nvSpPr>
          <p:cNvPr id="108" name="Google Shape;108;p22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400">
                <a:solidFill>
                  <a:schemeClr val="accent1"/>
                </a:solidFill>
              </a:rPr>
              <a:t>Agenda</a:t>
            </a:r>
            <a:endParaRPr sz="1400">
              <a:solidFill>
                <a:schemeClr val="accent1"/>
              </a:solidFill>
              <a:latin typeface="Geist Medium"/>
              <a:ea typeface="Geist Medium"/>
              <a:cs typeface="Geist Medium"/>
              <a:sym typeface="Geist Medium"/>
            </a:endParaRPr>
          </a:p>
        </p:txBody>
      </p:sp>
      <p:sp>
        <p:nvSpPr>
          <p:cNvPr id="109" name="Google Shape;109;p22" descr="agenda_0"/>
          <p:cNvSpPr txBox="1">
            <a:spLocks noGrp="1"/>
          </p:cNvSpPr>
          <p:nvPr>
            <p:ph type="body" idx="4294967295"/>
          </p:nvPr>
        </p:nvSpPr>
        <p:spPr>
          <a:xfrm>
            <a:off x="342900" y="915800"/>
            <a:ext cx="4014900" cy="3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 sz="1200" dirty="0">
                <a:solidFill>
                  <a:schemeClr val="dk1"/>
                </a:solidFill>
              </a:rPr>
              <a:t>Wprowadzenie: Od Składników do Koktajlu</a:t>
            </a:r>
            <a:endParaRPr sz="1200" dirty="0"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 sz="1200" dirty="0">
                <a:solidFill>
                  <a:schemeClr val="dk1"/>
                </a:solidFill>
              </a:rPr>
              <a:t>Kluczowe Parametry Substratów</a:t>
            </a:r>
            <a:endParaRPr sz="1200" dirty="0"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 sz="1200" dirty="0">
                <a:solidFill>
                  <a:schemeClr val="dk1"/>
                </a:solidFill>
              </a:rPr>
              <a:t>Zasady Bilansowania Receptur</a:t>
            </a:r>
            <a:endParaRPr sz="1200" dirty="0"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 sz="1200" dirty="0">
                <a:solidFill>
                  <a:schemeClr val="dk1"/>
                </a:solidFill>
              </a:rPr>
              <a:t>Analiza Przypadków: Problemy i Korekty</a:t>
            </a:r>
            <a:endParaRPr sz="1200" dirty="0"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 sz="1200" dirty="0">
                <a:solidFill>
                  <a:schemeClr val="dk1"/>
                </a:solidFill>
              </a:rPr>
              <a:t>Dyskusja: Aspekty Praktyczne</a:t>
            </a:r>
            <a:endParaRPr sz="1200" dirty="0"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 sz="1200" dirty="0">
                <a:solidFill>
                  <a:schemeClr val="dk1"/>
                </a:solidFill>
              </a:rPr>
              <a:t>Ćwiczenia Praktyczne: Warsztat Receptur</a:t>
            </a:r>
            <a:endParaRPr sz="1200" dirty="0"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 sz="1200" dirty="0">
                <a:solidFill>
                  <a:schemeClr val="dk1"/>
                </a:solidFill>
              </a:rPr>
              <a:t>Kluczowe Wnioski: Zasady Receptury</a:t>
            </a:r>
            <a:endParaRPr sz="1200" dirty="0"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 sz="1200" dirty="0">
                <a:solidFill>
                  <a:schemeClr val="dk1"/>
                </a:solidFill>
              </a:rPr>
              <a:t>Szybki Quiz</a:t>
            </a:r>
            <a:endParaRPr sz="1200" dirty="0"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900"/>
              <a:buChar char="•"/>
            </a:pPr>
            <a:r>
              <a:rPr lang="pl" sz="1200" dirty="0">
                <a:solidFill>
                  <a:schemeClr val="dk1"/>
                </a:solidFill>
              </a:rPr>
              <a:t>Podsumowanie i Podziękowania</a:t>
            </a:r>
            <a:endParaRPr sz="1200" dirty="0">
              <a:solidFill>
                <a:schemeClr val="dk1"/>
              </a:solidFill>
            </a:endParaRPr>
          </a:p>
        </p:txBody>
      </p:sp>
      <p:pic>
        <p:nvPicPr>
          <p:cNvPr id="5" name="Obraz 3">
            <a:extLst>
              <a:ext uri="{FF2B5EF4-FFF2-40B4-BE49-F238E27FC236}">
                <a16:creationId xmlns:a16="http://schemas.microsoft.com/office/drawing/2014/main" xmlns="" id="{5CA06833-A48D-AA09-79AB-9C28C5834B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641" b="7243"/>
          <a:stretch/>
        </p:blipFill>
        <p:spPr>
          <a:xfrm>
            <a:off x="4039508" y="1707703"/>
            <a:ext cx="4759472" cy="212959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/>
          <p:nvPr/>
        </p:nvSpPr>
        <p:spPr>
          <a:xfrm>
            <a:off x="6003750" y="246175"/>
            <a:ext cx="2863800" cy="461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115" name="Google Shape;115;p23" descr="takeaway"/>
          <p:cNvSpPr txBox="1"/>
          <p:nvPr/>
        </p:nvSpPr>
        <p:spPr>
          <a:xfrm>
            <a:off x="6278645" y="514650"/>
            <a:ext cx="2340900" cy="1554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50" dirty="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Prawidłowe bilansowanie substratów to klucz do stabilnej i wydajnej pracy biogazowni, zapobiegające problemom takim jak zakwaszenie czy inhibicja amoniakiem.</a:t>
            </a:r>
            <a:endParaRPr sz="1050" dirty="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16" name="Google Shape;116;p23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57273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000"/>
              <a:t>Wprowadzenie: Od Składników do Koktajlu</a:t>
            </a:r>
            <a:endParaRPr sz="2000"/>
          </a:p>
        </p:txBody>
      </p:sp>
      <p:sp>
        <p:nvSpPr>
          <p:cNvPr id="117" name="Google Shape;117;p23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WPROWADZENIE</a:t>
            </a:r>
            <a:endParaRPr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18" name="Google Shape;118;p23" descr="detail"/>
          <p:cNvSpPr txBox="1"/>
          <p:nvPr/>
        </p:nvSpPr>
        <p:spPr>
          <a:xfrm>
            <a:off x="276375" y="1224375"/>
            <a:ext cx="5602500" cy="36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Dzisiejsze zajęcia są sercem planowania operacyjnego biogazowni, gdzie uczymy się łączyć różnorodne substraty w efektywne receptury.</a:t>
            </a:r>
            <a:endParaRPr sz="10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Substraty różnią się pochodzeniem, potencjałem energetycznym i potencjalnymi problemami, co wymaga precyzyjnego podejścia.</a:t>
            </a:r>
            <a:endParaRPr sz="10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Wcielamy się w rolę "biogazowych alchemików", aby tworzyć mieszanki zapewniające maksymalną produkcję metanu i stabilną pracę mikrobiologicznego reaktora.</a:t>
            </a:r>
            <a:endParaRPr sz="10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Błędnie skomponowana receptura, nawet z najlepszych substratów, może prowadzić do zakwaszenia, inhibicji amoniakiem, niestabilnej produkcji gazu lub niskiej wydajności ekonomicznej.</a:t>
            </a:r>
            <a:endParaRPr sz="10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Zrozumienie i bilansowanie kluczowych parametrów chemicznych substratów to fundament efektywnej eksploatacji biogazowni.</a:t>
            </a:r>
            <a:endParaRPr sz="10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Dzięki temu można uniknąć poważnych problemów i zapewnić zdrową, stabilną pracę procesu fermentacji.</a:t>
            </a:r>
            <a:endParaRPr sz="10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19" name="Google Shape;119;p23" descr="header"/>
          <p:cNvSpPr txBox="1"/>
          <p:nvPr/>
        </p:nvSpPr>
        <p:spPr>
          <a:xfrm>
            <a:off x="276375" y="853875"/>
            <a:ext cx="5602500" cy="3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" sz="12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Rola alchemii biogazu w planowaniu operacyjnym i znaczenie bilansowania substratów</a:t>
            </a:r>
            <a:endParaRPr sz="12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9391" y="2167419"/>
            <a:ext cx="2572517" cy="220370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4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Kluczowe Parametry Substratów (1/4)</a:t>
            </a:r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4</a:t>
            </a:fld>
            <a:endParaRPr/>
          </a:p>
        </p:txBody>
      </p:sp>
      <p:sp>
        <p:nvSpPr>
          <p:cNvPr id="126" name="Google Shape;126;p24" descr="detail_0"/>
          <p:cNvSpPr txBox="1"/>
          <p:nvPr/>
        </p:nvSpPr>
        <p:spPr>
          <a:xfrm>
            <a:off x="379000" y="1584775"/>
            <a:ext cx="4113000" cy="25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Definicja: Procentowa zawartość masy po całkowitym odparowaniu wody (zwykle w 105°C). Prościej: wszystko, co nie jest wodą.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Znaczenie: Wpływa na konsystencję wsadu (płynna vs. stała) i właściwości technologiczne, takie jak pompowalność czy dobór systemów dozowania (pompy vs. podajniki ślimakowe/tłokowe).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Wpływa także na moc i typ mieszadeł oraz objętość materiału w fermentorze.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 typowej fermentacji mokrej celuje się w zawartość s.m. na poziomie 8-12%, maksymalnie do 15%.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Zbyt wysoka s.m. utrudnia mieszanie i transport wsadu, zbyt niska zmniejsza koncentrację „paliwa” w jednostce objętości.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27" name="Google Shape;127;p24" descr="detail_1"/>
          <p:cNvSpPr txBox="1"/>
          <p:nvPr/>
        </p:nvSpPr>
        <p:spPr>
          <a:xfrm>
            <a:off x="4647125" y="1584775"/>
            <a:ext cx="4152000" cy="25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Definicja: Część suchej masy, która ulega spaleniu w wysokiej temperaturze (np. 550°C), czyli materia organiczna. To różnica między suchą masą a masą popiołu (części mineralnej).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Znaczenie: To właściwe „paliwo” dla procesu fermentacji – mikroorganizmy przekształcają s.m.o. w biogaz.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Im wyższy udział s.m.o. w s.m. (zazwyczaj 70-95% dla większości substratów organicznych), tym większy potencjał energetyczny substratu w przeliczeniu na suchą masę.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Znajomość s.m.o. pozwala na dokładne planowanie produkcji metanu i bilansowanie receptur.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Wysoki udział s.m.o. jest kluczowy dla efektywności ekonomicznej i stabilności procesu.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28" name="Google Shape;128;p24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PARAMETRY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29" name="Google Shape;129;p24" descr="takeaway"/>
          <p:cNvSpPr txBox="1"/>
          <p:nvPr/>
        </p:nvSpPr>
        <p:spPr>
          <a:xfrm>
            <a:off x="489375" y="4132738"/>
            <a:ext cx="83784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Sucha Masa (s.m.) i Sucha Masa Organiczna (s.m.o.) to podstawowe parametry substratów w biogazowni. Określają one fizyczne właściwości wsadu oraz faktyczny potencjał energetyczny substratów, co jest kluczowe dla stabilności i wydajności procesu fermentacji.</a:t>
            </a:r>
            <a:endParaRPr sz="1000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30" name="Google Shape;130;p24"/>
          <p:cNvSpPr/>
          <p:nvPr/>
        </p:nvSpPr>
        <p:spPr>
          <a:xfrm rot="5400000">
            <a:off x="352826" y="4382150"/>
            <a:ext cx="133125" cy="80750"/>
          </a:xfrm>
          <a:prstGeom prst="flowChartExtra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131" name="Google Shape;131;p24" descr="header_0"/>
          <p:cNvSpPr/>
          <p:nvPr/>
        </p:nvSpPr>
        <p:spPr>
          <a:xfrm>
            <a:off x="277900" y="1214275"/>
            <a:ext cx="4308900" cy="370500"/>
          </a:xfrm>
          <a:prstGeom prst="rect">
            <a:avLst/>
          </a:prstGeom>
          <a:noFill/>
          <a:ln>
            <a:noFill/>
          </a:ln>
          <a:effectLst>
            <a:reflection endPos="30000" dist="38100" dir="5400000" fadeDir="5400012" sy="-100000" algn="bl" rotWithShape="0"/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Sucha Masa (s.m. / TS - Total Solids)</a:t>
            </a:r>
            <a:endParaRPr sz="10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32" name="Google Shape;132;p24" descr="header_1"/>
          <p:cNvSpPr/>
          <p:nvPr/>
        </p:nvSpPr>
        <p:spPr>
          <a:xfrm>
            <a:off x="4557350" y="1214275"/>
            <a:ext cx="4308900" cy="370500"/>
          </a:xfrm>
          <a:prstGeom prst="rect">
            <a:avLst/>
          </a:prstGeom>
          <a:noFill/>
          <a:ln>
            <a:noFill/>
          </a:ln>
          <a:effectLst>
            <a:reflection endPos="30000" dist="38100" dir="5400000" fadeDir="5400012" sy="-100000" algn="bl" rotWithShape="0"/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Sucha Masa Organiczna (s.m.o. / oTS / VS - Volatile Solids)</a:t>
            </a:r>
            <a:endParaRPr sz="10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33" name="Google Shape;133;p24"/>
          <p:cNvSpPr/>
          <p:nvPr/>
        </p:nvSpPr>
        <p:spPr>
          <a:xfrm>
            <a:off x="379000" y="985675"/>
            <a:ext cx="2286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l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1</a:t>
            </a:r>
            <a:endParaRPr sz="1000">
              <a:solidFill>
                <a:schemeClr val="l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34" name="Google Shape;134;p24"/>
          <p:cNvSpPr/>
          <p:nvPr/>
        </p:nvSpPr>
        <p:spPr>
          <a:xfrm>
            <a:off x="4647125" y="985675"/>
            <a:ext cx="2286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l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2</a:t>
            </a:r>
            <a:endParaRPr sz="1000">
              <a:solidFill>
                <a:schemeClr val="l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5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Kluczowe Parametry Substratów (2/4)</a:t>
            </a:r>
            <a:endParaRPr/>
          </a:p>
        </p:txBody>
      </p:sp>
      <p:sp>
        <p:nvSpPr>
          <p:cNvPr id="140" name="Google Shape;140;p25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5</a:t>
            </a:fld>
            <a:endParaRPr/>
          </a:p>
        </p:txBody>
      </p:sp>
      <p:sp>
        <p:nvSpPr>
          <p:cNvPr id="141" name="Google Shape;141;p25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PARAMETRY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42" name="Google Shape;142;p25" descr="takeaway"/>
          <p:cNvSpPr txBox="1">
            <a:spLocks noGrp="1"/>
          </p:cNvSpPr>
          <p:nvPr>
            <p:ph type="subTitle" idx="1"/>
          </p:nvPr>
        </p:nvSpPr>
        <p:spPr>
          <a:xfrm>
            <a:off x="276375" y="781800"/>
            <a:ext cx="8591400" cy="466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Tabela przedstawia orientacyjne wartości suchej masy (s.m.) i suchej masy organicznej (s.m.o.) w wybranych substratach, co jest kluczowe do bilansowania receptur biogazu pod kątem ich efektywności i stabilności.</a:t>
            </a:r>
            <a:endParaRPr/>
          </a:p>
        </p:txBody>
      </p:sp>
      <p:graphicFrame>
        <p:nvGraphicFramePr>
          <p:cNvPr id="143" name="Google Shape;143;p25" descr="table"/>
          <p:cNvGraphicFramePr/>
          <p:nvPr>
            <p:extLst>
              <p:ext uri="{D42A27DB-BD31-4B8C-83A1-F6EECF244321}">
                <p14:modId xmlns:p14="http://schemas.microsoft.com/office/powerpoint/2010/main" val="3921058446"/>
              </p:ext>
            </p:extLst>
          </p:nvPr>
        </p:nvGraphicFramePr>
        <p:xfrm>
          <a:off x="365300" y="1532575"/>
          <a:ext cx="8433500" cy="3282675"/>
        </p:xfrm>
        <a:graphic>
          <a:graphicData uri="http://schemas.openxmlformats.org/drawingml/2006/table">
            <a:tbl>
              <a:tblPr>
                <a:noFill/>
                <a:tableStyleId>{46C8256B-2E71-4339-A4CC-3151C5A26C4E}</a:tableStyleId>
              </a:tblPr>
              <a:tblGrid>
                <a:gridCol w="1686700"/>
                <a:gridCol w="1686700"/>
                <a:gridCol w="1686700"/>
                <a:gridCol w="1686700"/>
                <a:gridCol w="1686700"/>
              </a:tblGrid>
              <a:tr h="2984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 dirty="0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Substrat</a:t>
                      </a:r>
                      <a:endParaRPr sz="1000" dirty="0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 b="1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Sucha Masa (s.m.) [%]</a:t>
                      </a:r>
                      <a:endParaRPr sz="1000" b="1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 b="1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Sucha Masa Organiczna (s.m.o.) [% s.m.]</a:t>
                      </a:r>
                      <a:endParaRPr sz="1000" b="1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 b="1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Sucha Masa Organiczna (s.m.o.) [% ś.m. szac.)]</a:t>
                      </a:r>
                      <a:endParaRPr sz="1000" b="1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 b="1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Typowe Źródło</a:t>
                      </a:r>
                      <a:endParaRPr sz="1000" b="1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</a:tr>
              <a:tr h="2984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Gnojowica bydlęca</a:t>
                      </a:r>
                      <a:endParaRPr sz="10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8-11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75-82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6-9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Produkcja zwierzęca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984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Gnojowica świńska</a:t>
                      </a:r>
                      <a:endParaRPr sz="10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~7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75-86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~5-6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Produkcja zwierzęca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984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Kiszonka z kukurydzy</a:t>
                      </a:r>
                      <a:endParaRPr sz="10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30-35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92-96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28-33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Uprawy celowe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984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Kiszonka z trawy</a:t>
                      </a:r>
                      <a:endParaRPr sz="10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25-40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85-92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21-37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Uprawy celowe / Użytki zielone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984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Wysłodki buraczane (pras.)</a:t>
                      </a:r>
                      <a:endParaRPr sz="10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22-26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~95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21-25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Przetwórstwo (cukrownie)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984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Wywar gorzelniany</a:t>
                      </a:r>
                      <a:endParaRPr sz="10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6-8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83-88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5-7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Przetwórstwo (gorzelnie)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984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Pomiot kurzy (suchy)</a:t>
                      </a:r>
                      <a:endParaRPr sz="10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~70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~70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~49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Produkcja zwierzęca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984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Słoma</a:t>
                      </a:r>
                      <a:endParaRPr sz="10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~88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~95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~84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Produkcja roślinna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984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Odpady owocowe</a:t>
                      </a:r>
                      <a:endParaRPr sz="10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15-25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85-95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13-24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Przetwórstwo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984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Obornik bydlęcy</a:t>
                      </a:r>
                      <a:endParaRPr sz="10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~25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68-76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~17-19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 dirty="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Produkcja zwierzęca</a:t>
                      </a:r>
                      <a:endParaRPr sz="1000" dirty="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44" name="Google Shape;144;p25" descr="table_title"/>
          <p:cNvSpPr/>
          <p:nvPr/>
        </p:nvSpPr>
        <p:spPr>
          <a:xfrm>
            <a:off x="310650" y="1248300"/>
            <a:ext cx="8522700" cy="2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Orientacyjna zawartość s.m. i s.m.o. w wybranych substratach</a:t>
            </a:r>
            <a:endParaRPr sz="1000">
              <a:solidFill>
                <a:schemeClr val="accent3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6"/>
          <p:cNvSpPr/>
          <p:nvPr/>
        </p:nvSpPr>
        <p:spPr>
          <a:xfrm>
            <a:off x="379025" y="913950"/>
            <a:ext cx="2084700" cy="37752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150" name="Google Shape;150;p26" descr="takeaway"/>
          <p:cNvSpPr txBox="1"/>
          <p:nvPr/>
        </p:nvSpPr>
        <p:spPr>
          <a:xfrm>
            <a:off x="597600" y="1280850"/>
            <a:ext cx="16839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lt1"/>
                </a:solidFill>
                <a:latin typeface="Geist Medium"/>
                <a:ea typeface="Geist Medium"/>
                <a:cs typeface="Geist Medium"/>
                <a:sym typeface="Geist Medium"/>
              </a:rPr>
              <a:t>Stosunek Węgla do Azotu (C:N) jest kluczowy dla stabilności biologicznej procesu fermentacji metanowej. Optymalny C:N powinien wynosić 20-30:1. Zbyt niski lub zbyt wysoki stosunek prowadzi do inhibicji i spadku wydajności produkcji biogazu.</a:t>
            </a:r>
            <a:endParaRPr sz="1000">
              <a:solidFill>
                <a:schemeClr val="lt1"/>
              </a:solidFill>
              <a:latin typeface="Geist Medium"/>
              <a:ea typeface="Geist Medium"/>
              <a:cs typeface="Geist Medium"/>
              <a:sym typeface="Geist Medium"/>
            </a:endParaRPr>
          </a:p>
        </p:txBody>
      </p:sp>
      <p:sp>
        <p:nvSpPr>
          <p:cNvPr id="151" name="Google Shape;151;p26" descr="header_0"/>
          <p:cNvSpPr txBox="1"/>
          <p:nvPr/>
        </p:nvSpPr>
        <p:spPr>
          <a:xfrm>
            <a:off x="2591475" y="913950"/>
            <a:ext cx="1363200" cy="1840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Znaczenie i definicja stosunku C:N</a:t>
            </a:r>
            <a:endParaRPr sz="1000">
              <a:solidFill>
                <a:schemeClr val="accent3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52" name="Google Shape;152;p26" descr="detail_0"/>
          <p:cNvSpPr txBox="1"/>
          <p:nvPr/>
        </p:nvSpPr>
        <p:spPr>
          <a:xfrm>
            <a:off x="3854625" y="913950"/>
            <a:ext cx="5013000" cy="19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Stosunek Węgla do Azotu (C:N) to proporcja masy węgla organicznego (</a:t>
            </a:r>
            <a:r>
              <a:rPr lang="pl" sz="100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 org</a:t>
            </a: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) do azotu ogólnego (N) w substracie lub mieszaninie.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Jest kluczowy dla stabilności biologicznej fermentacji metanowej.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Optymalny stosunek C:N dla całej mieszaniny fermentacyjnej wynosi 20-30:1.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Mikroorganizmy potrzebują obu pierwiastków do budowy komórek i procesów metabolicznych.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Utrzymanie właściwego stosunku C:N zapobiega inhibicji metanogenów i wspiera ich aktywność.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53" name="Google Shape;153;p26" descr="detail_1"/>
          <p:cNvSpPr txBox="1"/>
          <p:nvPr/>
        </p:nvSpPr>
        <p:spPr>
          <a:xfrm>
            <a:off x="3854625" y="2848300"/>
            <a:ext cx="5013000" cy="19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Zbyt niski C:N (&lt;15:1) oznacza nadmiar azotu, co prowadzi do akumulacji amoniaku (NH₃) hamującego metanogeny.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Typowe substraty o niskim C:N to gnojowica (zwłaszcza świńska), pomiot kurzy i niektóre odpady białkowe.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Zbyt wysoki C:N (&gt;35:1) świadczy o niedoborze azotu, co ogranicza wzrost bakterii i spowalnia proces fermentacji.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Typowe substraty o wysokim C:N to słoma i materiały zdrewniałe.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Tabela orientacyjnych stosunków C:N dla substratów: Gnojowica bydlęca 6-10:1, Pomiot kurzy 3-6:1, Słoma zbożowa 80-100:1, Kiszonka z kukurydzy 25-40:1, Kiszonka z trawy 15-25:1, Wysłodki buraczane 20-30:1, Wywar gorzelniany 5-10:1.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54" name="Google Shape;154;p26" descr="header_1"/>
          <p:cNvSpPr txBox="1"/>
          <p:nvPr/>
        </p:nvSpPr>
        <p:spPr>
          <a:xfrm>
            <a:off x="2591475" y="2848296"/>
            <a:ext cx="1363200" cy="1840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Ryzyka związane z nieodpowiednim C:N i orientacyjne wartości</a:t>
            </a:r>
            <a:endParaRPr sz="1000">
              <a:solidFill>
                <a:schemeClr val="accent3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55" name="Google Shape;155;p26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61650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Kluczowe Parametry Substratów (3/4)</a:t>
            </a:r>
            <a:endParaRPr/>
          </a:p>
        </p:txBody>
      </p:sp>
      <p:sp>
        <p:nvSpPr>
          <p:cNvPr id="156" name="Google Shape;156;p26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PARAMETRY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57" name="Google Shape;157;p26"/>
          <p:cNvSpPr/>
          <p:nvPr/>
        </p:nvSpPr>
        <p:spPr>
          <a:xfrm rot="5400000">
            <a:off x="499751" y="1173900"/>
            <a:ext cx="133125" cy="80750"/>
          </a:xfrm>
          <a:prstGeom prst="flowChartExtra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7"/>
          <p:cNvSpPr/>
          <p:nvPr/>
        </p:nvSpPr>
        <p:spPr>
          <a:xfrm>
            <a:off x="6572250" y="246175"/>
            <a:ext cx="2295300" cy="461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163" name="Google Shape;163;p27" descr="takeaway"/>
          <p:cNvSpPr txBox="1"/>
          <p:nvPr/>
        </p:nvSpPr>
        <p:spPr>
          <a:xfrm>
            <a:off x="6792575" y="514650"/>
            <a:ext cx="1876200" cy="1185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700" dirty="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Tłuszcze i białka mają kluczowy wpływ na potencjał metanowy substratów oraz stabilność procesu fermentacji. Zrozumienie ich zawartości i właściwości pozwala na lepsze bilansowanie receptur i unikanie problemów procesowych.</a:t>
            </a:r>
            <a:endParaRPr sz="700" dirty="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64" name="Google Shape;164;p27" descr="header_0"/>
          <p:cNvSpPr txBox="1"/>
          <p:nvPr/>
        </p:nvSpPr>
        <p:spPr>
          <a:xfrm>
            <a:off x="276250" y="818825"/>
            <a:ext cx="1252200" cy="13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7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Zawartość Tłuszczów i Białka (% s.m.)</a:t>
            </a:r>
            <a:endParaRPr sz="7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65" name="Google Shape;165;p27" descr="detail_0"/>
          <p:cNvSpPr txBox="1"/>
          <p:nvPr/>
        </p:nvSpPr>
        <p:spPr>
          <a:xfrm>
            <a:off x="1428398" y="818825"/>
            <a:ext cx="5013000" cy="13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7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Tłuszcze mają najwyższy potencjał metanowy (BMP), ponad dwukrotnie wyższy niż węglowodany.</a:t>
            </a:r>
            <a:endParaRPr sz="7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7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Rozkład tłuszczów jest wolniejszy i może powodować akumulację długołańcuchowych kwasów tłuszczowych (LCFA), które inhibują metanogeny przy wysokim stężeniu.</a:t>
            </a:r>
            <a:endParaRPr sz="7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7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Białka mają wysoki potencjał metanowy, ale są głównym źródłem azotu amonowego, co stwarza ryzyko inhibicji amoniakiem.</a:t>
            </a:r>
            <a:endParaRPr sz="7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7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Rozkład białek uwalnia siarkę, co może powodować powstawanie siarkowodoru (H₂S) – kolejnego inhibitora procesu.</a:t>
            </a:r>
            <a:endParaRPr sz="7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7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Zawartość tłuszczów i białek wpływa bezpośrednio na potencjał metanowy i stabilność procesu fermentacji.</a:t>
            </a:r>
            <a:endParaRPr sz="7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66" name="Google Shape;166;p27" descr="detail_1"/>
          <p:cNvSpPr txBox="1"/>
          <p:nvPr/>
        </p:nvSpPr>
        <p:spPr>
          <a:xfrm>
            <a:off x="1428398" y="2164663"/>
            <a:ext cx="5013000" cy="13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7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Gnojowica bydlęca: tłuszcz 2-5%, białko 10-15%.</a:t>
            </a:r>
            <a:endParaRPr sz="7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7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Kiszonka z kukurydzy: tłuszcz 2-4%, białko 7-9%.</a:t>
            </a:r>
            <a:endParaRPr sz="7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7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Odpady tłuszczowe: tłuszcz 50-90%, białko 5-15% – wysoki BMP, ale duże ryzyko LCFA.</a:t>
            </a:r>
            <a:endParaRPr sz="7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7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Wywar gorzelniany: tłuszcz 5-10%, białko 25-35% – wysoka zawartość białka, ryzyko inhibicji amoniakiem.</a:t>
            </a:r>
            <a:endParaRPr sz="7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7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Dane oparte na opracowaniu własnym i literaturze fachowej.</a:t>
            </a:r>
            <a:endParaRPr sz="7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67" name="Google Shape;167;p27" descr="header_1"/>
          <p:cNvSpPr txBox="1"/>
          <p:nvPr/>
        </p:nvSpPr>
        <p:spPr>
          <a:xfrm>
            <a:off x="276250" y="2164662"/>
            <a:ext cx="1252200" cy="13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7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Tabela: Zawartość Tłuszczów i Białka w Wybranych Substratach</a:t>
            </a:r>
            <a:endParaRPr sz="7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68" name="Google Shape;168;p27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61650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600"/>
              <a:t>Kluczowe Parametry Substratów (4/4)</a:t>
            </a:r>
            <a:endParaRPr sz="1600"/>
          </a:p>
        </p:txBody>
      </p:sp>
      <p:sp>
        <p:nvSpPr>
          <p:cNvPr id="169" name="Google Shape;169;p27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6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PARAMETRY</a:t>
            </a:r>
            <a:endParaRPr sz="6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cxnSp>
        <p:nvCxnSpPr>
          <p:cNvPr id="170" name="Google Shape;170;p27"/>
          <p:cNvCxnSpPr/>
          <p:nvPr/>
        </p:nvCxnSpPr>
        <p:spPr>
          <a:xfrm>
            <a:off x="276250" y="2208154"/>
            <a:ext cx="5998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1" name="Google Shape;171;p27" descr="detail_1"/>
          <p:cNvSpPr txBox="1"/>
          <p:nvPr/>
        </p:nvSpPr>
        <p:spPr>
          <a:xfrm>
            <a:off x="1428398" y="3510493"/>
            <a:ext cx="4498527" cy="13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7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Gnojowica bydlęca: tłuszcz 2-5%, białko 10-15%.</a:t>
            </a:r>
            <a:endParaRPr sz="7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7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Kiszonka z kukurydzy: tłuszcz 2-4%, białko 7-9%.</a:t>
            </a:r>
            <a:endParaRPr sz="7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7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Odpady tłuszczowe: tłuszcz 50-90%, białko 5-15% – wysoki BMP, ale duże ryzyko LCFA.</a:t>
            </a:r>
            <a:endParaRPr sz="7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7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Wywar gorzelniany: tłuszcz 5-10%, białko 25-35% – wysoka zawartość białka, ryzyko inhibicji amoniakiem.</a:t>
            </a:r>
            <a:endParaRPr sz="7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7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Dane oparte na opracowaniu własnym i literaturze fachowej.</a:t>
            </a:r>
            <a:endParaRPr sz="7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72" name="Google Shape;172;p27" descr="header_1"/>
          <p:cNvSpPr txBox="1"/>
          <p:nvPr/>
        </p:nvSpPr>
        <p:spPr>
          <a:xfrm>
            <a:off x="276250" y="3510493"/>
            <a:ext cx="1252200" cy="13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7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Tabela: Zawartość Tłuszczów i Białka w Wybranych Substratach</a:t>
            </a:r>
            <a:endParaRPr sz="7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cxnSp>
        <p:nvCxnSpPr>
          <p:cNvPr id="173" name="Google Shape;173;p27"/>
          <p:cNvCxnSpPr/>
          <p:nvPr/>
        </p:nvCxnSpPr>
        <p:spPr>
          <a:xfrm>
            <a:off x="276375" y="3510500"/>
            <a:ext cx="5998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21"/>
          <a:stretch/>
        </p:blipFill>
        <p:spPr>
          <a:xfrm>
            <a:off x="5826873" y="2637692"/>
            <a:ext cx="3200400" cy="184051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8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Zasady Bilansowania Receptur (1/2)</a:t>
            </a:r>
            <a:endParaRPr/>
          </a:p>
        </p:txBody>
      </p:sp>
      <p:sp>
        <p:nvSpPr>
          <p:cNvPr id="179" name="Google Shape;179;p28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8</a:t>
            </a:fld>
            <a:endParaRPr/>
          </a:p>
        </p:txBody>
      </p:sp>
      <p:sp>
        <p:nvSpPr>
          <p:cNvPr id="180" name="Google Shape;180;p28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BILANSOWANIE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81" name="Google Shape;181;p28" descr="takeaway"/>
          <p:cNvSpPr txBox="1"/>
          <p:nvPr/>
        </p:nvSpPr>
        <p:spPr>
          <a:xfrm>
            <a:off x="489375" y="4132738"/>
            <a:ext cx="83784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dirty="0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Bilansowanie receptur w biogazowni ma na celu stworzenie mieszanki substratów zapewniającej stabilność biologiczną, odpowiednie parametry fizyczne wsadu oraz maksymalizację produkcji metanu w sposób zrównoważony. Znajomość i kontrola tych elementów jest kluczowa dla efektywnej i bezpiecznej eksploatacji fermentora.</a:t>
            </a:r>
            <a:endParaRPr sz="1000" dirty="0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82" name="Google Shape;182;p28"/>
          <p:cNvSpPr/>
          <p:nvPr/>
        </p:nvSpPr>
        <p:spPr>
          <a:xfrm rot="5400000">
            <a:off x="352826" y="4382150"/>
            <a:ext cx="133125" cy="80750"/>
          </a:xfrm>
          <a:prstGeom prst="flowChartExtra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183" name="Google Shape;183;p28"/>
          <p:cNvSpPr/>
          <p:nvPr/>
        </p:nvSpPr>
        <p:spPr>
          <a:xfrm>
            <a:off x="379000" y="985675"/>
            <a:ext cx="2286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l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1</a:t>
            </a:r>
            <a:endParaRPr sz="1000">
              <a:solidFill>
                <a:schemeClr val="l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84" name="Google Shape;184;p28"/>
          <p:cNvSpPr/>
          <p:nvPr/>
        </p:nvSpPr>
        <p:spPr>
          <a:xfrm>
            <a:off x="3248400" y="985675"/>
            <a:ext cx="2286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l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2</a:t>
            </a:r>
            <a:endParaRPr sz="1000">
              <a:solidFill>
                <a:schemeClr val="l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85" name="Google Shape;185;p28" descr="detail_0"/>
          <p:cNvSpPr txBox="1"/>
          <p:nvPr/>
        </p:nvSpPr>
        <p:spPr>
          <a:xfrm>
            <a:off x="276375" y="1579975"/>
            <a:ext cx="2829900" cy="25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Optymalny stosunek C:N w zakresie 20-30:1, który zapewnia odpowiednią równowagę pomiędzy węglem a azotem dla mikroorganizmów.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Odpowiednia zdolność buforowa (np. mierzona przez TAC), która neutralizuje powstające kwasy organiczne i zapobiega zakwaszeniu fermentora.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Niskie lub brak stężenia inhibitorów takich jak amoniak, długołańcuchowe kwasy tłuszczowe (LCFA) i siarkowodór (H₂S), które mogą hamować aktywność metanogenów.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Unikanie nagłych zmian w składzie wsadu, które mogłyby wywołać niestabilność mikrobiologiczną.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86" name="Google Shape;186;p28" descr="detail_1"/>
          <p:cNvSpPr txBox="1"/>
          <p:nvPr/>
        </p:nvSpPr>
        <p:spPr>
          <a:xfrm>
            <a:off x="3157113" y="1579975"/>
            <a:ext cx="2829900" cy="25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Docelowa zawartość suchej masy (s.m.) w fermentorze, typowo 8-12% dla fermentacji mokrej, zapewniająca dobrą pompowalność i mieszalność wsadu.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Odpowiednia lepkość i struktura wsadu, które umożliwiają efektywne mieszanie i transport materiału w fermentorze.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Dobór właściwych systemów dozowania i mieszania w zależności od konsystencji wsadu (np. pompy dla cieczy, podajniki ślimakowe dla materiałów stałych).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87" name="Google Shape;187;p28" descr="header_0"/>
          <p:cNvSpPr txBox="1"/>
          <p:nvPr/>
        </p:nvSpPr>
        <p:spPr>
          <a:xfrm>
            <a:off x="276500" y="1214275"/>
            <a:ext cx="28299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Stabilne warunki biologiczne</a:t>
            </a:r>
            <a:endParaRPr sz="1000">
              <a:solidFill>
                <a:schemeClr val="accent3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88" name="Google Shape;188;p28" descr="header_1"/>
          <p:cNvSpPr txBox="1"/>
          <p:nvPr/>
        </p:nvSpPr>
        <p:spPr>
          <a:xfrm>
            <a:off x="3157225" y="1214275"/>
            <a:ext cx="28299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Odpowiednie parametry fizyczne</a:t>
            </a:r>
            <a:endParaRPr sz="1000">
              <a:solidFill>
                <a:schemeClr val="accent3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89" name="Google Shape;189;p28" descr="detail_2"/>
          <p:cNvSpPr txBox="1"/>
          <p:nvPr/>
        </p:nvSpPr>
        <p:spPr>
          <a:xfrm>
            <a:off x="6037850" y="1579975"/>
            <a:ext cx="2829900" cy="25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Wysoki udział suchej masy organicznej (s.m.o.) w mieszance, co przekłada się na większy potencjał energetyczny substratu.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Średni ważony potencjał metanowy (BMP) mieszaniny, który powinien być możliwie jak najwyższy, ale bez ryzyka destabilizacji procesu.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Odpowiednie obciążenie komory ładunkiem organicznym (</a:t>
            </a:r>
            <a:r>
              <a:rPr lang="pl" sz="100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BR</a:t>
            </a: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), zwykle 3-5 kg s.m.o./m³/d, które nie przeciąża fermentora i zapewnia stabilny przebieg fermentacji.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90" name="Google Shape;190;p28" descr="header_2"/>
          <p:cNvSpPr txBox="1"/>
          <p:nvPr/>
        </p:nvSpPr>
        <p:spPr>
          <a:xfrm>
            <a:off x="6037950" y="1214275"/>
            <a:ext cx="28299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Maksymalizacja produkcji metanu</a:t>
            </a:r>
            <a:endParaRPr sz="1000">
              <a:solidFill>
                <a:schemeClr val="accent3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91" name="Google Shape;191;p28"/>
          <p:cNvSpPr/>
          <p:nvPr/>
        </p:nvSpPr>
        <p:spPr>
          <a:xfrm>
            <a:off x="6117800" y="985675"/>
            <a:ext cx="2286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l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3</a:t>
            </a:r>
            <a:endParaRPr sz="1000">
              <a:solidFill>
                <a:schemeClr val="l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9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Zasady Bilansowania Receptur (2/2)</a:t>
            </a:r>
            <a:endParaRPr/>
          </a:p>
        </p:txBody>
      </p:sp>
      <p:sp>
        <p:nvSpPr>
          <p:cNvPr id="197" name="Google Shape;197;p29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9</a:t>
            </a:fld>
            <a:endParaRPr/>
          </a:p>
        </p:txBody>
      </p:sp>
      <p:sp>
        <p:nvSpPr>
          <p:cNvPr id="198" name="Google Shape;198;p29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BILANSOWANIE RECEPTUR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99" name="Google Shape;199;p29" descr="header_0"/>
          <p:cNvSpPr/>
          <p:nvPr/>
        </p:nvSpPr>
        <p:spPr>
          <a:xfrm>
            <a:off x="776832" y="921784"/>
            <a:ext cx="1658400" cy="292500"/>
          </a:xfrm>
          <a:prstGeom prst="homePlate">
            <a:avLst>
              <a:gd name="adj" fmla="val 39539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028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85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Określenie celu produkcyjnego</a:t>
            </a:r>
            <a:endParaRPr sz="85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00" name="Google Shape;200;p29" descr="header_1"/>
          <p:cNvSpPr/>
          <p:nvPr/>
        </p:nvSpPr>
        <p:spPr>
          <a:xfrm>
            <a:off x="2383583" y="921775"/>
            <a:ext cx="1658400" cy="292500"/>
          </a:xfrm>
          <a:prstGeom prst="chevron">
            <a:avLst>
              <a:gd name="adj" fmla="val 3815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85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Dobór substratów</a:t>
            </a:r>
            <a:endParaRPr sz="85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01" name="Google Shape;201;p29" descr="header_2"/>
          <p:cNvSpPr/>
          <p:nvPr/>
        </p:nvSpPr>
        <p:spPr>
          <a:xfrm>
            <a:off x="3990335" y="921775"/>
            <a:ext cx="1658400" cy="292500"/>
          </a:xfrm>
          <a:prstGeom prst="chevron">
            <a:avLst>
              <a:gd name="adj" fmla="val 36915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85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Założenie proporcji początkowych</a:t>
            </a:r>
            <a:endParaRPr sz="85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02" name="Google Shape;202;p29" descr="header_3"/>
          <p:cNvSpPr/>
          <p:nvPr/>
        </p:nvSpPr>
        <p:spPr>
          <a:xfrm>
            <a:off x="5597086" y="921775"/>
            <a:ext cx="1658400" cy="292500"/>
          </a:xfrm>
          <a:prstGeom prst="chevron">
            <a:avLst>
              <a:gd name="adj" fmla="val 3818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85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Obliczenia parametrów mieszanki</a:t>
            </a:r>
            <a:endParaRPr sz="85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03" name="Google Shape;203;p29" descr="detail_0"/>
          <p:cNvSpPr txBox="1"/>
          <p:nvPr/>
        </p:nvSpPr>
        <p:spPr>
          <a:xfrm>
            <a:off x="735215" y="1203749"/>
            <a:ext cx="1665900" cy="21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6422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86"/>
              <a:buFont typeface="Geist"/>
              <a:buChar char="•"/>
            </a:pPr>
            <a:r>
              <a:rPr lang="pl" sz="786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Ustal, ile metanu (Nm³ CH₄/dzień) jest potrzebne do wyprodukowania zgodnie z wymaganiami mocy CHP.</a:t>
            </a:r>
            <a:endParaRPr sz="786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4226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786"/>
              <a:buFont typeface="Geist"/>
              <a:buChar char="•"/>
            </a:pPr>
            <a:r>
              <a:rPr lang="pl" sz="786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Określ docelowe obciążenie organiczne fermentora (</a:t>
            </a:r>
            <a:r>
              <a:rPr lang="pl" sz="786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BR</a:t>
            </a:r>
            <a:r>
              <a:rPr lang="pl" sz="786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), które nie przeciąży procesu.</a:t>
            </a:r>
            <a:endParaRPr sz="786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04" name="Google Shape;204;p29" descr="detail_1"/>
          <p:cNvSpPr txBox="1"/>
          <p:nvPr/>
        </p:nvSpPr>
        <p:spPr>
          <a:xfrm>
            <a:off x="2350605" y="1203749"/>
            <a:ext cx="1665900" cy="21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6422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86"/>
              <a:buFont typeface="Geist"/>
              <a:buChar char="•"/>
            </a:pPr>
            <a:r>
              <a:rPr lang="pl" sz="786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Wybierz substraty dostępne lokalnie, ekonomiczne oraz o odpowiednich parametrach.</a:t>
            </a:r>
            <a:endParaRPr sz="786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4226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786"/>
              <a:buFont typeface="Geist"/>
              <a:buChar char="•"/>
            </a:pPr>
            <a:r>
              <a:rPr lang="pl" sz="786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Zidentyfikuj substrat bazowy oraz substraty uzupełniające, które pomogą zbilansować parametry mieszanki.</a:t>
            </a:r>
            <a:endParaRPr sz="786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05" name="Google Shape;205;p29" descr="detail_2"/>
          <p:cNvSpPr txBox="1"/>
          <p:nvPr/>
        </p:nvSpPr>
        <p:spPr>
          <a:xfrm>
            <a:off x="3965994" y="1203749"/>
            <a:ext cx="1665900" cy="21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6422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86"/>
              <a:buFont typeface="Geist"/>
              <a:buChar char="•"/>
            </a:pPr>
            <a:r>
              <a:rPr lang="pl" sz="786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Ustal początkowe udziały masowe lub objętościowe substratów w mieszance.</a:t>
            </a:r>
            <a:endParaRPr sz="786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4226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786"/>
              <a:buFont typeface="Geist"/>
              <a:buChar char="•"/>
            </a:pPr>
            <a:r>
              <a:rPr lang="pl" sz="786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Bazuj na doświadczeniu, dostępności i podstawowych wymaganiach bilansu C:N i suchej masy.</a:t>
            </a:r>
            <a:endParaRPr sz="786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06" name="Google Shape;206;p29" descr="detail_3"/>
          <p:cNvSpPr txBox="1"/>
          <p:nvPr/>
        </p:nvSpPr>
        <p:spPr>
          <a:xfrm>
            <a:off x="5581383" y="1203749"/>
            <a:ext cx="1665900" cy="21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6422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86"/>
              <a:buFont typeface="Geist"/>
              <a:buChar char="•"/>
            </a:pPr>
            <a:r>
              <a:rPr lang="pl" sz="786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Oblicz całkowitą masę suchej masy organicznej (s.m.o.) oraz sprawdź obciążenie organiczne (</a:t>
            </a:r>
            <a:r>
              <a:rPr lang="pl" sz="786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BR</a:t>
            </a:r>
            <a:r>
              <a:rPr lang="pl" sz="786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).</a:t>
            </a:r>
            <a:endParaRPr sz="786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422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786"/>
              <a:buFont typeface="Geist"/>
              <a:buChar char="•"/>
            </a:pPr>
            <a:r>
              <a:rPr lang="pl" sz="786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Wylicz stosunek C:N całej mieszaniny i porównaj z zakładanym optymalnym zakresem 20-30:1.</a:t>
            </a:r>
            <a:endParaRPr sz="786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4226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786"/>
              <a:buFont typeface="Geist"/>
              <a:buChar char="•"/>
            </a:pPr>
            <a:r>
              <a:rPr lang="pl" sz="786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Oblicz średnią ważoną wartość BMP oraz szacowany dzienny uzysk metanu, uwzględniając współczynnik wykorzystania BMP.</a:t>
            </a:r>
            <a:endParaRPr sz="786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07" name="Google Shape;207;p29" descr="deliverable_0"/>
          <p:cNvSpPr txBox="1"/>
          <p:nvPr/>
        </p:nvSpPr>
        <p:spPr>
          <a:xfrm>
            <a:off x="735175" y="3431703"/>
            <a:ext cx="1665900" cy="8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6422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86"/>
              <a:buFont typeface="Geist"/>
              <a:buChar char="•"/>
            </a:pPr>
            <a:r>
              <a:rPr lang="pl" sz="786" dirty="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rPr>
              <a:t>Cel produkcyjny w Nm³ CH₄/dzień</a:t>
            </a:r>
            <a:endParaRPr sz="786" dirty="0">
              <a:solidFill>
                <a:schemeClr val="dk2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422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86"/>
              <a:buFont typeface="Geist"/>
              <a:buChar char="•"/>
            </a:pPr>
            <a:r>
              <a:rPr lang="pl" sz="786" dirty="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rPr>
              <a:t>Zakładane obciążenie organiczne fermentora (</a:t>
            </a:r>
            <a:r>
              <a:rPr lang="pl" sz="786" dirty="0" smtClean="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rPr>
              <a:t>BR</a:t>
            </a:r>
            <a:r>
              <a:rPr lang="pl" sz="786" dirty="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rPr>
              <a:t>)</a:t>
            </a:r>
            <a:endParaRPr sz="786" dirty="0">
              <a:solidFill>
                <a:schemeClr val="dk2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08" name="Google Shape;208;p29" descr="deliverable_1"/>
          <p:cNvSpPr txBox="1"/>
          <p:nvPr/>
        </p:nvSpPr>
        <p:spPr>
          <a:xfrm>
            <a:off x="2350588" y="3431707"/>
            <a:ext cx="1665900" cy="8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6422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86"/>
              <a:buFont typeface="Geist"/>
              <a:buChar char="•"/>
            </a:pPr>
            <a:r>
              <a:rPr lang="pl" sz="786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rPr>
              <a:t>Lista wybranych substratów</a:t>
            </a:r>
            <a:endParaRPr sz="786">
              <a:solidFill>
                <a:schemeClr val="dk2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422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86"/>
              <a:buFont typeface="Geist"/>
              <a:buChar char="•"/>
            </a:pPr>
            <a:r>
              <a:rPr lang="pl" sz="786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rPr>
              <a:t>Podział na bazowe i uzupełniające</a:t>
            </a:r>
            <a:endParaRPr sz="786">
              <a:solidFill>
                <a:schemeClr val="dk2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09" name="Google Shape;209;p29" descr="deliverable_2"/>
          <p:cNvSpPr txBox="1"/>
          <p:nvPr/>
        </p:nvSpPr>
        <p:spPr>
          <a:xfrm>
            <a:off x="3966000" y="3431707"/>
            <a:ext cx="1665900" cy="8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6422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86"/>
              <a:buFont typeface="Geist"/>
              <a:buChar char="•"/>
            </a:pPr>
            <a:r>
              <a:rPr lang="pl" sz="786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rPr>
              <a:t>Wstępne proporcje substratów w mieszance</a:t>
            </a:r>
            <a:endParaRPr sz="786">
              <a:solidFill>
                <a:schemeClr val="dk2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10" name="Google Shape;210;p29" descr="deliverable_3"/>
          <p:cNvSpPr txBox="1"/>
          <p:nvPr/>
        </p:nvSpPr>
        <p:spPr>
          <a:xfrm>
            <a:off x="5581413" y="3431707"/>
            <a:ext cx="1665900" cy="8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6422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86"/>
              <a:buFont typeface="Geist"/>
              <a:buChar char="•"/>
            </a:pPr>
            <a:r>
              <a:rPr lang="pl" sz="786" dirty="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rPr>
              <a:t>Parametry mieszanki: s.m.o., C:N, </a:t>
            </a:r>
            <a:r>
              <a:rPr lang="pl" sz="786" dirty="0" smtClean="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rPr>
              <a:t>BR</a:t>
            </a:r>
            <a:r>
              <a:rPr lang="pl" sz="786" dirty="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rPr>
              <a:t>, BMP, szacowany uzysk metanu</a:t>
            </a:r>
            <a:endParaRPr sz="786" dirty="0">
              <a:solidFill>
                <a:schemeClr val="dk2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cxnSp>
        <p:nvCxnSpPr>
          <p:cNvPr id="213" name="Google Shape;213;p29"/>
          <p:cNvCxnSpPr/>
          <p:nvPr/>
        </p:nvCxnSpPr>
        <p:spPr>
          <a:xfrm>
            <a:off x="385625" y="3365596"/>
            <a:ext cx="84684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4" name="Google Shape;214;p29"/>
          <p:cNvSpPr/>
          <p:nvPr/>
        </p:nvSpPr>
        <p:spPr>
          <a:xfrm>
            <a:off x="376975" y="4335288"/>
            <a:ext cx="8482200" cy="47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15" name="Google Shape;215;p29" descr="takeaway"/>
          <p:cNvSpPr txBox="1"/>
          <p:nvPr/>
        </p:nvSpPr>
        <p:spPr>
          <a:xfrm>
            <a:off x="623775" y="4343663"/>
            <a:ext cx="8238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850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Proces bilansowania receptur wymaga precyzyjnego określenia celu produkcyjnego oraz doboru substratów. Kluczowa jest iteracyjna korekta proporcji, aby osiągnąć optymalne parametry mieszanki, takie jak stosunek C:N, zawartość suchej masy i szacowany uzysk metanu, co zapewnia stabilność i efektywność procesu.</a:t>
            </a:r>
            <a:endParaRPr sz="850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16" name="Google Shape;216;p29"/>
          <p:cNvSpPr/>
          <p:nvPr/>
        </p:nvSpPr>
        <p:spPr>
          <a:xfrm rot="5400000">
            <a:off x="484901" y="4529950"/>
            <a:ext cx="133125" cy="80750"/>
          </a:xfrm>
          <a:prstGeom prst="flowChartExtra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217" name="Google Shape;217;p29" descr="header_4"/>
          <p:cNvSpPr/>
          <p:nvPr/>
        </p:nvSpPr>
        <p:spPr>
          <a:xfrm>
            <a:off x="7203837" y="919800"/>
            <a:ext cx="1658400" cy="292500"/>
          </a:xfrm>
          <a:prstGeom prst="chevron">
            <a:avLst>
              <a:gd name="adj" fmla="val 3818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85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Iteracyjna korekta i optymalizacja</a:t>
            </a:r>
            <a:endParaRPr sz="85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18" name="Google Shape;218;p29" descr="detail_4"/>
          <p:cNvSpPr txBox="1"/>
          <p:nvPr/>
        </p:nvSpPr>
        <p:spPr>
          <a:xfrm>
            <a:off x="7196772" y="1201774"/>
            <a:ext cx="1665900" cy="21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6422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86"/>
              <a:buFont typeface="Geist"/>
              <a:buChar char="•"/>
            </a:pPr>
            <a:r>
              <a:rPr lang="pl" sz="786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Jeśli parametry mieszanki odbiegają od założeń, zmodyfikuj proporcje substratów i ponownie przelicz parametry.</a:t>
            </a:r>
            <a:endParaRPr sz="786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4226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786"/>
              <a:buFont typeface="Geist"/>
              <a:buChar char="•"/>
            </a:pPr>
            <a:r>
              <a:rPr lang="pl" sz="786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Kontynuuj iteracje do momentu uzyskania stabilnych, optymalnych wartości wszystkich kluczowych parametrów.</a:t>
            </a:r>
            <a:endParaRPr sz="786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19" name="Google Shape;219;p29" descr="deliverable_4"/>
          <p:cNvSpPr txBox="1"/>
          <p:nvPr/>
        </p:nvSpPr>
        <p:spPr>
          <a:xfrm>
            <a:off x="7196826" y="3429613"/>
            <a:ext cx="1665900" cy="8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6422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86"/>
              <a:buFont typeface="Geist"/>
              <a:buChar char="•"/>
            </a:pPr>
            <a:r>
              <a:rPr lang="pl" sz="786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rPr>
              <a:t>Ostateczne proporcje substratów</a:t>
            </a:r>
            <a:endParaRPr sz="786">
              <a:solidFill>
                <a:schemeClr val="dk2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422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86"/>
              <a:buFont typeface="Geist"/>
              <a:buChar char="•"/>
            </a:pPr>
            <a:r>
              <a:rPr lang="pl" sz="786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rPr>
              <a:t>Optymalne parametry mieszanki</a:t>
            </a:r>
            <a:endParaRPr sz="786">
              <a:solidFill>
                <a:schemeClr val="dk2"/>
              </a:solidFill>
              <a:latin typeface="Geist"/>
              <a:ea typeface="Geist"/>
              <a:cs typeface="Geist"/>
              <a:sym typeface="Geis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0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Analiza Przypadków: Co Gdy Receptura Jest Zła? (1/2)</a:t>
            </a:r>
            <a:endParaRPr/>
          </a:p>
        </p:txBody>
      </p:sp>
      <p:sp>
        <p:nvSpPr>
          <p:cNvPr id="225" name="Google Shape;225;p30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10</a:t>
            </a:fld>
            <a:endParaRPr/>
          </a:p>
        </p:txBody>
      </p:sp>
      <p:sp>
        <p:nvSpPr>
          <p:cNvPr id="226" name="Google Shape;226;p30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ANALIZA PRZYPADKÓW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27" name="Google Shape;227;p30" descr="takeaway"/>
          <p:cNvSpPr txBox="1">
            <a:spLocks noGrp="1"/>
          </p:cNvSpPr>
          <p:nvPr>
            <p:ph type="subTitle" idx="1"/>
          </p:nvPr>
        </p:nvSpPr>
        <p:spPr>
          <a:xfrm>
            <a:off x="379025" y="4203350"/>
            <a:ext cx="8488800" cy="461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chemeClr val="accent3"/>
                </a:solidFill>
              </a:rPr>
              <a:t>Niewłaściwie dobrana receptura może prowadzić do poważnych problemów operacyjnych, takich jak zakwaszenie fermentora czy inhibicja metanogenezy. Szybka identyfikacja objawów i odpowiednia korekta są kluczowe dla stabilności procesu i utrzymania wydajności produkcji biogazu.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228" name="Google Shape;228;p30" descr="bullet_points_one_0"/>
          <p:cNvSpPr txBox="1"/>
          <p:nvPr/>
        </p:nvSpPr>
        <p:spPr>
          <a:xfrm>
            <a:off x="1255287" y="1214274"/>
            <a:ext cx="3831300" cy="101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Gwałtowne dodanie dużego udziału wysłodków buraczanych lub wytłoków owocowych.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Wysoka zawartość łatwo przyswajalnych cukrów prowadzi do szybkiego wzrostu produkcji kwasów lotnych (LKT).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29" name="Google Shape;229;p30" descr="bullet_points_one_1"/>
          <p:cNvSpPr txBox="1"/>
          <p:nvPr/>
        </p:nvSpPr>
        <p:spPr>
          <a:xfrm>
            <a:off x="5036196" y="1214274"/>
            <a:ext cx="3831300" cy="101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Zastąpienie części kiszonki znacznym udziałem pomiotu kurzego (&gt;15% s.m.o.).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Wysoka zawartość azotu w pomiocie prowadzi do obniżenia stosunku C:N poniżej optymalnego poziomu.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30" name="Google Shape;230;p30" descr="subheader_one_0"/>
          <p:cNvSpPr txBox="1"/>
          <p:nvPr/>
        </p:nvSpPr>
        <p:spPr>
          <a:xfrm>
            <a:off x="276375" y="1214275"/>
            <a:ext cx="1020000" cy="101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9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Receptura</a:t>
            </a:r>
            <a:endParaRPr sz="9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31" name="Google Shape;231;p30" descr="subheader_two_0"/>
          <p:cNvSpPr txBox="1"/>
          <p:nvPr/>
        </p:nvSpPr>
        <p:spPr>
          <a:xfrm>
            <a:off x="276375" y="2225086"/>
            <a:ext cx="1020000" cy="101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9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Objawy</a:t>
            </a:r>
            <a:endParaRPr sz="9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32" name="Google Shape;232;p30" descr="bullet_points_two_0"/>
          <p:cNvSpPr txBox="1"/>
          <p:nvPr/>
        </p:nvSpPr>
        <p:spPr>
          <a:xfrm>
            <a:off x="1255287" y="2225084"/>
            <a:ext cx="3831300" cy="101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Szybka produkcja LKT prowadząca do spadku pH i zakwaszenia fermentora.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Skok produkcji gazu, a następnie gwałtowny spadek.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Wysoki wskaźnik FOS/TAC (&gt;0.6), niski poziom pH (&lt;6.8) i spadek procentowej zawartości metanu (%CH₄).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33" name="Google Shape;233;p30" descr="bullet_points_two_1"/>
          <p:cNvSpPr txBox="1"/>
          <p:nvPr/>
        </p:nvSpPr>
        <p:spPr>
          <a:xfrm>
            <a:off x="5036196" y="2225083"/>
            <a:ext cx="3831300" cy="101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Obniżenie stosunku C:N, co prowadzi do akumulacji amoniaku (NH₃) i inhibicji metanogenów.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Spadek produkcji gazu i procentowej zawartości metanu (%CH₄).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Wysoki poziom N-NH₄ (&gt;4000 mg/L) oraz możliwy wzrost pH.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34" name="Google Shape;234;p30" descr="header_0"/>
          <p:cNvSpPr txBox="1"/>
          <p:nvPr/>
        </p:nvSpPr>
        <p:spPr>
          <a:xfrm>
            <a:off x="1321904" y="921750"/>
            <a:ext cx="3716100" cy="292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Słodkie Przeciążenie</a:t>
            </a:r>
            <a:endParaRPr sz="90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35" name="Google Shape;235;p30" descr="header_1"/>
          <p:cNvSpPr txBox="1"/>
          <p:nvPr/>
        </p:nvSpPr>
        <p:spPr>
          <a:xfrm>
            <a:off x="5127396" y="921750"/>
            <a:ext cx="3716100" cy="292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900">
                <a:solidFill>
                  <a:schemeClr val="l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Azotowa Pułapka</a:t>
            </a:r>
            <a:endParaRPr sz="900">
              <a:solidFill>
                <a:schemeClr val="l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cxnSp>
        <p:nvCxnSpPr>
          <p:cNvPr id="236" name="Google Shape;236;p30"/>
          <p:cNvCxnSpPr/>
          <p:nvPr/>
        </p:nvCxnSpPr>
        <p:spPr>
          <a:xfrm>
            <a:off x="379025" y="2225105"/>
            <a:ext cx="8502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7" name="Google Shape;237;p30" descr="subheader_three_0"/>
          <p:cNvSpPr txBox="1"/>
          <p:nvPr/>
        </p:nvSpPr>
        <p:spPr>
          <a:xfrm>
            <a:off x="269450" y="3235931"/>
            <a:ext cx="1020000" cy="101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9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Korekta</a:t>
            </a:r>
            <a:endParaRPr sz="9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38" name="Google Shape;238;p30" descr="bullet_points_three_0"/>
          <p:cNvSpPr txBox="1"/>
          <p:nvPr/>
        </p:nvSpPr>
        <p:spPr>
          <a:xfrm>
            <a:off x="1244927" y="3235928"/>
            <a:ext cx="3831300" cy="101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Natychmiastowe wstrzymanie dostaw substratów cukrowych.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Stopniowe, kontrolowane wprowadzanie tych substratów w przyszłości, aby uniknąć szoków fermentacyjnych.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39" name="Google Shape;239;p30" descr="bullet_points_three_1"/>
          <p:cNvSpPr txBox="1"/>
          <p:nvPr/>
        </p:nvSpPr>
        <p:spPr>
          <a:xfrm>
            <a:off x="5036196" y="3235926"/>
            <a:ext cx="3831300" cy="101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Natychmiastowe usunięcie pomiotu kurzego z receptury.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Stopniowe wprowadzanie pomiotu z jednoczesnym bilansowaniem węglem, aby utrzymać optymalny stosunek C:N.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cxnSp>
        <p:nvCxnSpPr>
          <p:cNvPr id="240" name="Google Shape;240;p30"/>
          <p:cNvCxnSpPr/>
          <p:nvPr/>
        </p:nvCxnSpPr>
        <p:spPr>
          <a:xfrm>
            <a:off x="372100" y="3235951"/>
            <a:ext cx="8502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5" name="Google Shape;245;p31"/>
          <p:cNvCxnSpPr/>
          <p:nvPr/>
        </p:nvCxnSpPr>
        <p:spPr>
          <a:xfrm>
            <a:off x="882008" y="1223200"/>
            <a:ext cx="36861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6" name="Google Shape;246;p31"/>
          <p:cNvCxnSpPr/>
          <p:nvPr/>
        </p:nvCxnSpPr>
        <p:spPr>
          <a:xfrm>
            <a:off x="4889372" y="1224787"/>
            <a:ext cx="36861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7" name="Google Shape;247;p31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400"/>
              <a:t>Analiza Przypadków: Co Gdy Receptura Jest Zła? (2/2)</a:t>
            </a:r>
            <a:endParaRPr sz="2400"/>
          </a:p>
        </p:txBody>
      </p:sp>
      <p:sp>
        <p:nvSpPr>
          <p:cNvPr id="248" name="Google Shape;248;p31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 sz="800"/>
              <a:t>11</a:t>
            </a:fld>
            <a:endParaRPr sz="800"/>
          </a:p>
        </p:txBody>
      </p:sp>
      <p:sp>
        <p:nvSpPr>
          <p:cNvPr id="249" name="Google Shape;249;p31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ANALIZA PRZYPADKÓW</a:t>
            </a:r>
            <a:endParaRPr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50" name="Google Shape;250;p31" descr="bullet_points_one_0"/>
          <p:cNvSpPr txBox="1"/>
          <p:nvPr/>
        </p:nvSpPr>
        <p:spPr>
          <a:xfrm>
            <a:off x="843875" y="1214275"/>
            <a:ext cx="3990000" cy="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Duży udział słabo rozdrobnionej słomy lub zdrewniałej kiszonki z traw.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Niewystarczające przygotowanie substratu do procesu fermentacji.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51" name="Google Shape;251;p31" descr="bullet_points_one_1"/>
          <p:cNvSpPr txBox="1"/>
          <p:nvPr/>
        </p:nvSpPr>
        <p:spPr>
          <a:xfrm>
            <a:off x="4781310" y="1214275"/>
            <a:ext cx="3990000" cy="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Dodanie dużej ilości odpadów tłuszczowych.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Brak stopniowej adaptacji mikroflory do wysokiego udziału tłuszczów.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52" name="Google Shape;252;p31" descr="subheader_one_0"/>
          <p:cNvSpPr txBox="1"/>
          <p:nvPr/>
        </p:nvSpPr>
        <p:spPr>
          <a:xfrm rot="-5400000">
            <a:off x="112625" y="1490449"/>
            <a:ext cx="916800" cy="385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Receptura</a:t>
            </a:r>
            <a:endParaRPr sz="1000">
              <a:solidFill>
                <a:schemeClr val="accent3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53" name="Google Shape;253;p31" descr="subheader_two_0"/>
          <p:cNvSpPr txBox="1"/>
          <p:nvPr/>
        </p:nvSpPr>
        <p:spPr>
          <a:xfrm rot="-5400000">
            <a:off x="114425" y="2488467"/>
            <a:ext cx="913200" cy="384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Problem</a:t>
            </a:r>
            <a:endParaRPr sz="1000">
              <a:solidFill>
                <a:schemeClr val="accent3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54" name="Google Shape;254;p31" descr="bullet_points_two_0"/>
          <p:cNvSpPr txBox="1"/>
          <p:nvPr/>
        </p:nvSpPr>
        <p:spPr>
          <a:xfrm>
            <a:off x="843875" y="2174351"/>
            <a:ext cx="3990000" cy="100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Wolny rozkład lignocelulozy prowadzi do niskiego uzysku gazu.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Tworzenie się kożucha i problemy z mieszaniem.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55" name="Google Shape;255;p31" descr="bullet_points_two_1"/>
          <p:cNvSpPr txBox="1"/>
          <p:nvPr/>
        </p:nvSpPr>
        <p:spPr>
          <a:xfrm>
            <a:off x="4781310" y="2174350"/>
            <a:ext cx="3990000" cy="100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Akumulacja długołańcuchowych kwasów tłuszczowych (LCFA) inhibuje metanogeny.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Problemy z pienieniem i tworzeniem kożucha.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56" name="Google Shape;256;p31" descr="header_0"/>
          <p:cNvSpPr txBox="1"/>
          <p:nvPr/>
        </p:nvSpPr>
        <p:spPr>
          <a:xfrm>
            <a:off x="913250" y="921750"/>
            <a:ext cx="387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50" b="1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Włóknista Niestrawność</a:t>
            </a:r>
            <a:endParaRPr sz="1050" b="1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57" name="Google Shape;257;p31" descr="header_1"/>
          <p:cNvSpPr txBox="1"/>
          <p:nvPr/>
        </p:nvSpPr>
        <p:spPr>
          <a:xfrm>
            <a:off x="4876287" y="921750"/>
            <a:ext cx="387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50" b="1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Tłusta Niespodzianka</a:t>
            </a:r>
            <a:endParaRPr sz="1050" b="1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cxnSp>
        <p:nvCxnSpPr>
          <p:cNvPr id="258" name="Google Shape;258;p31"/>
          <p:cNvCxnSpPr/>
          <p:nvPr/>
        </p:nvCxnSpPr>
        <p:spPr>
          <a:xfrm>
            <a:off x="379025" y="2182992"/>
            <a:ext cx="8392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9" name="Google Shape;259;p31" descr="takeaway"/>
          <p:cNvSpPr txBox="1"/>
          <p:nvPr/>
        </p:nvSpPr>
        <p:spPr>
          <a:xfrm>
            <a:off x="489375" y="4132738"/>
            <a:ext cx="83784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Nieprawidłowa kompozycja substratów może prowadzić do poważnych problemów w procesie fermentacji metanowej, takich jak wolny rozkład, inhibicje czy problemy mechaniczne. Szybka identyfikacja symptomów i odpowiednia korekta receptury są kluczowe dla utrzymania stabilnej produkcji biogazu.</a:t>
            </a:r>
            <a:endParaRPr sz="1000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60" name="Google Shape;260;p31"/>
          <p:cNvSpPr/>
          <p:nvPr/>
        </p:nvSpPr>
        <p:spPr>
          <a:xfrm rot="5400000">
            <a:off x="352826" y="4382150"/>
            <a:ext cx="133125" cy="80750"/>
          </a:xfrm>
          <a:prstGeom prst="flowChartExtra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261" name="Google Shape;261;p31" descr="subheader_three_0"/>
          <p:cNvSpPr txBox="1"/>
          <p:nvPr/>
        </p:nvSpPr>
        <p:spPr>
          <a:xfrm rot="-5400000">
            <a:off x="114425" y="3484150"/>
            <a:ext cx="913200" cy="384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Objawy i korekta</a:t>
            </a:r>
            <a:endParaRPr sz="1000">
              <a:solidFill>
                <a:schemeClr val="accent3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62" name="Google Shape;262;p31" descr="bullet_points_three_0"/>
          <p:cNvSpPr txBox="1"/>
          <p:nvPr/>
        </p:nvSpPr>
        <p:spPr>
          <a:xfrm>
            <a:off x="843875" y="3170025"/>
            <a:ext cx="3990000" cy="100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Niska produkcja gazu.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Problemy mechaniczne z mieszadłami.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Korekta: Lepsze rozdrobnienie substratów, zmniejszenie udziału włóknistych materiałów lub wydłużenie czasu retencji (HRT).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63" name="Google Shape;263;p31" descr="bullet_points_three_1"/>
          <p:cNvSpPr txBox="1"/>
          <p:nvPr/>
        </p:nvSpPr>
        <p:spPr>
          <a:xfrm>
            <a:off x="4781310" y="3170024"/>
            <a:ext cx="3990000" cy="100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Spadek produkcji gazu i procentowej zawartości metanu (%CH₄).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Wysoki wskaźnik FOS/TAC wskazujący na zakwaszenie.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Silne pienienie.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cxnSp>
        <p:nvCxnSpPr>
          <p:cNvPr id="264" name="Google Shape;264;p31"/>
          <p:cNvCxnSpPr/>
          <p:nvPr/>
        </p:nvCxnSpPr>
        <p:spPr>
          <a:xfrm>
            <a:off x="379025" y="3178676"/>
            <a:ext cx="8392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 descr="Obraz zawierający stół&#10;&#10;Opis wygenerowany automatycznie">
            <a:extLst>
              <a:ext uri="{FF2B5EF4-FFF2-40B4-BE49-F238E27FC236}">
                <a16:creationId xmlns:a16="http://schemas.microsoft.com/office/drawing/2014/main" xmlns="" id="{45A4E4C3-8B0A-CF69-0602-BD8A9230A9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3375"/>
          <a:stretch/>
        </p:blipFill>
        <p:spPr>
          <a:xfrm>
            <a:off x="276375" y="560038"/>
            <a:ext cx="8345948" cy="449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4869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2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61650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Dyskusja: Aspekty Praktyczne Bilansowania</a:t>
            </a:r>
            <a:endParaRPr/>
          </a:p>
        </p:txBody>
      </p:sp>
      <p:sp>
        <p:nvSpPr>
          <p:cNvPr id="270" name="Google Shape;270;p32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DYSKUSJA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71" name="Google Shape;271;p32" descr="detail"/>
          <p:cNvSpPr txBox="1"/>
          <p:nvPr/>
        </p:nvSpPr>
        <p:spPr>
          <a:xfrm>
            <a:off x="2017625" y="1669425"/>
            <a:ext cx="6849900" cy="31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Zmienność parametrów substratów, takich jak sucha masa (s.m.) kiszonki czy skład gnojowicy, jest realnym wyzwaniem operacyjnym.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Operator powinien stosować częstsze analizy laboratoryjne oraz buforowanie substratów w magazynach, aby zminimalizować wahania jakości wsadu.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Bilansowanie stosunku węgla do azotu (C:N) pozostaje kluczowym aspektem – substraty bogate w azot (np. pomiot kurzy) należy bilansować substratami o wyższym udziale węgla (np. kiszonka).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Tłuszcze mają wysoki potencjał metanowy, ale ich wprowadzenie wymaga uwzględnienia warunków technologicznych: długość HRT, system mieszania, adaptacja mikroflory, aby uniknąć inhibicji LCFA.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Nie zawsze celem jest maksymalizacja BMP – stabilność procesu, koszty, dostępność substratów i ryzyko inhibicji często decydują o ostatecznym doborze receptury.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Regularna weryfikacja parametrów procesu (FOS/TAC, skład gazu, zawartość s.m.o.) i elastyczne korygowanie receptury są niezbędne dla utrzymania optymalnej wydajności i stabilności.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72" name="Google Shape;272;p32" descr="header"/>
          <p:cNvSpPr txBox="1"/>
          <p:nvPr/>
        </p:nvSpPr>
        <p:spPr>
          <a:xfrm>
            <a:off x="276375" y="1669425"/>
            <a:ext cx="1741200" cy="31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" sz="11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Kluczowe praktyczne aspekty bilansowania substratów w codziennej eksploatacji biogazowni</a:t>
            </a:r>
            <a:endParaRPr sz="11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73" name="Google Shape;273;p32" descr="takeaway"/>
          <p:cNvSpPr txBox="1">
            <a:spLocks noGrp="1"/>
          </p:cNvSpPr>
          <p:nvPr>
            <p:ph type="subTitle" idx="4294967295"/>
          </p:nvPr>
        </p:nvSpPr>
        <p:spPr>
          <a:xfrm>
            <a:off x="379025" y="987863"/>
            <a:ext cx="8488800" cy="5706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3"/>
                </a:solidFill>
              </a:rPr>
              <a:t>Świadomość zmienności parametrów substratów oraz umiejętne bilansowanie C:N są kluczowe dla stabilnej i efektywnej pracy biogazowni. Regularna weryfikacja i adaptacja receptur pozwala uniknąć problemów procesowych i optymalizować produkcję metanu.</a:t>
            </a:r>
            <a:endParaRPr sz="100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3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57276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Ćwiczenia Praktyczne: Wprowadzenie i Założenia</a:t>
            </a:r>
            <a:endParaRPr dirty="0"/>
          </a:p>
        </p:txBody>
      </p:sp>
      <p:sp>
        <p:nvSpPr>
          <p:cNvPr id="279" name="Google Shape;279;p33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14</a:t>
            </a:fld>
            <a:endParaRPr/>
          </a:p>
        </p:txBody>
      </p:sp>
      <p:sp>
        <p:nvSpPr>
          <p:cNvPr id="280" name="Google Shape;280;p33" descr="header"/>
          <p:cNvSpPr/>
          <p:nvPr/>
        </p:nvSpPr>
        <p:spPr>
          <a:xfrm>
            <a:off x="276400" y="951125"/>
            <a:ext cx="54780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100" b="1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Kluczowe założenia i cele warsztatu</a:t>
            </a:r>
            <a:endParaRPr sz="1100" b="1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81" name="Google Shape;281;p33" descr="detail"/>
          <p:cNvSpPr txBox="1"/>
          <p:nvPr/>
        </p:nvSpPr>
        <p:spPr>
          <a:xfrm>
            <a:off x="276375" y="1316825"/>
            <a:ext cx="5478000" cy="22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marR="0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Warsztat ma na celu opracowanie dwóch wariantów receptury dla biogazowni rolniczej o mocy 500 kW elektrycznych.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Objętość czynna fermentora: 3000 m³. Sprawność elektryczna CHP: 38%.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Wartość opałowa metanu wynosi około 10 kWh/Nm³.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Oczekiwany czas pracy CHP to 8000 godzin rocznie</a:t>
            </a:r>
            <a:r>
              <a:rPr lang="pl" sz="100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.</a:t>
            </a:r>
          </a:p>
          <a:p>
            <a:pPr marL="371475" lvl="0" indent="-234950">
              <a:spcBef>
                <a:spcPts val="600"/>
              </a:spcBef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-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Waszym zadaniem będzie opracowanie dwóch wariantów receptury przy wykorzystaniu kalkulatora: https://biowatt.pl/kalkulator/ oraz wcześniejszych dyskusji dla hipotetycznej biogazowni rolniczej o mocy 500, 1000 i 2000 kW el. 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pic>
        <p:nvPicPr>
          <p:cNvPr id="282" name="Google Shape;282;p33"/>
          <p:cNvPicPr preferRelativeResize="0"/>
          <p:nvPr/>
        </p:nvPicPr>
        <p:blipFill rotWithShape="1">
          <a:blip r:embed="rId3">
            <a:alphaModFix/>
          </a:blip>
          <a:srcRect l="18658" r="18664"/>
          <a:stretch/>
        </p:blipFill>
        <p:spPr>
          <a:xfrm>
            <a:off x="6003975" y="287225"/>
            <a:ext cx="2863800" cy="4569050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33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42175" y="1932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 dirty="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ĆWICZENIA PRAKTYCZNE</a:t>
            </a:r>
            <a:endParaRPr sz="800" dirty="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84" name="Google Shape;284;p33"/>
          <p:cNvSpPr/>
          <p:nvPr/>
        </p:nvSpPr>
        <p:spPr>
          <a:xfrm>
            <a:off x="379025" y="3545575"/>
            <a:ext cx="5375100" cy="1310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285" name="Google Shape;285;p33" descr="takeaway"/>
          <p:cNvSpPr txBox="1"/>
          <p:nvPr/>
        </p:nvSpPr>
        <p:spPr>
          <a:xfrm>
            <a:off x="472325" y="3545575"/>
            <a:ext cx="5281800" cy="131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Warsztat bilansowania receptur umożliwia praktyczne zastosowanie wiedzy o parametrach substratów i celach produkcyjnych biogazowni. Znajomość założeń technicznych, takich jak objętość fermentora, moc elektryczna i cele produkcji metanu, jest kluczowa dla skutecznego planowania i optymalizacji receptur wsadu.</a:t>
            </a:r>
            <a:endParaRPr sz="100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4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Ćwiczenia Praktyczne: Dane Substratów</a:t>
            </a:r>
            <a:endParaRPr/>
          </a:p>
        </p:txBody>
      </p:sp>
      <p:sp>
        <p:nvSpPr>
          <p:cNvPr id="291" name="Google Shape;291;p34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15</a:t>
            </a:fld>
            <a:endParaRPr/>
          </a:p>
        </p:txBody>
      </p:sp>
      <p:sp>
        <p:nvSpPr>
          <p:cNvPr id="292" name="Google Shape;292;p34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ĆWICZENIA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93" name="Google Shape;293;p34" descr="takeaway"/>
          <p:cNvSpPr txBox="1">
            <a:spLocks noGrp="1"/>
          </p:cNvSpPr>
          <p:nvPr>
            <p:ph type="subTitle" idx="1"/>
          </p:nvPr>
        </p:nvSpPr>
        <p:spPr>
          <a:xfrm>
            <a:off x="276375" y="781800"/>
            <a:ext cx="8591400" cy="466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Tabela przedstawia kluczowe parametry substratów, które będą podstawą do bilansowania receptur w warsztacie.</a:t>
            </a:r>
            <a:endParaRPr/>
          </a:p>
        </p:txBody>
      </p:sp>
      <p:graphicFrame>
        <p:nvGraphicFramePr>
          <p:cNvPr id="294" name="Google Shape;294;p34" descr="table"/>
          <p:cNvGraphicFramePr/>
          <p:nvPr>
            <p:extLst>
              <p:ext uri="{D42A27DB-BD31-4B8C-83A1-F6EECF244321}">
                <p14:modId xmlns:p14="http://schemas.microsoft.com/office/powerpoint/2010/main" val="440214593"/>
              </p:ext>
            </p:extLst>
          </p:nvPr>
        </p:nvGraphicFramePr>
        <p:xfrm>
          <a:off x="365300" y="1532575"/>
          <a:ext cx="8433425" cy="3282800"/>
        </p:xfrm>
        <a:graphic>
          <a:graphicData uri="http://schemas.openxmlformats.org/drawingml/2006/table">
            <a:tbl>
              <a:tblPr>
                <a:noFill/>
                <a:tableStyleId>{46C8256B-2E71-4339-A4CC-3151C5A26C4E}</a:tableStyleId>
              </a:tblPr>
              <a:tblGrid>
                <a:gridCol w="1204775"/>
                <a:gridCol w="1204775"/>
                <a:gridCol w="1204775"/>
                <a:gridCol w="1204775"/>
                <a:gridCol w="1204775"/>
                <a:gridCol w="1204775"/>
                <a:gridCol w="1204775"/>
              </a:tblGrid>
              <a:tr h="4103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 dirty="0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Substrat</a:t>
                      </a:r>
                      <a:endParaRPr sz="900" dirty="0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 b="1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Sucha Masa (%)</a:t>
                      </a:r>
                      <a:endParaRPr sz="900" b="1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 b="1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Sucha Masa Organiczna (% s.m.)</a:t>
                      </a:r>
                      <a:endParaRPr sz="900" b="1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 b="1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Zawartość Azotu (% s.m.)</a:t>
                      </a:r>
                      <a:endParaRPr sz="900" b="1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 b="1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Zawartość Węgla Organicznego (% s.m.)</a:t>
                      </a:r>
                      <a:endParaRPr sz="900" b="1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 b="1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Potencjał Metanowy BMP (Nm8 CH4/t s.m.o.)</a:t>
                      </a:r>
                      <a:endParaRPr sz="900" b="1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 b="1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Szacunkowy Stosunek C:N</a:t>
                      </a:r>
                      <a:endParaRPr sz="900" b="1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</a:tr>
              <a:tr h="4103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 b="1" dirty="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Gnojowica </a:t>
                      </a:r>
                      <a:r>
                        <a:rPr lang="pl" sz="900" b="1" dirty="0" smtClean="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świńska</a:t>
                      </a:r>
                      <a:endParaRPr sz="900" b="1" dirty="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6.0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80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7.0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40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350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5.7:1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103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Kiszonka z kukurydzy</a:t>
                      </a:r>
                      <a:endParaRPr sz="9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33.0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95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1.3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45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380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34.6:1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103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 b="1" dirty="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Kiszonka z </a:t>
                      </a:r>
                      <a:r>
                        <a:rPr lang="pl" sz="900" b="1" dirty="0" smtClean="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żyta GPS</a:t>
                      </a:r>
                      <a:endParaRPr sz="900" b="1" dirty="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32.0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94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1.3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46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360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35.4:1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103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 b="1" dirty="0" smtClean="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Wysłodki buraczane </a:t>
                      </a:r>
                      <a:r>
                        <a:rPr lang="pl" sz="900" b="1" dirty="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(pras.)</a:t>
                      </a:r>
                      <a:endParaRPr sz="900" b="1" dirty="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24.0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94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1.5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44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420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29.3:1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103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Wywar gorzelniany</a:t>
                      </a:r>
                      <a:endParaRPr sz="9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7.0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85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5.0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42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450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8.4:1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103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Pomiot kurzy (suchy)</a:t>
                      </a:r>
                      <a:endParaRPr sz="9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70.0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70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5.0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38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320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7.6:1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103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S2oma (rozdrobniona)</a:t>
                      </a:r>
                      <a:endParaRPr sz="9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88.0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95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0.6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48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220</a:t>
                      </a:r>
                      <a:endParaRPr sz="9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900" dirty="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80.0:1</a:t>
                      </a:r>
                      <a:endParaRPr sz="900" dirty="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95" name="Google Shape;295;p34" descr="table_title"/>
          <p:cNvSpPr/>
          <p:nvPr/>
        </p:nvSpPr>
        <p:spPr>
          <a:xfrm>
            <a:off x="310650" y="1248300"/>
            <a:ext cx="8522700" cy="2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Dane substratów do warsztatu (Uproszczone)</a:t>
            </a:r>
            <a:endParaRPr sz="1000">
              <a:solidFill>
                <a:schemeClr val="accent3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5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61650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Ćwiczenia Praktyczne: Zadanie dla Grup</a:t>
            </a:r>
            <a:endParaRPr dirty="0"/>
          </a:p>
        </p:txBody>
      </p:sp>
      <p:sp>
        <p:nvSpPr>
          <p:cNvPr id="301" name="Google Shape;301;p35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ĆWICZENIA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02" name="Google Shape;302;p35" descr="detail"/>
          <p:cNvSpPr txBox="1"/>
          <p:nvPr/>
        </p:nvSpPr>
        <p:spPr>
          <a:xfrm>
            <a:off x="2577612" y="1669425"/>
            <a:ext cx="6490187" cy="31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Wariant 1: Opracujcie recepturę opartą głównie na gnojowicy świńskiej i kiszonce z kukurydzy – min. 80% suchej masy organicznej (s.m.o.) z tych dwóch substratów.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Wariant 2: Opracujcie recepturę bardziej zdywersyfikowaną, wykorzystując co najmniej 4 różne substraty, aby uzyskać stabilniejszą i bardziej zrównoważoną mieszankę.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Założenia techniczne biogazowni: moc elektryczna 500 kW, objętość fermentora 3000 m³, sprawność CHP 38%, czas pracy 8000 godzin rocznie.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90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Zalecane </a:t>
            </a: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jest korzystanie z arkusza kalkulacyjnego do obliczeń i </a:t>
            </a:r>
            <a:r>
              <a:rPr lang="pl" sz="90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dopasowywania </a:t>
            </a: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proporcji substratów.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90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Na </a:t>
            </a: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koniec grupy porównują oba warianty, analizując stabilność biologiczną, ryzyka i logistykę.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Podczas zajęć zachęcamy do dyskusji nad wyborem substratów, ich proporcjami i wpływem na efektywność biogazowni</a:t>
            </a:r>
            <a:r>
              <a:rPr lang="pl" sz="90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.</a:t>
            </a: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endParaRPr lang="pl"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lvl="0" indent="-29210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-PL" sz="90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Kalkulator biogazowy:</a:t>
            </a:r>
          </a:p>
          <a:p>
            <a:pPr marL="457200" lvl="0" indent="-29210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-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https://tinyurl.com/BCUkalkulator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03" name="Google Shape;303;p35" descr="header"/>
          <p:cNvSpPr txBox="1"/>
          <p:nvPr/>
        </p:nvSpPr>
        <p:spPr>
          <a:xfrm>
            <a:off x="276375" y="1669425"/>
            <a:ext cx="1741200" cy="31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" sz="1100" dirty="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Zadanie dla grup: opracowanie dwóch wariantów receptury biogazowej</a:t>
            </a:r>
            <a:endParaRPr sz="1100" dirty="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04" name="Google Shape;304;p35" descr="takeaway"/>
          <p:cNvSpPr txBox="1">
            <a:spLocks noGrp="1"/>
          </p:cNvSpPr>
          <p:nvPr>
            <p:ph type="subTitle" idx="4294967295"/>
          </p:nvPr>
        </p:nvSpPr>
        <p:spPr>
          <a:xfrm>
            <a:off x="379025" y="987863"/>
            <a:ext cx="8488800" cy="5706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3"/>
                </a:solidFill>
              </a:rPr>
              <a:t>Opracowanie dwóch wariantów receptury pozwoli uczestnikom zastosować wiedzę teoretyczną w praktyce, porównać podejścia i zrozumieć wpływ różnych substratów na parametry wsadu oraz produkcję metanu.</a:t>
            </a:r>
            <a:endParaRPr sz="1000">
              <a:solidFill>
                <a:schemeClr val="accent3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77" y="2573214"/>
            <a:ext cx="2513135" cy="25131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6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Ćwiczenia Praktyczne: Tabela do Wypełnienia</a:t>
            </a:r>
            <a:endParaRPr/>
          </a:p>
        </p:txBody>
      </p:sp>
      <p:sp>
        <p:nvSpPr>
          <p:cNvPr id="310" name="Google Shape;310;p36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17</a:t>
            </a:fld>
            <a:endParaRPr/>
          </a:p>
        </p:txBody>
      </p:sp>
      <p:sp>
        <p:nvSpPr>
          <p:cNvPr id="311" name="Google Shape;311;p36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ĆWICZENIA PRAKTYCZNE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12" name="Google Shape;312;p36" descr="takeaway"/>
          <p:cNvSpPr txBox="1">
            <a:spLocks noGrp="1"/>
          </p:cNvSpPr>
          <p:nvPr>
            <p:ph type="subTitle" idx="1"/>
          </p:nvPr>
        </p:nvSpPr>
        <p:spPr>
          <a:xfrm>
            <a:off x="276375" y="781800"/>
            <a:ext cx="8591400" cy="466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Tabela pozwala na porównanie dwóch wariantów receptur pod kątem proporcji substratów, wskaźników mieszaniny oraz szacowanego uzysku metanu, co ułatwia praktyczne bilansowanie receptur.</a:t>
            </a:r>
            <a:endParaRPr/>
          </a:p>
        </p:txBody>
      </p:sp>
      <p:graphicFrame>
        <p:nvGraphicFramePr>
          <p:cNvPr id="313" name="Google Shape;313;p36" descr="table"/>
          <p:cNvGraphicFramePr/>
          <p:nvPr>
            <p:extLst>
              <p:ext uri="{D42A27DB-BD31-4B8C-83A1-F6EECF244321}">
                <p14:modId xmlns:p14="http://schemas.microsoft.com/office/powerpoint/2010/main" val="4256765460"/>
              </p:ext>
            </p:extLst>
          </p:nvPr>
        </p:nvGraphicFramePr>
        <p:xfrm>
          <a:off x="365300" y="1532575"/>
          <a:ext cx="8433500" cy="3282750"/>
        </p:xfrm>
        <a:graphic>
          <a:graphicData uri="http://schemas.openxmlformats.org/drawingml/2006/table">
            <a:tbl>
              <a:tblPr>
                <a:noFill/>
                <a:tableStyleId>{46C8256B-2E71-4339-A4CC-3151C5A26C4E}</a:tableStyleId>
              </a:tblPr>
              <a:tblGrid>
                <a:gridCol w="2108375"/>
                <a:gridCol w="2108375"/>
                <a:gridCol w="2108375"/>
                <a:gridCol w="2108375"/>
              </a:tblGrid>
              <a:tr h="2188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dirty="0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Parametr</a:t>
                      </a:r>
                      <a:endParaRPr sz="800" dirty="0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Wariant 1</a:t>
                      </a:r>
                      <a:endParaRPr sz="800" b="1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Wariant 2</a:t>
                      </a:r>
                      <a:endParaRPr sz="800" b="1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Jednostka</a:t>
                      </a:r>
                      <a:endParaRPr sz="800" b="1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</a:tr>
              <a:tr h="2188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Gnojowica świńska (ś.m.)</a:t>
                      </a: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60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40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t/dzień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188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Kiszonka z kukurydzy (ś.m.)</a:t>
                      </a: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25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15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t/dzień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188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Wysłodki buraczane (ś.m.)</a:t>
                      </a: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0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10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t/dzień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188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Słoma (ś.m.)</a:t>
                      </a: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1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1.5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t/dzień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188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...inne substraty...</a:t>
                      </a: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t/dzień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188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Suma wsadu (ś.m.)</a:t>
                      </a: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86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66.5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t/dzień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188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Całkowita s.m.o.</a:t>
                      </a: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t/dzień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188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Średnia ważona s.m.</a:t>
                      </a: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%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188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Średnia ważona s.m.o.</a:t>
                      </a: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% s.m.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188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 dirty="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Obciążenie komory </a:t>
                      </a:r>
                      <a:r>
                        <a:rPr lang="pl" sz="800" b="1" dirty="0" smtClean="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BR</a:t>
                      </a:r>
                      <a:endParaRPr sz="800" b="1" dirty="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kg s.m.o./m³/d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188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Stosunek C:N mieszaniny</a:t>
                      </a: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-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188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Średnie ważone BMP</a:t>
                      </a: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Nm³ CH₄/t s.m.o.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188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 dirty="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Szacowany dzienny uzysk </a:t>
                      </a:r>
                      <a:r>
                        <a:rPr lang="pl" sz="800" b="1" dirty="0" smtClean="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CH4</a:t>
                      </a:r>
                      <a:endParaRPr sz="800" b="1" dirty="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Nm³ CH₄/dzień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188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b="1" dirty="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314" name="Google Shape;314;p36" descr="table_title"/>
          <p:cNvSpPr/>
          <p:nvPr/>
        </p:nvSpPr>
        <p:spPr>
          <a:xfrm>
            <a:off x="310650" y="1248300"/>
            <a:ext cx="8522700" cy="2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Parametry wsadu, wskaźniki mieszaniny i wyniki szacunkowe dla dwóch wariantów receptur</a:t>
            </a:r>
            <a:endParaRPr sz="1000">
              <a:solidFill>
                <a:schemeClr val="accent3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ymbol zastępczy tekstu 1"/>
          <p:cNvSpPr txBox="1">
            <a:spLocks/>
          </p:cNvSpPr>
          <p:nvPr/>
        </p:nvSpPr>
        <p:spPr>
          <a:xfrm>
            <a:off x="0" y="608150"/>
            <a:ext cx="6855775" cy="20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 smtClean="0"/>
              <a:t>Przykładowe kompozycje substratowe i konstrukcyjne biogazowni do 500 kW</a:t>
            </a:r>
            <a:endParaRPr lang="pl-PL" sz="2000" dirty="0"/>
          </a:p>
        </p:txBody>
      </p:sp>
      <p:sp>
        <p:nvSpPr>
          <p:cNvPr id="12" name="Symbol zastępczy tekstu 2"/>
          <p:cNvSpPr txBox="1">
            <a:spLocks/>
          </p:cNvSpPr>
          <p:nvPr/>
        </p:nvSpPr>
        <p:spPr>
          <a:xfrm>
            <a:off x="-265278" y="130527"/>
            <a:ext cx="6665968" cy="407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l-PL" sz="1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Substraty do produkcji biogazu rolniczego</a:t>
            </a:r>
            <a:endParaRPr lang="pl-PL" sz="18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pl-PL" dirty="0"/>
          </a:p>
        </p:txBody>
      </p:sp>
      <p:graphicFrame>
        <p:nvGraphicFramePr>
          <p:cNvPr id="13" name="Obiekt 10">
            <a:extLst>
              <a:ext uri="{FF2B5EF4-FFF2-40B4-BE49-F238E27FC236}">
                <a16:creationId xmlns="" xmlns:a16="http://schemas.microsoft.com/office/drawing/2014/main" id="{E11F8AF3-B31F-8164-DEF0-1E22B251695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0786942"/>
              </p:ext>
            </p:extLst>
          </p:nvPr>
        </p:nvGraphicFramePr>
        <p:xfrm>
          <a:off x="4723759" y="763948"/>
          <a:ext cx="3734441" cy="431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Worksheet" r:id="rId3" imgW="9058408" imgH="10458628" progId="Excel.Sheet.12">
                  <p:embed/>
                </p:oleObj>
              </mc:Choice>
              <mc:Fallback>
                <p:oleObj name="Worksheet" r:id="rId3" imgW="9058408" imgH="10458628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723759" y="763948"/>
                        <a:ext cx="3734441" cy="43117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iekt 12">
            <a:extLst>
              <a:ext uri="{FF2B5EF4-FFF2-40B4-BE49-F238E27FC236}">
                <a16:creationId xmlns="" xmlns:a16="http://schemas.microsoft.com/office/drawing/2014/main" id="{69CD81DE-C541-7E6B-4DC1-9D8F1BF5622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323072"/>
              </p:ext>
            </p:extLst>
          </p:nvPr>
        </p:nvGraphicFramePr>
        <p:xfrm>
          <a:off x="377824" y="1411820"/>
          <a:ext cx="3965575" cy="36639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Worksheet" r:id="rId5" imgW="8762823" imgH="8096349" progId="Excel.Sheet.12">
                  <p:embed/>
                </p:oleObj>
              </mc:Choice>
              <mc:Fallback>
                <p:oleObj name="Worksheet" r:id="rId5" imgW="8762823" imgH="809634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77824" y="1411820"/>
                        <a:ext cx="3965575" cy="3663916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pole tekstowe 13">
            <a:extLst>
              <a:ext uri="{FF2B5EF4-FFF2-40B4-BE49-F238E27FC236}">
                <a16:creationId xmlns="" xmlns:a16="http://schemas.microsoft.com/office/drawing/2014/main" id="{729F313D-AFE9-CEEA-3060-88436BDF82CF}"/>
              </a:ext>
            </a:extLst>
          </p:cNvPr>
          <p:cNvSpPr txBox="1"/>
          <p:nvPr/>
        </p:nvSpPr>
        <p:spPr>
          <a:xfrm>
            <a:off x="131830" y="1116887"/>
            <a:ext cx="38884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Biogazownia modelowa</a:t>
            </a:r>
          </a:p>
        </p:txBody>
      </p:sp>
    </p:spTree>
    <p:extLst>
      <p:ext uri="{BB962C8B-B14F-4D97-AF65-F5344CB8AC3E}">
        <p14:creationId xmlns:p14="http://schemas.microsoft.com/office/powerpoint/2010/main" val="31726648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ymbol zastępczy tekstu 1"/>
          <p:cNvSpPr txBox="1">
            <a:spLocks/>
          </p:cNvSpPr>
          <p:nvPr/>
        </p:nvSpPr>
        <p:spPr>
          <a:xfrm>
            <a:off x="0" y="608150"/>
            <a:ext cx="6855775" cy="20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 smtClean="0"/>
              <a:t>Przykładowe kompozycje substratowe i konstrukcyjne biogazowni do 500 kW</a:t>
            </a:r>
            <a:endParaRPr lang="pl-PL" sz="2000" dirty="0"/>
          </a:p>
        </p:txBody>
      </p:sp>
      <p:sp>
        <p:nvSpPr>
          <p:cNvPr id="12" name="Symbol zastępczy tekstu 2"/>
          <p:cNvSpPr txBox="1">
            <a:spLocks/>
          </p:cNvSpPr>
          <p:nvPr/>
        </p:nvSpPr>
        <p:spPr>
          <a:xfrm>
            <a:off x="-265278" y="130527"/>
            <a:ext cx="6665968" cy="407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l-PL" sz="1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Substraty do produkcji biogazu rolniczego</a:t>
            </a:r>
            <a:endParaRPr lang="pl-PL" sz="18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pl-PL" dirty="0"/>
          </a:p>
        </p:txBody>
      </p:sp>
      <p:sp>
        <p:nvSpPr>
          <p:cNvPr id="15" name="pole tekstowe 13">
            <a:extLst>
              <a:ext uri="{FF2B5EF4-FFF2-40B4-BE49-F238E27FC236}">
                <a16:creationId xmlns="" xmlns:a16="http://schemas.microsoft.com/office/drawing/2014/main" id="{729F313D-AFE9-CEEA-3060-88436BDF82CF}"/>
              </a:ext>
            </a:extLst>
          </p:cNvPr>
          <p:cNvSpPr txBox="1"/>
          <p:nvPr/>
        </p:nvSpPr>
        <p:spPr>
          <a:xfrm>
            <a:off x="131830" y="1116887"/>
            <a:ext cx="38884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/>
              <a:t>Wariant 1</a:t>
            </a:r>
            <a:endParaRPr lang="pl-PL" b="1" dirty="0"/>
          </a:p>
        </p:txBody>
      </p:sp>
      <p:graphicFrame>
        <p:nvGraphicFramePr>
          <p:cNvPr id="7" name="Obiekt 4">
            <a:extLst>
              <a:ext uri="{FF2B5EF4-FFF2-40B4-BE49-F238E27FC236}">
                <a16:creationId xmlns="" xmlns:a16="http://schemas.microsoft.com/office/drawing/2014/main" id="{CC5072E0-1658-9FED-8C54-B8ACFE06318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4423649"/>
              </p:ext>
            </p:extLst>
          </p:nvPr>
        </p:nvGraphicFramePr>
        <p:xfrm>
          <a:off x="131830" y="1419510"/>
          <a:ext cx="4030595" cy="3723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Worksheet" r:id="rId3" imgW="8762823" imgH="8096349" progId="Excel.Sheet.12">
                  <p:embed/>
                </p:oleObj>
              </mc:Choice>
              <mc:Fallback>
                <p:oleObj name="Worksheet" r:id="rId3" imgW="8762823" imgH="809634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1830" y="1419510"/>
                        <a:ext cx="4030595" cy="372399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Obraz 6">
            <a:extLst>
              <a:ext uri="{FF2B5EF4-FFF2-40B4-BE49-F238E27FC236}">
                <a16:creationId xmlns="" xmlns:a16="http://schemas.microsoft.com/office/drawing/2014/main" id="{FEBB4179-4BA9-E033-2F0C-A2C24A605A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9240" y="738871"/>
            <a:ext cx="3764660" cy="4345968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0333732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ymbol zastępczy tekstu 1"/>
          <p:cNvSpPr txBox="1">
            <a:spLocks/>
          </p:cNvSpPr>
          <p:nvPr/>
        </p:nvSpPr>
        <p:spPr>
          <a:xfrm>
            <a:off x="0" y="608150"/>
            <a:ext cx="6855775" cy="20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 smtClean="0"/>
              <a:t>Przykładowe kompozycje substratowe i konstrukcyjne biogazowni do 500 kW</a:t>
            </a:r>
            <a:endParaRPr lang="pl-PL" sz="2000" dirty="0"/>
          </a:p>
        </p:txBody>
      </p:sp>
      <p:sp>
        <p:nvSpPr>
          <p:cNvPr id="12" name="Symbol zastępczy tekstu 2"/>
          <p:cNvSpPr txBox="1">
            <a:spLocks/>
          </p:cNvSpPr>
          <p:nvPr/>
        </p:nvSpPr>
        <p:spPr>
          <a:xfrm>
            <a:off x="-265278" y="130527"/>
            <a:ext cx="6665968" cy="407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l-PL" sz="1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Substraty do produkcji biogazu rolniczego</a:t>
            </a:r>
            <a:endParaRPr lang="pl-PL" sz="18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pl-PL" dirty="0"/>
          </a:p>
        </p:txBody>
      </p:sp>
      <p:sp>
        <p:nvSpPr>
          <p:cNvPr id="15" name="pole tekstowe 13">
            <a:extLst>
              <a:ext uri="{FF2B5EF4-FFF2-40B4-BE49-F238E27FC236}">
                <a16:creationId xmlns="" xmlns:a16="http://schemas.microsoft.com/office/drawing/2014/main" id="{729F313D-AFE9-CEEA-3060-88436BDF82CF}"/>
              </a:ext>
            </a:extLst>
          </p:cNvPr>
          <p:cNvSpPr txBox="1"/>
          <p:nvPr/>
        </p:nvSpPr>
        <p:spPr>
          <a:xfrm>
            <a:off x="131830" y="1116887"/>
            <a:ext cx="38884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/>
              <a:t>Wariant 2</a:t>
            </a:r>
            <a:endParaRPr lang="pl-PL" b="1" dirty="0"/>
          </a:p>
        </p:txBody>
      </p:sp>
      <p:graphicFrame>
        <p:nvGraphicFramePr>
          <p:cNvPr id="9" name="Obiekt 5">
            <a:extLst>
              <a:ext uri="{FF2B5EF4-FFF2-40B4-BE49-F238E27FC236}">
                <a16:creationId xmlns="" xmlns:a16="http://schemas.microsoft.com/office/drawing/2014/main" id="{59EF0F79-BA3E-1853-7CF3-7E343C6967A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7640069"/>
              </p:ext>
            </p:extLst>
          </p:nvPr>
        </p:nvGraphicFramePr>
        <p:xfrm>
          <a:off x="131830" y="1424664"/>
          <a:ext cx="4025016" cy="37188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Worksheet" r:id="rId3" imgW="8762823" imgH="8096349" progId="Excel.Sheet.12">
                  <p:embed/>
                </p:oleObj>
              </mc:Choice>
              <mc:Fallback>
                <p:oleObj name="Worksheet" r:id="rId3" imgW="8762823" imgH="809634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1830" y="1424664"/>
                        <a:ext cx="4025016" cy="3718836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iekt 8">
            <a:extLst>
              <a:ext uri="{FF2B5EF4-FFF2-40B4-BE49-F238E27FC236}">
                <a16:creationId xmlns="" xmlns:a16="http://schemas.microsoft.com/office/drawing/2014/main" id="{5FCDBFDF-9799-F7D8-14E4-80B40E0FA0A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2722867"/>
              </p:ext>
            </p:extLst>
          </p:nvPr>
        </p:nvGraphicFramePr>
        <p:xfrm>
          <a:off x="4941866" y="723900"/>
          <a:ext cx="3827817" cy="441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Worksheet" r:id="rId5" imgW="9058408" imgH="10458628" progId="Excel.Sheet.12">
                  <p:embed/>
                </p:oleObj>
              </mc:Choice>
              <mc:Fallback>
                <p:oleObj name="Worksheet" r:id="rId5" imgW="9058408" imgH="10458628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941866" y="723900"/>
                        <a:ext cx="3827817" cy="44196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602972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ymbol zastępczy tekstu 1"/>
          <p:cNvSpPr txBox="1">
            <a:spLocks/>
          </p:cNvSpPr>
          <p:nvPr/>
        </p:nvSpPr>
        <p:spPr>
          <a:xfrm>
            <a:off x="0" y="608150"/>
            <a:ext cx="6855775" cy="20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 smtClean="0"/>
              <a:t>Przykładowe kompozycje substratowe i konstrukcyjne biogazowni do 500 kW</a:t>
            </a:r>
            <a:endParaRPr lang="pl-PL" sz="2000" dirty="0"/>
          </a:p>
        </p:txBody>
      </p:sp>
      <p:sp>
        <p:nvSpPr>
          <p:cNvPr id="12" name="Symbol zastępczy tekstu 2"/>
          <p:cNvSpPr txBox="1">
            <a:spLocks/>
          </p:cNvSpPr>
          <p:nvPr/>
        </p:nvSpPr>
        <p:spPr>
          <a:xfrm>
            <a:off x="-265278" y="130527"/>
            <a:ext cx="6665968" cy="407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l-PL" sz="1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Substraty do produkcji biogazu rolniczego</a:t>
            </a:r>
            <a:endParaRPr lang="pl-PL" sz="18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pl-PL" dirty="0"/>
          </a:p>
        </p:txBody>
      </p:sp>
      <p:sp>
        <p:nvSpPr>
          <p:cNvPr id="15" name="pole tekstowe 13">
            <a:extLst>
              <a:ext uri="{FF2B5EF4-FFF2-40B4-BE49-F238E27FC236}">
                <a16:creationId xmlns="" xmlns:a16="http://schemas.microsoft.com/office/drawing/2014/main" id="{729F313D-AFE9-CEEA-3060-88436BDF82CF}"/>
              </a:ext>
            </a:extLst>
          </p:cNvPr>
          <p:cNvSpPr txBox="1"/>
          <p:nvPr/>
        </p:nvSpPr>
        <p:spPr>
          <a:xfrm>
            <a:off x="131830" y="1116887"/>
            <a:ext cx="38884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/>
              <a:t>Wariant 3</a:t>
            </a:r>
            <a:endParaRPr lang="pl-PL" b="1" dirty="0"/>
          </a:p>
        </p:txBody>
      </p:sp>
      <p:graphicFrame>
        <p:nvGraphicFramePr>
          <p:cNvPr id="7" name="Obiekt 7">
            <a:extLst>
              <a:ext uri="{FF2B5EF4-FFF2-40B4-BE49-F238E27FC236}">
                <a16:creationId xmlns="" xmlns:a16="http://schemas.microsoft.com/office/drawing/2014/main" id="{652DBB34-EBAC-DF5A-AC8A-04823CE8DDA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6596482"/>
              </p:ext>
            </p:extLst>
          </p:nvPr>
        </p:nvGraphicFramePr>
        <p:xfrm>
          <a:off x="131830" y="1424664"/>
          <a:ext cx="3982970" cy="3679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8" name="Worksheet" r:id="rId3" imgW="8762823" imgH="8096349" progId="Excel.Sheet.12">
                  <p:embed/>
                </p:oleObj>
              </mc:Choice>
              <mc:Fallback>
                <p:oleObj name="Worksheet" r:id="rId3" imgW="8762823" imgH="809634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1830" y="1424664"/>
                        <a:ext cx="3982970" cy="36799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iekt 4">
            <a:extLst>
              <a:ext uri="{FF2B5EF4-FFF2-40B4-BE49-F238E27FC236}">
                <a16:creationId xmlns="" xmlns:a16="http://schemas.microsoft.com/office/drawing/2014/main" id="{A64C68B9-2DCC-01E5-952E-DBD394DD48C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1376068"/>
              </p:ext>
            </p:extLst>
          </p:nvPr>
        </p:nvGraphicFramePr>
        <p:xfrm>
          <a:off x="4685540" y="696153"/>
          <a:ext cx="3677410" cy="440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9" name="Worksheet" r:id="rId5" imgW="9058408" imgH="10858382" progId="Excel.Sheet.12">
                  <p:embed/>
                </p:oleObj>
              </mc:Choice>
              <mc:Fallback>
                <p:oleObj name="Worksheet" r:id="rId5" imgW="9058408" imgH="1085838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85540" y="696153"/>
                        <a:ext cx="3677410" cy="44085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959850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37"/>
          <p:cNvSpPr/>
          <p:nvPr/>
        </p:nvSpPr>
        <p:spPr>
          <a:xfrm>
            <a:off x="379025" y="913950"/>
            <a:ext cx="2084700" cy="37752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320" name="Google Shape;320;p37" descr="takeaway"/>
          <p:cNvSpPr txBox="1"/>
          <p:nvPr/>
        </p:nvSpPr>
        <p:spPr>
          <a:xfrm>
            <a:off x="597600" y="1280850"/>
            <a:ext cx="16839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dirty="0">
                <a:solidFill>
                  <a:schemeClr val="lt1"/>
                </a:solidFill>
                <a:latin typeface="Geist Medium"/>
                <a:ea typeface="Geist Medium"/>
                <a:cs typeface="Geist Medium"/>
                <a:sym typeface="Geist Medium"/>
              </a:rPr>
              <a:t>Po zakończeniu pracy w grupach każda grupa prezentuje swoje wyniki dla Wariantu 1 i 2. Porównujemy uzyskane parametry: obciążenie organiczne (</a:t>
            </a:r>
            <a:r>
              <a:rPr lang="pl" sz="1000" dirty="0" smtClean="0">
                <a:solidFill>
                  <a:schemeClr val="lt1"/>
                </a:solidFill>
                <a:latin typeface="Geist Medium"/>
                <a:ea typeface="Geist Medium"/>
                <a:cs typeface="Geist Medium"/>
                <a:sym typeface="Geist Medium"/>
              </a:rPr>
              <a:t>BR</a:t>
            </a:r>
            <a:r>
              <a:rPr lang="pl" sz="1000" dirty="0">
                <a:solidFill>
                  <a:schemeClr val="lt1"/>
                </a:solidFill>
                <a:latin typeface="Geist Medium"/>
                <a:ea typeface="Geist Medium"/>
                <a:cs typeface="Geist Medium"/>
                <a:sym typeface="Geist Medium"/>
              </a:rPr>
              <a:t>), stosunek C:N, uzysk metanu oraz średnią zawartość suchej masy (s.m.). Dyskusja koncentruje się na zaletach i wadach obu podejść, analizując stabilność biologiczną, ryzyko oraz wyzwania logistyczne.</a:t>
            </a:r>
            <a:endParaRPr sz="1000" dirty="0">
              <a:solidFill>
                <a:schemeClr val="lt1"/>
              </a:solidFill>
              <a:latin typeface="Geist Medium"/>
              <a:ea typeface="Geist Medium"/>
              <a:cs typeface="Geist Medium"/>
              <a:sym typeface="Geist Medium"/>
            </a:endParaRPr>
          </a:p>
        </p:txBody>
      </p:sp>
      <p:sp>
        <p:nvSpPr>
          <p:cNvPr id="321" name="Google Shape;321;p37" descr="header_0"/>
          <p:cNvSpPr txBox="1"/>
          <p:nvPr/>
        </p:nvSpPr>
        <p:spPr>
          <a:xfrm>
            <a:off x="2591475" y="913950"/>
            <a:ext cx="1363200" cy="1840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Prezentacja wyników grup</a:t>
            </a:r>
            <a:endParaRPr sz="1000">
              <a:solidFill>
                <a:schemeClr val="accent3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22" name="Google Shape;322;p37" descr="detail_0"/>
          <p:cNvSpPr txBox="1"/>
          <p:nvPr/>
        </p:nvSpPr>
        <p:spPr>
          <a:xfrm>
            <a:off x="3854625" y="913950"/>
            <a:ext cx="5013000" cy="19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Każda grupa przedstawia opracowane receptury dla Wariantu 1 i Wariantu 2.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Porównanie kluczowych parametrów: obciążenie organiczne (</a:t>
            </a:r>
            <a:r>
              <a:rPr lang="pl" sz="100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BR</a:t>
            </a: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), stosunek C:N, szacowany uzysk metanu, średnia zawartość suchej masy w mieszance.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Analiza, czy osiągnięto cel dziennej produkcji metanu </a:t>
            </a:r>
            <a:endParaRPr lang="pl" sz="1000" dirty="0" smtClean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Omówienie </a:t>
            </a: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różnic w składzie i parametrach </a:t>
            </a:r>
            <a:r>
              <a:rPr lang="pl" sz="100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wariantów</a:t>
            </a: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23" name="Google Shape;323;p37" descr="detail_1"/>
          <p:cNvSpPr txBox="1"/>
          <p:nvPr/>
        </p:nvSpPr>
        <p:spPr>
          <a:xfrm>
            <a:off x="3854625" y="2848300"/>
            <a:ext cx="5013000" cy="19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Ocena stabilności biologicznej obu wariantów na podstawie stosunku C:N i obciążenia </a:t>
            </a:r>
            <a:r>
              <a:rPr lang="pl" sz="100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BR</a:t>
            </a: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Identyfikacja potencjalnego ryzyka związanego z wykorzystaniem substratów problematycznych w wariantach.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Dyskusja o wyzwaniach logistycznych, takich jak magazynowanie i dostępność substratów, zwłaszcza przy dywersyfikacji mieszanki.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Porównanie prostoty wariantu 1 z korzyściami dywersyfikacji w wariancie 2.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Wnioski dotyczące najlepszych praktyk bilansowania receptur i dalszych kroków optymalizacji.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24" name="Google Shape;324;p37" descr="header_1"/>
          <p:cNvSpPr txBox="1"/>
          <p:nvPr/>
        </p:nvSpPr>
        <p:spPr>
          <a:xfrm>
            <a:off x="2591475" y="2848296"/>
            <a:ext cx="1363200" cy="1840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Dyskusja i wnioski</a:t>
            </a:r>
            <a:endParaRPr sz="1000">
              <a:solidFill>
                <a:schemeClr val="accent3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25" name="Google Shape;325;p37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7660148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Ćwiczenia Praktyczne: Prezentacja i Dyskusja Wyników</a:t>
            </a:r>
            <a:endParaRPr dirty="0"/>
          </a:p>
        </p:txBody>
      </p:sp>
      <p:sp>
        <p:nvSpPr>
          <p:cNvPr id="326" name="Google Shape;326;p37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ĆWICZENIA PRAKTYCZNE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27" name="Google Shape;327;p37"/>
          <p:cNvSpPr/>
          <p:nvPr/>
        </p:nvSpPr>
        <p:spPr>
          <a:xfrm rot="5400000">
            <a:off x="499751" y="1173900"/>
            <a:ext cx="133125" cy="80750"/>
          </a:xfrm>
          <a:prstGeom prst="flowChartExtra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38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61650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Kluczowe Wnioski: Zasady „Dobrej Receptury”</a:t>
            </a:r>
            <a:endParaRPr/>
          </a:p>
        </p:txBody>
      </p:sp>
      <p:sp>
        <p:nvSpPr>
          <p:cNvPr id="333" name="Google Shape;333;p38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WNIOSKI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34" name="Google Shape;334;p38" descr="detail"/>
          <p:cNvSpPr txBox="1"/>
          <p:nvPr/>
        </p:nvSpPr>
        <p:spPr>
          <a:xfrm>
            <a:off x="2017625" y="1669425"/>
            <a:ext cx="6849900" cy="31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Stabilna Baza: Używaj stabilnego substratu bazowego (np. gnojowicy) jako podstawy procesu fermentacji, co zapewnia ciągłość i przewidywalność.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Zbilansowany Węgiel i Azot: Dąż do optymalnego stosunku C:N w zakresie 20-30:1 dla całej mieszanki, aby uniknąć inhibicji amoniakiem lub niedoboru azotu.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Optymalna Sucha Masa: Utrzymuj suchą masę (s.m.) w fermentorze na poziomie odpowiednim dla technologii, zwykle 8-12% dla fermentacji mokrej, aby zapewnić dobrą pompowalność i mieszanie.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Wysoki Udział Sucha Masa Organiczna (s.m.o.): Maksymalizuj udział materii organicznej w wsadzie, gdyż to ona jest właściwym paliwem dla produkcji biogazu.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Dywersyfikacja z Umiarem: Korzystanie z kilku substratów stabilizuje proces i dostarcza mikroelementy, lecz unikaj nadmiernego skomplikowania receptury.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Unikaj Szoków: Wprowadzaj nowe substraty lub zmieniaj proporcje stopniowo, aby mikroorganizmy mogły się adaptować i uniknąć destabilizacji fermentacji.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Kontroluj Inhibitory: Bądź świadomy ryzyka związanego z inhibitorami takimi jak amoniak z pomiotu kurzego czy LCFA z tłuszczów i ograniczaj udział substratów problematycznych.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35" name="Google Shape;335;p38" descr="header"/>
          <p:cNvSpPr txBox="1"/>
          <p:nvPr/>
        </p:nvSpPr>
        <p:spPr>
          <a:xfrm>
            <a:off x="276375" y="1669425"/>
            <a:ext cx="1741200" cy="31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" sz="11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7 zasad dobrej receptury biogazowej:</a:t>
            </a:r>
            <a:endParaRPr sz="11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36" name="Google Shape;336;p38" descr="takeaway"/>
          <p:cNvSpPr txBox="1">
            <a:spLocks noGrp="1"/>
          </p:cNvSpPr>
          <p:nvPr>
            <p:ph type="subTitle" idx="4294967295"/>
          </p:nvPr>
        </p:nvSpPr>
        <p:spPr>
          <a:xfrm>
            <a:off x="379025" y="987863"/>
            <a:ext cx="8488800" cy="5706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3"/>
                </a:solidFill>
              </a:rPr>
              <a:t>Dobra receptura w biogazowni to nie tylko wysoki uzysk metanu, ale przede wszystkim stabilny i przewidywalny proces dzięki odpowiedniemu bilansowaniu składników i kontroli parametrów.</a:t>
            </a:r>
            <a:endParaRPr sz="100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9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61650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Podsumowanie Prezentacji</a:t>
            </a:r>
            <a:endParaRPr/>
          </a:p>
        </p:txBody>
      </p:sp>
      <p:sp>
        <p:nvSpPr>
          <p:cNvPr id="342" name="Google Shape;342;p39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PODSUMOWANIE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43" name="Google Shape;343;p39" descr="detail"/>
          <p:cNvSpPr txBox="1"/>
          <p:nvPr/>
        </p:nvSpPr>
        <p:spPr>
          <a:xfrm>
            <a:off x="2017624" y="1669424"/>
            <a:ext cx="7126375" cy="3474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Nauczyliśmy się interpretować podstawowe parametry substratów: Sucha Masa (s.m.), Sucha Masa Organiczna (s.m.o.), stosunek Węgiel do Azot (C:N) oraz Potencjał Metanowy (BMP).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Znaczenie s.m.o. jako właściwego „paliwa” dla procesu fermentacji metanowej, przewyższającego samą suchą masę.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Optymalny stosunek C:N (20-30:1) jest fundamentem stabilności biologicznej i zapobiega inhibicji metanogenów przez amoniak lub niedobór azotu.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Bilansowanie receptur powinno uwzględniać stabilną bazę substratową, odpowiednie parametry fizyczne (sucha masa, lepkość) oraz maksymalizację potencjału metanowego z zachowaniem równowagi procesowej.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Praktyczne narzędzia i kroki bilansowania pozwalają na świadome korygowanie proporcji substratów i utrzymanie stabilności fermentacji.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Analiza przypadków błędów w recepturze pokazała typowe problemy takie jak zakwaszenie, inhibicja amoniakiem, problemy mechaniczne czy inhibicja przez tłuszcze oraz sposoby ich korekty.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 trakcie ćwiczeń praktycznych uczestnicy mieli okazję opracować własne receptury, porównać różne podejścia i zrozumieć znaczenie dywersyfikacji substratów oraz bilansowania parametrów.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Dobra receptura to nie tylko wysoki uzysk metanu, ale przede wszystkim stabilny, przewidywalny i bezpieczny proces fermentacji, który uwzględnia zmienność parametrów substratów i ryzyka operacyjne.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44" name="Google Shape;344;p39" descr="header"/>
          <p:cNvSpPr txBox="1"/>
          <p:nvPr/>
        </p:nvSpPr>
        <p:spPr>
          <a:xfrm>
            <a:off x="276375" y="1669425"/>
            <a:ext cx="1741200" cy="31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" sz="11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Główne punkty warsztatu i ich znaczenie dla praktyki biogazowej</a:t>
            </a:r>
            <a:endParaRPr sz="11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45" name="Google Shape;345;p39" descr="takeaway"/>
          <p:cNvSpPr txBox="1">
            <a:spLocks noGrp="1"/>
          </p:cNvSpPr>
          <p:nvPr>
            <p:ph type="subTitle" idx="4294967295"/>
          </p:nvPr>
        </p:nvSpPr>
        <p:spPr>
          <a:xfrm>
            <a:off x="379025" y="987863"/>
            <a:ext cx="8488800" cy="5706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3"/>
                </a:solidFill>
              </a:rPr>
              <a:t>Świadome zarządzanie składem substratów i bilansowanie receptur to klucz do stabilnej i efektywnej produkcji metanu w biogazowni. Znajomość parametrów takich jak s.m., s.m.o., C:N oraz BMP pozwala na optymalizację procesu i minimalizację ryzyka problemów operacyjnych.</a:t>
            </a:r>
            <a:endParaRPr sz="100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0"/>
          <p:cNvSpPr/>
          <p:nvPr/>
        </p:nvSpPr>
        <p:spPr>
          <a:xfrm>
            <a:off x="6572250" y="246175"/>
            <a:ext cx="2295300" cy="461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351" name="Google Shape;351;p40" descr="takeaway"/>
          <p:cNvSpPr txBox="1"/>
          <p:nvPr/>
        </p:nvSpPr>
        <p:spPr>
          <a:xfrm>
            <a:off x="6792575" y="514650"/>
            <a:ext cx="1876200" cy="2797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dirty="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Quiz podsumowuje najważniejsze zagadnienia dotyczące parametrów substratów i bilansowania receptur w biogazowni. Odpowiedzi pomagają utrwalić wiedzę na temat suchej masy organicznej, stosunku C:N, potencjału metanowego oraz ryzyk związanych z niewłaściwym doborem substratów</a:t>
            </a:r>
            <a:r>
              <a:rPr lang="pl" sz="1000" dirty="0" smtClean="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l" sz="1000" dirty="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dirty="0" smtClean="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Przygotujcie odpowiedzi na kartkach.</a:t>
            </a:r>
            <a:endParaRPr sz="1000" dirty="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52" name="Google Shape;352;p40" descr="header_0"/>
          <p:cNvSpPr txBox="1"/>
          <p:nvPr/>
        </p:nvSpPr>
        <p:spPr>
          <a:xfrm>
            <a:off x="276250" y="914025"/>
            <a:ext cx="1252200" cy="19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Pytania quizowe</a:t>
            </a:r>
            <a:endParaRPr sz="10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53" name="Google Shape;353;p40" descr="detail_0"/>
          <p:cNvSpPr txBox="1"/>
          <p:nvPr/>
        </p:nvSpPr>
        <p:spPr>
          <a:xfrm>
            <a:off x="1428395" y="914025"/>
            <a:ext cx="5013000" cy="19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Co oznacza skrót s.m.o. i dlaczego jest ważniejszy od s.m. dla produkcji biogazu?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Jaki jest optymalny stosunek C:N dla stabilnej fermentacji metanowej?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Jak obliczyć szacowany potencjał metanowy (BMP) mieszaniny substratów?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Co może się stać, jeśli do biogazowni dodamy zbyt dużo substratu o bardzo niskim stosunku C:N (np. pomiotu kurzego)?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Podaj jeden powód, dla którego rzeczywisty uzysk metanu w biogazowni jest zwykle niższy niż teoretyczny BMP substratu.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54" name="Google Shape;354;p40" descr="detail_1"/>
          <p:cNvSpPr txBox="1"/>
          <p:nvPr/>
        </p:nvSpPr>
        <p:spPr>
          <a:xfrm>
            <a:off x="1428395" y="2885345"/>
            <a:ext cx="5013000" cy="19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Sucha Masa Organiczna. To ona jest przekształcana w biogaz, a nie cała sucha masa.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Około 20-30 do 1, co zapewnia stabilność biologiczną i optymalne warunki dla metanogenów.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Jako średnią ważoną BMP poszczególnych składników, uwzględniając ich udział w całkowitej s.m.o. mieszaniny.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Może dojść do inhibicji procesu przez nadmiar amoniaku, co hamuje metanogenezę i obniża produkcję biogazu.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Niepełny rozkład materii organicznej w zadanym czasie retencji (HRT), inhibitory, warunki procesu odbiegające od idealnych.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55" name="Google Shape;355;p40" descr="header_1"/>
          <p:cNvSpPr txBox="1"/>
          <p:nvPr/>
        </p:nvSpPr>
        <p:spPr>
          <a:xfrm>
            <a:off x="276250" y="2885344"/>
            <a:ext cx="1252200" cy="19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Odpowiedzi i wyjaśnienia</a:t>
            </a:r>
            <a:endParaRPr sz="10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56" name="Google Shape;356;p40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61650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Szybki Quiz</a:t>
            </a:r>
            <a:endParaRPr/>
          </a:p>
        </p:txBody>
      </p:sp>
      <p:sp>
        <p:nvSpPr>
          <p:cNvPr id="357" name="Google Shape;357;p40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QUIZ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cxnSp>
        <p:nvCxnSpPr>
          <p:cNvPr id="358" name="Google Shape;358;p40"/>
          <p:cNvCxnSpPr/>
          <p:nvPr/>
        </p:nvCxnSpPr>
        <p:spPr>
          <a:xfrm>
            <a:off x="355000" y="2848900"/>
            <a:ext cx="5998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41"/>
          <p:cNvSpPr/>
          <p:nvPr/>
        </p:nvSpPr>
        <p:spPr>
          <a:xfrm>
            <a:off x="3285300" y="-8987"/>
            <a:ext cx="5858700" cy="5152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64" name="Google Shape;364;p41" descr="outro_text"/>
          <p:cNvSpPr txBox="1">
            <a:spLocks noGrp="1"/>
          </p:cNvSpPr>
          <p:nvPr>
            <p:ph type="ctrTitle"/>
          </p:nvPr>
        </p:nvSpPr>
        <p:spPr>
          <a:xfrm>
            <a:off x="3664325" y="1193250"/>
            <a:ext cx="5102400" cy="27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Dziękuję</a:t>
            </a:r>
            <a:endParaRPr/>
          </a:p>
        </p:txBody>
      </p:sp>
      <p:pic>
        <p:nvPicPr>
          <p:cNvPr id="365" name="Google Shape;365;p41" descr="swappable_0" title="Winding Mountain Road.jpeg"/>
          <p:cNvPicPr preferRelativeResize="0"/>
          <p:nvPr/>
        </p:nvPicPr>
        <p:blipFill rotWithShape="1">
          <a:blip r:embed="rId3">
            <a:alphaModFix amt="50000"/>
          </a:blip>
          <a:srcRect l="2180" r="2180"/>
          <a:stretch/>
        </p:blipFill>
        <p:spPr>
          <a:xfrm>
            <a:off x="0" y="-4512"/>
            <a:ext cx="3285300" cy="515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Insight Modern">
  <a:themeElements>
    <a:clrScheme name="Simple Light">
      <a:dk1>
        <a:srgbClr val="0F1111"/>
      </a:dk1>
      <a:lt1>
        <a:srgbClr val="FFFFFF"/>
      </a:lt1>
      <a:dk2>
        <a:srgbClr val="838E8D"/>
      </a:dk2>
      <a:lt2>
        <a:srgbClr val="E6EBE9"/>
      </a:lt2>
      <a:accent1>
        <a:srgbClr val="4CB572"/>
      </a:accent1>
      <a:accent2>
        <a:srgbClr val="60E08E"/>
      </a:accent2>
      <a:accent3>
        <a:srgbClr val="135E4B"/>
      </a:accent3>
      <a:accent4>
        <a:srgbClr val="2BAE8D"/>
      </a:accent4>
      <a:accent5>
        <a:srgbClr val="92FDDB"/>
      </a:accent5>
      <a:accent6>
        <a:srgbClr val="B69AD2"/>
      </a:accent6>
      <a:hlink>
        <a:srgbClr val="135E4B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3799</Words>
  <Application>Microsoft Office PowerPoint</Application>
  <PresentationFormat>On-screen Show (16:9)</PresentationFormat>
  <Paragraphs>438</Paragraphs>
  <Slides>26</Slides>
  <Notes>21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6" baseType="lpstr">
      <vt:lpstr>Verdana</vt:lpstr>
      <vt:lpstr>Hanken Grotesk</vt:lpstr>
      <vt:lpstr>Geist Medium</vt:lpstr>
      <vt:lpstr>Arial</vt:lpstr>
      <vt:lpstr>Libre Franklin Medium</vt:lpstr>
      <vt:lpstr>Geist</vt:lpstr>
      <vt:lpstr>Geist SemiBold</vt:lpstr>
      <vt:lpstr>Simple Light</vt:lpstr>
      <vt:lpstr>Insight Modern</vt:lpstr>
      <vt:lpstr>Worksheet</vt:lpstr>
      <vt:lpstr>Parametry Substratów i Tworzenie Receptur</vt:lpstr>
      <vt:lpstr>Agenda</vt:lpstr>
      <vt:lpstr>Wprowadzenie: Od Składników do Koktajlu</vt:lpstr>
      <vt:lpstr>Kluczowe Parametry Substratów (1/4)</vt:lpstr>
      <vt:lpstr>Kluczowe Parametry Substratów (2/4)</vt:lpstr>
      <vt:lpstr>Kluczowe Parametry Substratów (3/4)</vt:lpstr>
      <vt:lpstr>Kluczowe Parametry Substratów (4/4)</vt:lpstr>
      <vt:lpstr>Zasady Bilansowania Receptur (1/2)</vt:lpstr>
      <vt:lpstr>Zasady Bilansowania Receptur (2/2)</vt:lpstr>
      <vt:lpstr>Analiza Przypadków: Co Gdy Receptura Jest Zła? (1/2)</vt:lpstr>
      <vt:lpstr>Analiza Przypadków: Co Gdy Receptura Jest Zła? (2/2)</vt:lpstr>
      <vt:lpstr>PowerPoint Presentation</vt:lpstr>
      <vt:lpstr>Dyskusja: Aspekty Praktyczne Bilansowania</vt:lpstr>
      <vt:lpstr>Ćwiczenia Praktyczne: Wprowadzenie i Założenia</vt:lpstr>
      <vt:lpstr>Ćwiczenia Praktyczne: Dane Substratów</vt:lpstr>
      <vt:lpstr>Ćwiczenia Praktyczne: Zadanie dla Grup</vt:lpstr>
      <vt:lpstr>Ćwiczenia Praktyczne: Tabela do Wypełnienia</vt:lpstr>
      <vt:lpstr>PowerPoint Presentation</vt:lpstr>
      <vt:lpstr>PowerPoint Presentation</vt:lpstr>
      <vt:lpstr>PowerPoint Presentation</vt:lpstr>
      <vt:lpstr>PowerPoint Presentation</vt:lpstr>
      <vt:lpstr>Ćwiczenia Praktyczne: Prezentacja i Dyskusja Wyników</vt:lpstr>
      <vt:lpstr>Kluczowe Wnioski: Zasady „Dobrej Receptury”</vt:lpstr>
      <vt:lpstr>Podsumowanie Prezentacji</vt:lpstr>
      <vt:lpstr>Szybki Quiz</vt:lpstr>
      <vt:lpstr>Dziękuję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Parametry Substratów i Tworzenie Receptur</dc:title>
  <cp:lastModifiedBy>Microsoft account</cp:lastModifiedBy>
  <cp:revision>7</cp:revision>
  <dcterms:modified xsi:type="dcterms:W3CDTF">2025-11-01T19:40:51Z</dcterms:modified>
</cp:coreProperties>
</file>