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embeddedFontLst>
    <p:embeddedFont>
      <p:font typeface="Hanken Grotesk" panose="020B0604020202020204" charset="-18"/>
      <p:regular r:id="rId27"/>
      <p:bold r:id="rId28"/>
      <p:italic r:id="rId29"/>
      <p:boldItalic r:id="rId30"/>
    </p:embeddedFont>
    <p:embeddedFont>
      <p:font typeface="Geist Medium" panose="020B0604020202020204" charset="-18"/>
      <p:regular r:id="rId31"/>
      <p:bold r:id="rId32"/>
    </p:embeddedFont>
    <p:embeddedFont>
      <p:font typeface="Libre Franklin Medium" panose="020B0604020202020204" charset="-18"/>
      <p:regular r:id="rId33"/>
      <p:bold r:id="rId34"/>
      <p:italic r:id="rId35"/>
      <p:boldItalic r:id="rId36"/>
    </p:embeddedFont>
    <p:embeddedFont>
      <p:font typeface="Geist" panose="020B0604020202020204" charset="-18"/>
      <p:regular r:id="rId37"/>
      <p:bold r:id="rId38"/>
    </p:embeddedFont>
    <p:embeddedFont>
      <p:font typeface="Geist SemiBold" panose="020B0604020202020204" charset="-18"/>
      <p:regular r:id="rId39"/>
      <p:bold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6C1984-2E08-40F3-89FC-10DEFE40EACA}">
  <a:tblStyle styleId="{576C1984-2E08-40F3-89FC-10DEFE40EAC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20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2103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SLIDES_API46109334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SLIDES_API46109334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652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46109334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46109334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7635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LIDES_API461093341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SLIDES_API461093341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5448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SLIDES_API461093341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SLIDES_API461093341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2242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SLIDES_API461093341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SLIDES_API461093341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8853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SLIDES_API461093341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SLIDES_API461093341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8378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SLIDES_API461093341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SLIDES_API461093341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4037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SLIDES_API461093341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SLIDES_API461093341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5995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SLIDES_API461093341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SLIDES_API461093341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6131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SLIDES_API461093341_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SLIDES_API461093341_5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4109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SLIDES_API461093341_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SLIDES_API461093341_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7919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SLIDES_API461093341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SLIDES_API461093341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66842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SLIDES_API461093341_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SLIDES_API461093341_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4639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SLIDES_API461093341_8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SLIDES_API461093341_8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3995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SLIDES_API461093341_8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SLIDES_API461093341_8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3847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SLIDES_API461093341_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SLIDES_API461093341_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792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SLIDES_API461093341_9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SLIDES_API461093341_9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6010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SLIDES_API461093341_1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SLIDES_API461093341_1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6173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SLIDES_API461093341_1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SLIDES_API461093341_1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01279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SLIDES_API461093341_1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SLIDES_API461093341_1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21449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SLIDES_API461093341_1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SLIDES_API461093341_1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70885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SLIDES_API461093341_1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SLIDES_API461093341_1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38347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SLIDES_API461093341_1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SLIDES_API461093341_1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74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25" y="1303025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685817" y="1303020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CUSTOM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343921" y="2854905"/>
            <a:ext cx="84561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Sections">
  <p:cSld name="4-Sectio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457200" y="342900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457200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2"/>
          </p:nvPr>
        </p:nvSpPr>
        <p:spPr>
          <a:xfrm>
            <a:off x="2539746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dt" idx="10"/>
          </p:nvPr>
        </p:nvSpPr>
        <p:spPr>
          <a:xfrm>
            <a:off x="457200" y="4800600"/>
            <a:ext cx="22290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ftr" idx="11"/>
          </p:nvPr>
        </p:nvSpPr>
        <p:spPr>
          <a:xfrm>
            <a:off x="2775585" y="4800600"/>
            <a:ext cx="35928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sldNum" idx="12"/>
          </p:nvPr>
        </p:nvSpPr>
        <p:spPr>
          <a:xfrm>
            <a:off x="6865620" y="4800600"/>
            <a:ext cx="18213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3"/>
          </p:nvPr>
        </p:nvSpPr>
        <p:spPr>
          <a:xfrm>
            <a:off x="457200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4"/>
          </p:nvPr>
        </p:nvSpPr>
        <p:spPr>
          <a:xfrm>
            <a:off x="2539746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5"/>
          </p:nvPr>
        </p:nvSpPr>
        <p:spPr>
          <a:xfrm>
            <a:off x="4622292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6"/>
          </p:nvPr>
        </p:nvSpPr>
        <p:spPr>
          <a:xfrm>
            <a:off x="6704838" y="1877673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7"/>
          </p:nvPr>
        </p:nvSpPr>
        <p:spPr>
          <a:xfrm>
            <a:off x="4622292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8"/>
          </p:nvPr>
        </p:nvSpPr>
        <p:spPr>
          <a:xfrm>
            <a:off x="6704838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76375" y="1122250"/>
            <a:ext cx="8591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lvl="3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lvl="4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lvl="5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lvl="6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lvl="7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302789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CONFIDENTIAL | DRAFT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34290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© Copyright 2025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1">
          <p15:clr>
            <a:srgbClr val="E46962"/>
          </p15:clr>
        </p15:guide>
        <p15:guide id="2" pos="174">
          <p15:clr>
            <a:srgbClr val="E46962"/>
          </p15:clr>
        </p15:guide>
        <p15:guide id="3" orient="horz" pos="3059">
          <p15:clr>
            <a:srgbClr val="E46962"/>
          </p15:clr>
        </p15:guide>
        <p15:guide id="4" orient="horz" pos="244">
          <p15:clr>
            <a:srgbClr val="E46962"/>
          </p15:clr>
        </p15:guide>
        <p15:guide id="5" pos="5586">
          <p15:clr>
            <a:srgbClr val="E46962"/>
          </p15:clr>
        </p15:guide>
        <p15:guide id="6" pos="23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0" y="-8975"/>
            <a:ext cx="5858700" cy="515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00" name="Google Shape;100;p21" descr="presentation_title"/>
          <p:cNvSpPr txBox="1">
            <a:spLocks noGrp="1"/>
          </p:cNvSpPr>
          <p:nvPr>
            <p:ph type="ctrTitle"/>
          </p:nvPr>
        </p:nvSpPr>
        <p:spPr>
          <a:xfrm>
            <a:off x="379025" y="458275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 smtClean="0"/>
              <a:t>Dobór </a:t>
            </a:r>
            <a:r>
              <a:rPr lang="pl" dirty="0"/>
              <a:t>Substratów</a:t>
            </a:r>
            <a:endParaRPr dirty="0"/>
          </a:p>
        </p:txBody>
      </p:sp>
      <p:sp>
        <p:nvSpPr>
          <p:cNvPr id="101" name="Google Shape;101;p21" descr="date"/>
          <p:cNvSpPr txBox="1">
            <a:spLocks noGrp="1"/>
          </p:cNvSpPr>
          <p:nvPr>
            <p:ph type="subTitle" idx="1"/>
          </p:nvPr>
        </p:nvSpPr>
        <p:spPr>
          <a:xfrm>
            <a:off x="379025" y="3215200"/>
            <a:ext cx="5102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BCU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Łukasz Rosik</a:t>
            </a:r>
            <a:endParaRPr sz="1400" dirty="0"/>
          </a:p>
        </p:txBody>
      </p:sp>
      <p:pic>
        <p:nvPicPr>
          <p:cNvPr id="102" name="Google Shape;102;p21" descr="swappable_0" title="Serpentine Turquoise River Amidst Patchwork Farmlands.jpeg"/>
          <p:cNvPicPr preferRelativeResize="0"/>
          <p:nvPr/>
        </p:nvPicPr>
        <p:blipFill rotWithShape="1">
          <a:blip r:embed="rId3">
            <a:alphaModFix amt="85000"/>
          </a:blip>
          <a:srcRect l="64071"/>
          <a:stretch/>
        </p:blipFill>
        <p:spPr>
          <a:xfrm>
            <a:off x="5858700" y="-8975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</a:t>
            </a:fld>
            <a:endParaRPr/>
          </a:p>
        </p:txBody>
      </p:sp>
      <p:sp>
        <p:nvSpPr>
          <p:cNvPr id="108" name="Google Shape;108;p2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>
                <a:solidFill>
                  <a:schemeClr val="accent1"/>
                </a:solidFill>
              </a:rPr>
              <a:t>Agenda</a:t>
            </a:r>
            <a:endParaRPr sz="1400">
              <a:solidFill>
                <a:schemeClr val="accen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09" name="Google Shape;109;p22" descr="agenda_0"/>
          <p:cNvSpPr txBox="1">
            <a:spLocks noGrp="1"/>
          </p:cNvSpPr>
          <p:nvPr>
            <p:ph type="body" idx="4294967295"/>
          </p:nvPr>
        </p:nvSpPr>
        <p:spPr>
          <a:xfrm>
            <a:off x="342900" y="915800"/>
            <a:ext cx="4014900" cy="3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Wprowadzenie: Substrat - Serce Procesu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Klasyfikacja substratów: Zwierzęce, Roślinne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Kluczowe parametry substratów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Potencjał biogazowy i metanowy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Charakterystyka substratów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Potencjał metanowy (BMP)</a:t>
            </a:r>
            <a:endParaRPr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r>
              <a:rPr lang="pl" dirty="0">
                <a:solidFill>
                  <a:schemeClr val="dk1"/>
                </a:solidFill>
              </a:rPr>
              <a:t>Ograniczenia </a:t>
            </a:r>
            <a:r>
              <a:rPr lang="pl" dirty="0" smtClean="0">
                <a:solidFill>
                  <a:schemeClr val="dk1"/>
                </a:solidFill>
              </a:rPr>
              <a:t>i wyzwania</a:t>
            </a:r>
          </a:p>
          <a:p>
            <a:pPr marL="228600" lvl="0" indent="-171450">
              <a:lnSpc>
                <a:spcPct val="115000"/>
              </a:lnSpc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Logistyka substratów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Dyskusja o doborze substratów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Ćwiczenia praktyczne: wybór substratów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Kluczowe wnioski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Podsumowanie i quiz</a:t>
            </a:r>
          </a:p>
          <a:p>
            <a:pPr marL="228600" lvl="0" indent="-1714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Char char="•"/>
            </a:pPr>
            <a:r>
              <a:rPr lang="pl-PL" dirty="0">
                <a:solidFill>
                  <a:schemeClr val="dk1"/>
                </a:solidFill>
              </a:rPr>
              <a:t>Pytania i dyskusja</a:t>
            </a: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10" name="Google Shape;110;p22" descr="agenda_1"/>
          <p:cNvSpPr txBox="1">
            <a:spLocks noGrp="1"/>
          </p:cNvSpPr>
          <p:nvPr>
            <p:ph type="body" idx="4294967295"/>
          </p:nvPr>
        </p:nvSpPr>
        <p:spPr>
          <a:xfrm>
            <a:off x="4784071" y="915814"/>
            <a:ext cx="4014900" cy="3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071" y="1624012"/>
            <a:ext cx="2524125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/>
          <p:nvPr/>
        </p:nvSpPr>
        <p:spPr>
          <a:xfrm>
            <a:off x="379025" y="929700"/>
            <a:ext cx="2084700" cy="37752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16" name="Google Shape;116;p23" descr="takeaway"/>
          <p:cNvSpPr txBox="1"/>
          <p:nvPr/>
        </p:nvSpPr>
        <p:spPr>
          <a:xfrm>
            <a:off x="597600" y="1296600"/>
            <a:ext cx="1683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Substraty są kluczowym elementem napędzającym biogazownię. Ich jakość, właściwe proporcje i rodzaj wpływają bezpośrednio na ilość i jakość produkowanego biogazu oraz stabilność procesu fermentacji i ekonomię instalacji. Można je porównać do paszy dla krowy – od ich jakości zależy „mleko”, czyli metan.</a:t>
            </a:r>
            <a:endParaRPr sz="105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17" name="Google Shape;117;p2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/>
              <a:t>Wprowadzenie: Substrat - Serce Procesu</a:t>
            </a:r>
            <a:endParaRPr sz="2000"/>
          </a:p>
        </p:txBody>
      </p:sp>
      <p:sp>
        <p:nvSpPr>
          <p:cNvPr id="118" name="Google Shape;118;p2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WPROWADZENIE</a:t>
            </a:r>
            <a:endParaRPr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19" name="Google Shape;119;p23"/>
          <p:cNvSpPr/>
          <p:nvPr/>
        </p:nvSpPr>
        <p:spPr>
          <a:xfrm rot="5400000">
            <a:off x="499751" y="118965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20" name="Google Shape;120;p23" descr="header"/>
          <p:cNvSpPr/>
          <p:nvPr/>
        </p:nvSpPr>
        <p:spPr>
          <a:xfrm>
            <a:off x="5541625" y="930300"/>
            <a:ext cx="3267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Rola substratów w biogazowni</a:t>
            </a:r>
            <a:endParaRPr sz="12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1" name="Google Shape;121;p23" descr="detail"/>
          <p:cNvSpPr txBox="1"/>
          <p:nvPr/>
        </p:nvSpPr>
        <p:spPr>
          <a:xfrm>
            <a:off x="5434575" y="1296000"/>
            <a:ext cx="33741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Substraty to materiały organiczne, które „napędzają” biogazownię, dostarczając surowiec do produkcji biogazu.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Wybór odpowiednich surowców, ich jakość i proporcje decydują o ilości i jakości biogazu oraz stabilności procesu fermentacji.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Substraty są dla biogazowni tym, czym pasza dla krowy – od ich jakości zależy „mleko”, czyli metan.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Poznanie głównych grup substratów, ich charakterystyki, potencjału energetycznego i praktycznych aspektów stosowania jest kluczowe dla efektywnej eksploatacji biogazowni.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122" name="Google Shape;122;p23"/>
          <p:cNvPicPr preferRelativeResize="0"/>
          <p:nvPr/>
        </p:nvPicPr>
        <p:blipFill rotWithShape="1">
          <a:blip r:embed="rId3">
            <a:alphaModFix/>
          </a:blip>
          <a:srcRect l="12069" r="12069"/>
          <a:stretch/>
        </p:blipFill>
        <p:spPr>
          <a:xfrm>
            <a:off x="2570775" y="929700"/>
            <a:ext cx="2863800" cy="377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4"/>
          <p:cNvPicPr preferRelativeResize="0"/>
          <p:nvPr/>
        </p:nvPicPr>
        <p:blipFill rotWithShape="1">
          <a:blip r:embed="rId3">
            <a:alphaModFix/>
          </a:blip>
          <a:srcRect t="10740" b="10748"/>
          <a:stretch/>
        </p:blipFill>
        <p:spPr>
          <a:xfrm>
            <a:off x="6054275" y="919387"/>
            <a:ext cx="2712300" cy="212946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Klasyfikacja Substratów: Pochodzenie Zwierzęce (1/2)</a:t>
            </a:r>
            <a:endParaRPr/>
          </a:p>
        </p:txBody>
      </p:sp>
      <p:sp>
        <p:nvSpPr>
          <p:cNvPr id="131" name="Google Shape;131;p24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4</a:t>
            </a:fld>
            <a:endParaRPr/>
          </a:p>
        </p:txBody>
      </p:sp>
      <p:sp>
        <p:nvSpPr>
          <p:cNvPr id="132" name="Google Shape;132;p24" descr="header_1"/>
          <p:cNvSpPr/>
          <p:nvPr/>
        </p:nvSpPr>
        <p:spPr>
          <a:xfrm>
            <a:off x="3218075" y="3136975"/>
            <a:ext cx="2712300" cy="28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Obornik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3" name="Google Shape;133;p24" descr="detail_0"/>
          <p:cNvSpPr txBox="1"/>
          <p:nvPr/>
        </p:nvSpPr>
        <p:spPr>
          <a:xfrm>
            <a:off x="378975" y="3426476"/>
            <a:ext cx="2712300" cy="9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Mieszanina kału, moczu i wody o zmiennym składzie, stanowi doskonałą bazę procesu, dostarczając płynne medium i aktywne mikroorganizmy.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4" name="Google Shape;134;p24" descr="detail_1"/>
          <p:cNvSpPr txBox="1"/>
          <p:nvPr/>
        </p:nvSpPr>
        <p:spPr>
          <a:xfrm>
            <a:off x="3218075" y="3426476"/>
            <a:ext cx="2712300" cy="9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Mieszanina kału, moczu i ściółki (np. słomy) o wyższej zawartości suchej masy niż gnojowica, wymaga odpowiedniego systemu dozowania i często rozcieńczenia w fermentorze.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5" name="Google Shape;135;p24" descr="header_2"/>
          <p:cNvSpPr/>
          <p:nvPr/>
        </p:nvSpPr>
        <p:spPr>
          <a:xfrm>
            <a:off x="6057175" y="3140063"/>
            <a:ext cx="2712300" cy="28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Pomiot ptasi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6" name="Google Shape;136;p24" descr="detail_2"/>
          <p:cNvSpPr txBox="1"/>
          <p:nvPr/>
        </p:nvSpPr>
        <p:spPr>
          <a:xfrm>
            <a:off x="6057175" y="3429643"/>
            <a:ext cx="2712300" cy="9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Bardzo bogaty w azot, co stwarza ryzyko inhibicji amoniakiem; należy stosować ostrożnie, w niewielkich ilościach, w mieszankach z substratami bogatymi w węgiel.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7" name="Google Shape;137;p24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SUBSTRATY ZWIERZĘCE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8" name="Google Shape;138;p24" descr="header_0"/>
          <p:cNvSpPr/>
          <p:nvPr/>
        </p:nvSpPr>
        <p:spPr>
          <a:xfrm>
            <a:off x="378977" y="3136975"/>
            <a:ext cx="2712300" cy="28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Gnojowica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cxnSp>
        <p:nvCxnSpPr>
          <p:cNvPr id="139" name="Google Shape;139;p24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0" name="Google Shape;140;p24" descr="takeaway"/>
          <p:cNvSpPr txBox="1"/>
          <p:nvPr/>
        </p:nvSpPr>
        <p:spPr>
          <a:xfrm>
            <a:off x="489375" y="4260650"/>
            <a:ext cx="83784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Substraty zwierzęce, takie jak gnojowica, obornik i pomiot ptasi, mają różne właściwości i wymagania, które wpływają na ich zastosowanie w biogazowniach.</a:t>
            </a:r>
            <a:endParaRPr sz="95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1" name="Google Shape;141;p24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428" y="919376"/>
            <a:ext cx="2839306" cy="21294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28" y="1035207"/>
            <a:ext cx="2864759" cy="19098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Klasyfikacja Substratów: Pochodzenie Zwierzęce i Roślinne (2/2)</a:t>
            </a:r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5</a:t>
            </a:fld>
            <a:endParaRPr/>
          </a:p>
        </p:txBody>
      </p:sp>
      <p:sp>
        <p:nvSpPr>
          <p:cNvPr id="148" name="Google Shape;148;p25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KLASYFIKACJA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49" name="Google Shape;149;p25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0" name="Google Shape;150;p25" descr="takeaway"/>
          <p:cNvSpPr txBox="1"/>
          <p:nvPr/>
        </p:nvSpPr>
        <p:spPr>
          <a:xfrm>
            <a:off x="489375" y="4260650"/>
            <a:ext cx="83784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Produkty uboczne pochodzenia zwierzęcego mają wysoki potencjał biogazowy, ale wymagają rygorystycznej higienizacji, a substraty roślinne, takie jak kiszonki i słoma, stanowią podstawowe źródła energii o różnej strawności i potencjale metanowym.</a:t>
            </a:r>
            <a:endParaRPr sz="95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1" name="Google Shape;151;p25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52" name="Google Shape;152;p25" descr="detail_0"/>
          <p:cNvSpPr txBox="1">
            <a:spLocks noGrp="1"/>
          </p:cNvSpPr>
          <p:nvPr>
            <p:ph type="body" idx="4294967295"/>
          </p:nvPr>
        </p:nvSpPr>
        <p:spPr>
          <a:xfrm>
            <a:off x="2433491" y="1297347"/>
            <a:ext cx="2165400" cy="12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>
                <a:solidFill>
                  <a:schemeClr val="dk1"/>
                </a:solidFill>
              </a:rPr>
              <a:t>Np. treści żołądkowe, odpady poubojowe, krew – wysoki potencjał biogazowy, wymagają higienizacji i spełnienia rygorystycznych wymogów weterynaryjnych.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153" name="Google Shape;153;p25" descr="detail_1"/>
          <p:cNvSpPr txBox="1">
            <a:spLocks noGrp="1"/>
          </p:cNvSpPr>
          <p:nvPr>
            <p:ph type="body" idx="4294967295"/>
          </p:nvPr>
        </p:nvSpPr>
        <p:spPr>
          <a:xfrm>
            <a:off x="6699127" y="1297347"/>
            <a:ext cx="2165400" cy="12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>
                <a:solidFill>
                  <a:schemeClr val="dk1"/>
                </a:solidFill>
              </a:rPr>
              <a:t>Kiszonka z kukurydzy, traw, żyta (GPS), sorga, lucerny czy buraków – podstawowe źródło energii, gdzie jakość zakiszenia decyduje o efektywności fermentacji.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154" name="Google Shape;154;p25" descr="detail_2"/>
          <p:cNvSpPr txBox="1">
            <a:spLocks noGrp="1"/>
          </p:cNvSpPr>
          <p:nvPr>
            <p:ph type="body" idx="4294967295"/>
          </p:nvPr>
        </p:nvSpPr>
        <p:spPr>
          <a:xfrm>
            <a:off x="2433482" y="2981471"/>
            <a:ext cx="2165400" cy="12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>
                <a:solidFill>
                  <a:schemeClr val="dk1"/>
                </a:solidFill>
              </a:rPr>
              <a:t>Może być stosowana, ale wymaga szybkiego przetworzenia lub zakonserwowania, aby nie stracić wartości energetycznej.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155" name="Google Shape;155;p25" descr="header_0"/>
          <p:cNvSpPr txBox="1">
            <a:spLocks noGrp="1"/>
          </p:cNvSpPr>
          <p:nvPr>
            <p:ph type="subTitle" idx="1"/>
          </p:nvPr>
        </p:nvSpPr>
        <p:spPr>
          <a:xfrm>
            <a:off x="2433491" y="982650"/>
            <a:ext cx="2165400" cy="314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</a:rPr>
              <a:t>Produkty uboczne zwierzęce</a:t>
            </a:r>
            <a:endParaRPr sz="1000" b="1">
              <a:solidFill>
                <a:schemeClr val="accent3"/>
              </a:solidFill>
            </a:endParaRPr>
          </a:p>
        </p:txBody>
      </p:sp>
      <p:sp>
        <p:nvSpPr>
          <p:cNvPr id="156" name="Google Shape;156;p25" descr="header_1"/>
          <p:cNvSpPr txBox="1">
            <a:spLocks noGrp="1"/>
          </p:cNvSpPr>
          <p:nvPr>
            <p:ph type="subTitle" idx="4294967295"/>
          </p:nvPr>
        </p:nvSpPr>
        <p:spPr>
          <a:xfrm>
            <a:off x="6699127" y="982650"/>
            <a:ext cx="2165400" cy="314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</a:rPr>
              <a:t>Kiszonki z roślin energetycznych</a:t>
            </a:r>
            <a:endParaRPr sz="1000" b="1">
              <a:solidFill>
                <a:schemeClr val="accent3"/>
              </a:solidFill>
            </a:endParaRPr>
          </a:p>
        </p:txBody>
      </p:sp>
      <p:sp>
        <p:nvSpPr>
          <p:cNvPr id="157" name="Google Shape;157;p25" descr="header_2"/>
          <p:cNvSpPr txBox="1">
            <a:spLocks noGrp="1"/>
          </p:cNvSpPr>
          <p:nvPr>
            <p:ph type="subTitle" idx="4294967295"/>
          </p:nvPr>
        </p:nvSpPr>
        <p:spPr>
          <a:xfrm>
            <a:off x="2433482" y="2666775"/>
            <a:ext cx="2165400" cy="314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</a:rPr>
              <a:t>Trawa świeża</a:t>
            </a:r>
            <a:endParaRPr sz="1000" b="1">
              <a:solidFill>
                <a:schemeClr val="accent3"/>
              </a:solidFill>
            </a:endParaRPr>
          </a:p>
        </p:txBody>
      </p:sp>
      <p:sp>
        <p:nvSpPr>
          <p:cNvPr id="158" name="Google Shape;158;p25" descr="detail_3"/>
          <p:cNvSpPr txBox="1">
            <a:spLocks noGrp="1"/>
          </p:cNvSpPr>
          <p:nvPr>
            <p:ph type="body" idx="4294967295"/>
          </p:nvPr>
        </p:nvSpPr>
        <p:spPr>
          <a:xfrm>
            <a:off x="6699101" y="2981471"/>
            <a:ext cx="2165400" cy="12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>
                <a:solidFill>
                  <a:schemeClr val="dk1"/>
                </a:solidFill>
              </a:rPr>
              <a:t>Bogate w węgiel, trudniej rozkładalne (lignoceluloza), stosowane jako stabilizator stosunku C:N, wymagają dobrego rozdrobnienia i dłuższego czasu retencji.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159" name="Google Shape;159;p25" descr="header_3"/>
          <p:cNvSpPr txBox="1">
            <a:spLocks noGrp="1"/>
          </p:cNvSpPr>
          <p:nvPr>
            <p:ph type="subTitle" idx="4294967295"/>
          </p:nvPr>
        </p:nvSpPr>
        <p:spPr>
          <a:xfrm>
            <a:off x="6699101" y="2666774"/>
            <a:ext cx="2165400" cy="314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</a:rPr>
              <a:t>Słoma i plewy</a:t>
            </a:r>
            <a:endParaRPr sz="1000" b="1">
              <a:solidFill>
                <a:schemeClr val="accent3"/>
              </a:solidFill>
            </a:endParaRPr>
          </a:p>
        </p:txBody>
      </p:sp>
      <p:pic>
        <p:nvPicPr>
          <p:cNvPr id="161" name="Google Shape;161;p25"/>
          <p:cNvPicPr preferRelativeResize="0"/>
          <p:nvPr/>
        </p:nvPicPr>
        <p:blipFill rotWithShape="1">
          <a:blip r:embed="rId3">
            <a:alphaModFix/>
          </a:blip>
          <a:srcRect t="10204" b="10196"/>
          <a:stretch/>
        </p:blipFill>
        <p:spPr>
          <a:xfrm>
            <a:off x="382200" y="2666774"/>
            <a:ext cx="2002345" cy="1593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5"/>
          <p:cNvPicPr preferRelativeResize="0"/>
          <p:nvPr/>
        </p:nvPicPr>
        <p:blipFill rotWithShape="1">
          <a:blip r:embed="rId4">
            <a:alphaModFix/>
          </a:blip>
          <a:srcRect t="10204" b="10196"/>
          <a:stretch/>
        </p:blipFill>
        <p:spPr>
          <a:xfrm>
            <a:off x="4647819" y="2666774"/>
            <a:ext cx="2002345" cy="159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819" y="1097172"/>
            <a:ext cx="2003852" cy="13443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32" y="1104892"/>
            <a:ext cx="2004013" cy="13366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Klasyfikacja Substratów: Odpady i Pozostałości Rolnicze</a:t>
            </a:r>
            <a:endParaRPr/>
          </a:p>
        </p:txBody>
      </p:sp>
      <p:sp>
        <p:nvSpPr>
          <p:cNvPr id="169" name="Google Shape;169;p2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6</a:t>
            </a:fld>
            <a:endParaRPr/>
          </a:p>
        </p:txBody>
      </p:sp>
      <p:sp>
        <p:nvSpPr>
          <p:cNvPr id="170" name="Google Shape;170;p26" descr="header_1"/>
          <p:cNvSpPr/>
          <p:nvPr/>
        </p:nvSpPr>
        <p:spPr>
          <a:xfrm>
            <a:off x="3139800" y="919375"/>
            <a:ext cx="281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Odpady warzyw i owoców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1" name="Google Shape;171;p26" descr="detail_0"/>
          <p:cNvSpPr txBox="1"/>
          <p:nvPr/>
        </p:nvSpPr>
        <p:spPr>
          <a:xfrm>
            <a:off x="276375" y="3513850"/>
            <a:ext cx="2840700" cy="8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Liście buraków, słoma kukurydziana itp. są często trudne logistycznie do zebrania i magazynowania, ale mogą stanowić cenny materiał organiczny do produkcji biogazu.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2" name="Google Shape;172;p26" descr="detail_1"/>
          <p:cNvSpPr txBox="1"/>
          <p:nvPr/>
        </p:nvSpPr>
        <p:spPr>
          <a:xfrm>
            <a:off x="3114000" y="3513850"/>
            <a:ext cx="2840700" cy="8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Wytłoki jabłkowe, obierki ziemniaczane, nienadające się do sprzedaży warzywa łatwo fermentują, ale ich dostępność bywa sezonowa, a skład zmienny, mogą też zawierać zanieczyszczenia takie jak piasek czy kamienie.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3" name="Google Shape;173;p26" descr="header_2"/>
          <p:cNvSpPr/>
          <p:nvPr/>
        </p:nvSpPr>
        <p:spPr>
          <a:xfrm>
            <a:off x="6003225" y="919375"/>
            <a:ext cx="281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Produkty uboczne przemysłu rolno-spożywczego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4" name="Google Shape;174;p26" descr="detail_2"/>
          <p:cNvSpPr txBox="1"/>
          <p:nvPr/>
        </p:nvSpPr>
        <p:spPr>
          <a:xfrm>
            <a:off x="5954700" y="3513850"/>
            <a:ext cx="2914800" cy="8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Wysłodki buraczane, wywar gorzelniany, serwatka, pulpa ziemniaczana i osady z mycia to cenne uzupełnienie wsadu, często dostępne w dużych ilościach i o stabilnym składzie w cyklu produkcyjnym danego zakładu.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176" name="Google Shape;176;p26"/>
          <p:cNvPicPr preferRelativeResize="0"/>
          <p:nvPr/>
        </p:nvPicPr>
        <p:blipFill rotWithShape="1">
          <a:blip r:embed="rId3">
            <a:alphaModFix/>
          </a:blip>
          <a:srcRect t="7512" b="7504"/>
          <a:stretch/>
        </p:blipFill>
        <p:spPr>
          <a:xfrm>
            <a:off x="3217000" y="1208875"/>
            <a:ext cx="2712300" cy="230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6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KLASYFIKACJA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79" name="Google Shape;179;p26" descr="header_0"/>
          <p:cNvSpPr/>
          <p:nvPr/>
        </p:nvSpPr>
        <p:spPr>
          <a:xfrm>
            <a:off x="276377" y="919375"/>
            <a:ext cx="2814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Pozostałości pożniwne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0" name="Google Shape;180;p26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4355750"/>
            <a:ext cx="8488800" cy="461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accent3"/>
                </a:solidFill>
              </a:rPr>
              <a:t>Odpady i pozostałości z rolnictwa i przetwórstwa są wartościowym źródłem energii, choć ich skład, dostępność i właściwości mogą się znacznie różnić, co wpływa na ich wykorzystanie w biogazowniach.</a:t>
            </a:r>
            <a:endParaRPr>
              <a:solidFill>
                <a:schemeClr val="accent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63"/>
          <a:stretch/>
        </p:blipFill>
        <p:spPr>
          <a:xfrm>
            <a:off x="250975" y="1208875"/>
            <a:ext cx="2831690" cy="23006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225" y="1399360"/>
            <a:ext cx="2879481" cy="191965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/>
              <a:t>Kluczowe Parametry Substratów (1/2)</a:t>
            </a:r>
            <a:endParaRPr sz="2400"/>
          </a:p>
        </p:txBody>
      </p:sp>
      <p:sp>
        <p:nvSpPr>
          <p:cNvPr id="186" name="Google Shape;186;p27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800"/>
              <a:t>7</a:t>
            </a:fld>
            <a:endParaRPr sz="800"/>
          </a:p>
        </p:txBody>
      </p:sp>
      <p:sp>
        <p:nvSpPr>
          <p:cNvPr id="187" name="Google Shape;187;p27" descr="header_0"/>
          <p:cNvSpPr/>
          <p:nvPr/>
        </p:nvSpPr>
        <p:spPr>
          <a:xfrm>
            <a:off x="379025" y="823925"/>
            <a:ext cx="11172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Sucha Masa (s.m. lub TS)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8" name="Google Shape;188;p27" descr="header_1"/>
          <p:cNvSpPr/>
          <p:nvPr/>
        </p:nvSpPr>
        <p:spPr>
          <a:xfrm>
            <a:off x="379025" y="1954386"/>
            <a:ext cx="11160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Sucha Masa Organiczna (s.m.o. lub oTS/VS)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9" name="Google Shape;189;p27" descr="detail_0"/>
          <p:cNvSpPr txBox="1"/>
          <p:nvPr/>
        </p:nvSpPr>
        <p:spPr>
          <a:xfrm>
            <a:off x="1336850" y="823925"/>
            <a:ext cx="75306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Procentowa zawartość masy po odparowaniu wody [%].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Wpływa na konsystencję substratu oraz sposób transportu i dozowania.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Rozróżnia substraty płynne od stałych, co jest ważne dla doboru technologii podawania.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Umożliwia ocenę wilgotności surowca, co ma wpływ na proces fermentacji.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0" name="Google Shape;190;p27" descr="detail_1"/>
          <p:cNvSpPr txBox="1"/>
          <p:nvPr/>
        </p:nvSpPr>
        <p:spPr>
          <a:xfrm>
            <a:off x="1340524" y="1954399"/>
            <a:ext cx="75234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Procentowa zawartość części organicznej w suchej masie [% s.m.] (sucha masa minus popiół).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To właśnie sucha masa organiczna jest przekształcana w biogaz podczas fermentacji.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Wyższa zawartość s.m.o. oznacza większy potencjał energetyczny substratu.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Jest podstawowym wskaźnikiem oceny jakości substratu pod kątem produkcji metanu.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1" name="Google Shape;191;p27" descr="header_2"/>
          <p:cNvSpPr/>
          <p:nvPr/>
        </p:nvSpPr>
        <p:spPr>
          <a:xfrm>
            <a:off x="379025" y="3084847"/>
            <a:ext cx="11151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Potencjał Metanowy (BMP)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2" name="Google Shape;192;p27" descr="detail_2"/>
          <p:cNvSpPr txBox="1"/>
          <p:nvPr/>
        </p:nvSpPr>
        <p:spPr>
          <a:xfrm>
            <a:off x="1336875" y="3084900"/>
            <a:ext cx="75177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Teoretyczna maksymalna ilość metanu, jaką można uzyskać z jednostki masy substratu.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Wyrażany zwykle w m³ CH₄/t s.m.o. lub Nm³ CH₄/t s.m.o.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Najważniejszy wskaźnik energetycznej wartości substratu, zależny od składu chemicznego (tłuszcze &gt; białka &gt; węglowodany).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Pomaga w planowaniu procesu i doborze substratów dla optymalnej produkcji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3" name="Google Shape;193;p27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</a:t>
            </a:r>
            <a:endParaRPr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94" name="Google Shape;194;p27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Podstawowe parametry substratów, takie jak sucha masa, sucha masa organiczna oraz potencjał metanowy (BMP), są kluczowe dla oceny ich wartości energetycznej i wpływu na efektywność procesu fermentacji w biogazowni. Znajomość i monitorowanie tych parametrów pozwala na optymalizację doboru substratów i stabilność produkcji biogazu.</a:t>
            </a:r>
            <a:endParaRPr sz="10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5" name="Google Shape;195;p27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Kluczowe Parametry Substratów (2/2)</a:t>
            </a:r>
            <a:endParaRPr/>
          </a:p>
        </p:txBody>
      </p:sp>
      <p:sp>
        <p:nvSpPr>
          <p:cNvPr id="201" name="Google Shape;201;p2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8</a:t>
            </a:fld>
            <a:endParaRPr/>
          </a:p>
        </p:txBody>
      </p:sp>
      <p:sp>
        <p:nvSpPr>
          <p:cNvPr id="202" name="Google Shape;202;p28" descr="header_0"/>
          <p:cNvSpPr/>
          <p:nvPr/>
        </p:nvSpPr>
        <p:spPr>
          <a:xfrm>
            <a:off x="380005" y="1454150"/>
            <a:ext cx="27966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Uzysk Biogazu i Metanu w Praktyce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3" name="Google Shape;203;p28" descr="header_1"/>
          <p:cNvSpPr/>
          <p:nvPr/>
        </p:nvSpPr>
        <p:spPr>
          <a:xfrm>
            <a:off x="3225098" y="1454150"/>
            <a:ext cx="27966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Zawartość Metanu i Składniki Odżywcze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4" name="Google Shape;204;p28" descr="detail_0"/>
          <p:cNvSpPr txBox="1"/>
          <p:nvPr/>
        </p:nvSpPr>
        <p:spPr>
          <a:xfrm>
            <a:off x="32362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Rzeczywista ilość gazu produkowana w biogazowni jest zawsze niższa od teoretycznego BMP ze względu na niepełny rozkład i warunki procesu.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Wyrażany w m³/t świeżej masy lub m³/t suchej masy organicznej (s.m.o.).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Uzysk zależy od czasu retencji (HRT), temperatury i stabilności procesu fermentacji.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Optymalizacja warunków procesowych poprawia efektywność konwersji substratów na biogaz.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5" name="Google Shape;205;p28" descr="detail_1"/>
          <p:cNvSpPr txBox="1"/>
          <p:nvPr/>
        </p:nvSpPr>
        <p:spPr>
          <a:xfrm>
            <a:off x="316857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Zawartość metanu w biogazie decyduje o jego wartości opałowej i zwykle waha się od 50% do 70%.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Składniki odżywcze takie jak azot (N), fosfor (P) i potas (K) są ważne dla bilansu mikroorganizmów i wartości nawozowej pofermentu.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Azot amonowy (N-NH₄) jest formą azotu bezpośrednio dostępną dla mikroorganizmów, ale jego nadmiar może prowadzić do powstawania toksycznego amoniaku (NH₃).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Kontrola poziomu N-NH₄ jest kluczowa dla uniknięcia inhibicji procesu fermentacji.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6" name="Google Shape;206;p28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07" name="Google Shape;207;p28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41350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3"/>
                </a:solidFill>
              </a:rPr>
              <a:t>Praktyczne parametry substratów, takie jak uzysk biogazu i metanu, zawartość metanu, składniki odżywcze, azot amonowy oraz stosunek C:N, mają kluczowy wpływ na stabilność i efektywność procesu fermentacji w biogazowni. Świadome zarządzanie tymi parametrami pozwala optymalizować produkcję biogazu oraz minimalizować ryzyko zakłóceń biologicznych.</a:t>
            </a:r>
            <a:endParaRPr sz="950">
              <a:solidFill>
                <a:schemeClr val="accent3"/>
              </a:solidFill>
            </a:endParaRPr>
          </a:p>
        </p:txBody>
      </p:sp>
      <p:sp>
        <p:nvSpPr>
          <p:cNvPr id="208" name="Google Shape;208;p28" descr="header_1"/>
          <p:cNvSpPr/>
          <p:nvPr/>
        </p:nvSpPr>
        <p:spPr>
          <a:xfrm>
            <a:off x="6071223" y="1454150"/>
            <a:ext cx="27966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Zawartość Metanu i Składniki Odżywcze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9" name="Google Shape;209;p28" descr="detail_1"/>
          <p:cNvSpPr txBox="1"/>
          <p:nvPr/>
        </p:nvSpPr>
        <p:spPr>
          <a:xfrm>
            <a:off x="6014700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Zawartość metanu w biogazie decyduje o jego wartości opałowej i zwykle waha się od 50% do 70%.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Składniki odżywcze takie jak azot (N), fosfor (P) i potas (K) są ważne dla bilansu mikroorganizmów i wartości nawozowej pofermentu.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Azot amonowy (N-NH₄) jest formą azotu bezpośrednio dostępną dla mikroorganizmów, ale jego nadmiar może prowadzić do powstawania toksycznego amoniaku (NH₃).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Kontrola poziomu N-NH₄ jest kluczowa dla uniknięcia inhibicji procesu fermentacji.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Orientacyjny Potencjał Biogazowy i Zawartość Metanu</a:t>
            </a:r>
            <a:endParaRPr/>
          </a:p>
        </p:txBody>
      </p:sp>
      <p:sp>
        <p:nvSpPr>
          <p:cNvPr id="215" name="Google Shape;215;p2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9</a:t>
            </a:fld>
            <a:endParaRPr/>
          </a:p>
        </p:txBody>
      </p:sp>
      <p:sp>
        <p:nvSpPr>
          <p:cNvPr id="216" name="Google Shape;216;p2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POTENCJAŁ BIOGAZOWY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graphicFrame>
        <p:nvGraphicFramePr>
          <p:cNvPr id="217" name="Google Shape;217;p29" descr="table"/>
          <p:cNvGraphicFramePr/>
          <p:nvPr>
            <p:extLst>
              <p:ext uri="{D42A27DB-BD31-4B8C-83A1-F6EECF244321}">
                <p14:modId xmlns:p14="http://schemas.microsoft.com/office/powerpoint/2010/main" val="212120067"/>
              </p:ext>
            </p:extLst>
          </p:nvPr>
        </p:nvGraphicFramePr>
        <p:xfrm>
          <a:off x="365300" y="1174375"/>
          <a:ext cx="6264600" cy="3641000"/>
        </p:xfrm>
        <a:graphic>
          <a:graphicData uri="http://schemas.openxmlformats.org/drawingml/2006/table">
            <a:tbl>
              <a:tblPr>
                <a:noFill/>
                <a:tableStyleId>{576C1984-2E08-40F3-89FC-10DEFE40EACA}</a:tableStyleId>
              </a:tblPr>
              <a:tblGrid>
                <a:gridCol w="1566150"/>
                <a:gridCol w="1566150"/>
                <a:gridCol w="1566150"/>
                <a:gridCol w="1566150"/>
              </a:tblGrid>
              <a:tr h="728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 dirty="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Składnik Organiczny</a:t>
                      </a:r>
                      <a:endParaRPr sz="1100" dirty="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Uzysk Biogazu (l/kg s.m.o.)</a:t>
                      </a:r>
                      <a:endParaRPr sz="11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Zawartość Metanu (% obj.)</a:t>
                      </a:r>
                      <a:endParaRPr sz="11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Uzysk Metanu (l CH₄/kg s.m.o.)</a:t>
                      </a:r>
                      <a:endParaRPr sz="11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728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Tłuszcze (lipidy)</a:t>
                      </a:r>
                      <a:endParaRPr sz="11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1000 - 1300</a:t>
                      </a:r>
                      <a:endParaRPr sz="11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65 - 75</a:t>
                      </a:r>
                      <a:endParaRPr sz="11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700 - 975</a:t>
                      </a:r>
                      <a:endParaRPr sz="11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8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Białka</a:t>
                      </a:r>
                      <a:endParaRPr sz="11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600 - 1000</a:t>
                      </a:r>
                      <a:endParaRPr sz="11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60 - 70</a:t>
                      </a:r>
                      <a:endParaRPr sz="11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400 - 700</a:t>
                      </a:r>
                      <a:endParaRPr sz="11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8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Węglowodany (cukry, skrobia, celuloza)</a:t>
                      </a:r>
                      <a:endParaRPr sz="11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700 - 800</a:t>
                      </a:r>
                      <a:endParaRPr sz="11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50 - 55</a:t>
                      </a:r>
                      <a:endParaRPr sz="11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350 - 440</a:t>
                      </a:r>
                      <a:endParaRPr sz="11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8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Lignina</a:t>
                      </a:r>
                      <a:endParaRPr sz="11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1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~0 - ~0 (bardzo trudnorozkładalna)</a:t>
                      </a:r>
                      <a:endParaRPr sz="11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18" name="Google Shape;218;p29" descr="table_title"/>
          <p:cNvSpPr/>
          <p:nvPr/>
        </p:nvSpPr>
        <p:spPr>
          <a:xfrm>
            <a:off x="276375" y="893450"/>
            <a:ext cx="63537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Orientacyjny potencjał biogazowy i zawartość metanu dla głównych grup związków organicznych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19" name="Google Shape;219;p29"/>
          <p:cNvSpPr/>
          <p:nvPr/>
        </p:nvSpPr>
        <p:spPr>
          <a:xfrm>
            <a:off x="6827475" y="1174375"/>
            <a:ext cx="2040300" cy="364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20" name="Google Shape;220;p29" descr="takeaway"/>
          <p:cNvSpPr txBox="1"/>
          <p:nvPr/>
        </p:nvSpPr>
        <p:spPr>
          <a:xfrm>
            <a:off x="7050000" y="1477800"/>
            <a:ext cx="1635600" cy="33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Różnice w potencjale biogazowym i zawartości metanu między tłuszczami, białkami, węglowodanami i ligniną mają kluczowe znaczenie dla efektywności i wydajności biogazowni.</a:t>
            </a:r>
            <a:endParaRPr sz="9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1" name="Google Shape;221;p29"/>
          <p:cNvSpPr/>
          <p:nvPr/>
        </p:nvSpPr>
        <p:spPr>
          <a:xfrm rot="5400000">
            <a:off x="6943051" y="1365100"/>
            <a:ext cx="133125" cy="80750"/>
          </a:xfrm>
          <a:prstGeom prst="flowChartExtra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Charakterystyka Wybranych Substratów Zwierzęcych</a:t>
            </a:r>
            <a:endParaRPr/>
          </a:p>
        </p:txBody>
      </p:sp>
      <p:sp>
        <p:nvSpPr>
          <p:cNvPr id="227" name="Google Shape;227;p3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10</a:t>
            </a:fld>
            <a:endParaRPr/>
          </a:p>
        </p:txBody>
      </p:sp>
      <p:sp>
        <p:nvSpPr>
          <p:cNvPr id="228" name="Google Shape;228;p3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SUBSTRATY ZWIERZĘCE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graphicFrame>
        <p:nvGraphicFramePr>
          <p:cNvPr id="229" name="Google Shape;229;p30" descr="table"/>
          <p:cNvGraphicFramePr/>
          <p:nvPr>
            <p:extLst>
              <p:ext uri="{D42A27DB-BD31-4B8C-83A1-F6EECF244321}">
                <p14:modId xmlns:p14="http://schemas.microsoft.com/office/powerpoint/2010/main" val="2370285546"/>
              </p:ext>
            </p:extLst>
          </p:nvPr>
        </p:nvGraphicFramePr>
        <p:xfrm>
          <a:off x="365300" y="1174375"/>
          <a:ext cx="6264675" cy="3641000"/>
        </p:xfrm>
        <a:graphic>
          <a:graphicData uri="http://schemas.openxmlformats.org/drawingml/2006/table">
            <a:tbl>
              <a:tblPr>
                <a:noFill/>
                <a:tableStyleId>{576C1984-2E08-40F3-89FC-10DEFE40EACA}</a:tableStyleId>
              </a:tblPr>
              <a:tblGrid>
                <a:gridCol w="696075"/>
                <a:gridCol w="696075"/>
                <a:gridCol w="696075"/>
                <a:gridCol w="696075"/>
                <a:gridCol w="696075"/>
                <a:gridCol w="696075"/>
                <a:gridCol w="696075"/>
                <a:gridCol w="696075"/>
                <a:gridCol w="696075"/>
              </a:tblGrid>
              <a:tr h="728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dirty="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Substrat</a:t>
                      </a:r>
                      <a:endParaRPr sz="1000" dirty="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(%)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 dirty="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organiczna (% s.m.)</a:t>
                      </a:r>
                      <a:endParaRPr sz="1000" b="1" dirty="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Zawartość azotu (% s.m.)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Azot amonowy (% N całk.)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Uzysk biogazu (m³/t s.m.)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Zawartość metanu (% obj.)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Stosunek C:N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Uwagi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728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Gnojowica bydlęca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8-11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75-82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2.6-6.7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40-60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20-30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~60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6-10:1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Dobra baza, inokulum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8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Gnojowica świńska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~7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75-86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6-18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60-75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20-35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60-70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4-8:1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Wyższa zawartość N i NH₄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8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Obornik bydlęcy (ze słomą)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~25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68-76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1.1-3.4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10-20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40-50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~60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15-25:1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Wymaga rozdrobnienia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28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Pomiot kurzy (ściółkowy)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~50-70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60-75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4-7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10-25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70-100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~60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6-10:1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Ryzyko NH₃, wymaga rozcieńczenia</a:t>
                      </a:r>
                      <a:endParaRPr sz="10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30" name="Google Shape;230;p30" descr="table_title"/>
          <p:cNvSpPr/>
          <p:nvPr/>
        </p:nvSpPr>
        <p:spPr>
          <a:xfrm>
            <a:off x="276375" y="893450"/>
            <a:ext cx="63537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 ważnych substratów zwierzęcych stosowanych w biogazowniach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31" name="Google Shape;231;p30"/>
          <p:cNvSpPr/>
          <p:nvPr/>
        </p:nvSpPr>
        <p:spPr>
          <a:xfrm>
            <a:off x="6827475" y="1174375"/>
            <a:ext cx="2040300" cy="364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32" name="Google Shape;232;p30" descr="takeaway"/>
          <p:cNvSpPr txBox="1"/>
          <p:nvPr/>
        </p:nvSpPr>
        <p:spPr>
          <a:xfrm>
            <a:off x="7050000" y="1477800"/>
            <a:ext cx="1635600" cy="33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Parametry substratów zwierzęcych różnią się znacznie, co wpływa na ich zastosowanie w biogazowni. Warto zwrócić uwagę na zawartość suchej masy, azotu oraz ryzyko inhibicji amoniakiem.</a:t>
            </a:r>
            <a:endParaRPr sz="9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3" name="Google Shape;233;p30"/>
          <p:cNvSpPr/>
          <p:nvPr/>
        </p:nvSpPr>
        <p:spPr>
          <a:xfrm rot="5400000">
            <a:off x="6943051" y="1365100"/>
            <a:ext cx="133125" cy="80750"/>
          </a:xfrm>
          <a:prstGeom prst="flowChartExtra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Charakterystyka Wybranych Substratów Roślinnych (Kiszonki)</a:t>
            </a:r>
            <a:endParaRPr/>
          </a:p>
        </p:txBody>
      </p:sp>
      <p:sp>
        <p:nvSpPr>
          <p:cNvPr id="239" name="Google Shape;239;p31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11</a:t>
            </a:fld>
            <a:endParaRPr/>
          </a:p>
        </p:txBody>
      </p:sp>
      <p:sp>
        <p:nvSpPr>
          <p:cNvPr id="240" name="Google Shape;240;p31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SUBSTRATY ROŚLINNE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1" name="Google Shape;241;p31" descr="takeaway"/>
          <p:cNvSpPr txBox="1">
            <a:spLocks noGrp="1"/>
          </p:cNvSpPr>
          <p:nvPr>
            <p:ph type="subTitle" idx="1"/>
          </p:nvPr>
        </p:nvSpPr>
        <p:spPr>
          <a:xfrm>
            <a:off x="276375" y="781800"/>
            <a:ext cx="8591400" cy="46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Kiszonki z różnych roślin energetycznych różnią się parametrami, co wpływa na ich potencjał biogazowy i zastosowanie w biogazowniach. Kiszonka z kukurydzy jest podstawowym substratem, natomiast inne kiszonki mogą stanowić wartościowe uzupełnienie wsadu.</a:t>
            </a:r>
            <a:endParaRPr/>
          </a:p>
        </p:txBody>
      </p:sp>
      <p:graphicFrame>
        <p:nvGraphicFramePr>
          <p:cNvPr id="242" name="Google Shape;242;p31" descr="table"/>
          <p:cNvGraphicFramePr/>
          <p:nvPr>
            <p:extLst>
              <p:ext uri="{D42A27DB-BD31-4B8C-83A1-F6EECF244321}">
                <p14:modId xmlns:p14="http://schemas.microsoft.com/office/powerpoint/2010/main" val="2656981902"/>
              </p:ext>
            </p:extLst>
          </p:nvPr>
        </p:nvGraphicFramePr>
        <p:xfrm>
          <a:off x="365300" y="1532575"/>
          <a:ext cx="8433425" cy="3282750"/>
        </p:xfrm>
        <a:graphic>
          <a:graphicData uri="http://schemas.openxmlformats.org/drawingml/2006/table">
            <a:tbl>
              <a:tblPr>
                <a:noFill/>
                <a:tableStyleId>{576C1984-2E08-40F3-89FC-10DEFE40EACA}</a:tableStyleId>
              </a:tblPr>
              <a:tblGrid>
                <a:gridCol w="1204775"/>
                <a:gridCol w="1204775"/>
                <a:gridCol w="1204775"/>
                <a:gridCol w="1204775"/>
                <a:gridCol w="1204775"/>
                <a:gridCol w="1204775"/>
                <a:gridCol w="1204775"/>
              </a:tblGrid>
              <a:tr h="547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dirty="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Substrat</a:t>
                      </a:r>
                      <a:endParaRPr sz="1000" dirty="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(%)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organiczna (% s.m.)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Zawartość azotu (% s.m.)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Uzysk biogazu (m³/t s.m.)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Zawartość metanu (% obj.)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Stosunek C:N (orient.)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547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Kiszonka z kukurydzy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30-35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92-96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1.1-1.5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180-210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52-54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25-40:1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7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Kiszonka z żyta (GPS)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30-35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92-98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~1.3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170-220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~55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30-45:1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7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Kiszonka z trawy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25-40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85-92</a:t>
                      </a:r>
                      <a:endParaRPr sz="10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1.5-2.5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160-200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54-56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15-25:1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7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Kiszonka z buraków pastewnych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12-18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85-90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~1.5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100-120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53-55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20-30:1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7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Kiszonka z lucerny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30-40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88-92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2.5-3.5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150-190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53-55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15-20:1</a:t>
                      </a:r>
                      <a:endParaRPr sz="10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3" name="Google Shape;243;p31" descr="table_title"/>
          <p:cNvSpPr/>
          <p:nvPr/>
        </p:nvSpPr>
        <p:spPr>
          <a:xfrm>
            <a:off x="310650" y="1248300"/>
            <a:ext cx="85227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 wybranych kiszonek roślinnych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Charakterystyka Wybranych Odpadów i Pozostałości z Przetwórstwa</a:t>
            </a:r>
            <a:endParaRPr/>
          </a:p>
        </p:txBody>
      </p:sp>
      <p:sp>
        <p:nvSpPr>
          <p:cNvPr id="249" name="Google Shape;249;p3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12</a:t>
            </a:fld>
            <a:endParaRPr/>
          </a:p>
        </p:txBody>
      </p:sp>
      <p:sp>
        <p:nvSpPr>
          <p:cNvPr id="250" name="Google Shape;250;p32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SUBSTRATY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1" name="Google Shape;251;p32" descr="takeaway"/>
          <p:cNvSpPr txBox="1">
            <a:spLocks noGrp="1"/>
          </p:cNvSpPr>
          <p:nvPr>
            <p:ph type="subTitle" idx="1"/>
          </p:nvPr>
        </p:nvSpPr>
        <p:spPr>
          <a:xfrm>
            <a:off x="276375" y="781800"/>
            <a:ext cx="8591400" cy="46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Odpady i pozostałości z przetwórstwa rolno-spożywczego mają zróżnicowane parametry i potencjał biogazowy, co wpływa na ich zastosowanie i ryzyko w biogazowni.</a:t>
            </a:r>
            <a:endParaRPr/>
          </a:p>
        </p:txBody>
      </p:sp>
      <p:graphicFrame>
        <p:nvGraphicFramePr>
          <p:cNvPr id="252" name="Google Shape;252;p32" descr="table"/>
          <p:cNvGraphicFramePr/>
          <p:nvPr>
            <p:extLst>
              <p:ext uri="{D42A27DB-BD31-4B8C-83A1-F6EECF244321}">
                <p14:modId xmlns:p14="http://schemas.microsoft.com/office/powerpoint/2010/main" val="215725446"/>
              </p:ext>
            </p:extLst>
          </p:nvPr>
        </p:nvGraphicFramePr>
        <p:xfrm>
          <a:off x="365300" y="1532575"/>
          <a:ext cx="8433400" cy="3511374"/>
        </p:xfrm>
        <a:graphic>
          <a:graphicData uri="http://schemas.openxmlformats.org/drawingml/2006/table">
            <a:tbl>
              <a:tblPr>
                <a:noFill/>
                <a:tableStyleId>{576C1984-2E08-40F3-89FC-10DEFE40EACA}</a:tableStyleId>
              </a:tblPr>
              <a:tblGrid>
                <a:gridCol w="1054175"/>
                <a:gridCol w="1054175"/>
                <a:gridCol w="1054175"/>
                <a:gridCol w="1054175"/>
                <a:gridCol w="1054175"/>
                <a:gridCol w="1054175"/>
                <a:gridCol w="1054175"/>
                <a:gridCol w="1054175"/>
              </a:tblGrid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dirty="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Substrat</a:t>
                      </a:r>
                      <a:endParaRPr sz="900" dirty="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(%)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organiczna (% s.m.)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Zawartość azotu (% s.m.)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Uzysk biogazu (m³/t s.m.)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Zawartość metanu (% obj.)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Stosunek C:N (orient.)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Uwagi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Wysłodki buraczane (prasowane)</a:t>
                      </a:r>
                      <a:endParaRPr sz="9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22-26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~95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~1.5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60-75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70-75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20-30:1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Wysoki potencjał, sezonowe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Wywar gorzelniany (zbożowy)</a:t>
                      </a:r>
                      <a:endParaRPr sz="9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6-8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83-88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4-6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30-50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58-65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5-10:1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Płynny, bogaty w azot, łatwo dostępny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Wytłoki owocowe (np. jabłkowe)</a:t>
                      </a:r>
                      <a:endParaRPr sz="9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25-45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85-90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~1.1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145-150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65-70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20-30:1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Sezonowe, mogą wymagać rozdrobnienia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Serwatka</a:t>
                      </a:r>
                      <a:endParaRPr sz="9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5-7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85-90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1.5-2.0</a:t>
                      </a:r>
                      <a:endParaRPr sz="9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40-60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55-60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10-15:1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Szybko fermentuje, ryzyko zakwaszenia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Pulpa ziemniaczana</a:t>
                      </a:r>
                      <a:endParaRPr sz="9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~13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~90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0.5-1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80-90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52-65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25-35:1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Może zawierać piasek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Odpady warzywne</a:t>
                      </a:r>
                      <a:endParaRPr sz="9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10-20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80-90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1.5-2.5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60-120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55-60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15-25:1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Zmienny skład, ryzyko zanieczyszczeń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Tłuszcze (np. z separatorów)</a:t>
                      </a:r>
                      <a:endParaRPr sz="9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&gt;90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&gt;98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&lt;0.5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600-900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65-75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&gt;100:1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Bardzo wysoki potencjał, ale ryzyko inhibicji LKT, problemy z dozowaniem</a:t>
                      </a:r>
                      <a:endParaRPr sz="9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53" name="Google Shape;253;p32" descr="table_title"/>
          <p:cNvSpPr/>
          <p:nvPr/>
        </p:nvSpPr>
        <p:spPr>
          <a:xfrm>
            <a:off x="310650" y="1248300"/>
            <a:ext cx="85227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 wybranych odpadów i pozostałości z przetwórstwa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Potencjał Metanowy (BMP): Mierzenie Energii</a:t>
            </a:r>
            <a:endParaRPr/>
          </a:p>
        </p:txBody>
      </p:sp>
      <p:sp>
        <p:nvSpPr>
          <p:cNvPr id="259" name="Google Shape;259;p3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POTENCJAŁ METANOWY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60" name="Google Shape;260;p33" descr="detail"/>
          <p:cNvSpPr txBox="1"/>
          <p:nvPr/>
        </p:nvSpPr>
        <p:spPr>
          <a:xfrm>
            <a:off x="2543907" y="1669424"/>
            <a:ext cx="6535616" cy="3474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BMP (Biochemical Methane Potential) to teoretyczna maksymalna ilość metanu możliwa do uzyskania z jednostki masy substratu w idealnych warunkach laboratoryjnych.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Rzeczywisty uzysk metanu w biogazowni jest zawsze niższy (np. 60-80% BMP) z powodu ograniczeń takich jak czas zatrzymania (HRT), inhibitory czy niepełny rozkład materii organicznej.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Zmienne wartości BMP dla tego samego typu substratu wynikają z różnic w odmianie, dojrzałości, warunkach uprawy i sposobie konserwacji (np. kiszonki kukurydzy).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Szybkość rozkładu substratów wpływa na dynamikę produkcji metanu: cukry proste fermentują szybko, celuloza i tłuszcze wolniej, co może wpływać na ryzyko zakwaszenia procesu.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Efekty synergiczne kofermentacji: mieszanie różnych substratów może zwiększyć łączny uzysk metanu ponad sumę poszczególnych potencjałów, np. poprzez lepsze zbilansowanie stosunku C:N i dostarczenie mikroelementów.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Metody pomiaru BMP: badania laboratoryjne (najdokładniejsze, ale kosztowne i czasochłonne), dane literaturowe (orientacyjne), modele obliczeniowe oparte na składzie chemicznym substratu.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1" name="Google Shape;261;p33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aspekty BMP: teoria, praktyka i metody pomiaru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62" name="Google Shape;262;p33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276375" y="898225"/>
            <a:ext cx="8803148" cy="660238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 dirty="0">
                <a:solidFill>
                  <a:schemeClr val="accent3"/>
                </a:solidFill>
              </a:rPr>
              <a:t>BMP to teoretyczny maksymalny potencjał metanowy substratu, ale rzeczywisty uzysk jest zwykle niższy ze względu na ograniczenia procesowe. Metody pomiaru BMP oraz zrozumienie zmienności i szybkości rozkładu są kluczowe dla efektywnego planowania produkcji biogazu.</a:t>
            </a:r>
            <a:endParaRPr sz="1000" dirty="0">
              <a:solidFill>
                <a:schemeClr val="accent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0438"/>
            <a:ext cx="2543908" cy="19079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4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68" name="Google Shape;268;p34" descr="takeaway"/>
          <p:cNvSpPr txBox="1"/>
          <p:nvPr/>
        </p:nvSpPr>
        <p:spPr>
          <a:xfrm>
            <a:off x="6278645" y="514650"/>
            <a:ext cx="2340900" cy="1695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Dobór substratów wymaga uwzględnienia wielu ograniczeń, takich jak inhibitory, toksyny, zanieczyszczenia fizyczne i trudności logistyczne, które wpływają na stabilność i wydajność fermentacji.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9" name="Google Shape;269;p3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Ograniczenia i Wyzwania w Doborze Substratów</a:t>
            </a:r>
            <a:endParaRPr/>
          </a:p>
        </p:txBody>
      </p:sp>
      <p:sp>
        <p:nvSpPr>
          <p:cNvPr id="270" name="Google Shape;270;p34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WYZWANIA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1" name="Google Shape;271;p34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Inhibitory i toksyny: antybiotyki w gnojowicy, środki dezynfekcyjne, wysokie stężenia amoniaku (zwłaszcza w pomiocie kurzym), siarkowodór, metale ciężkie, długołańcuchowe kwasy tłuszczowe przy nadmiarze tłuszczów.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Zanieczyszczenia fizyczne: piasek, kamienie (w burakach, odpadach warzywnych), tworzywa sztuczne, metal - mogą uszkadzać pompy, mieszadła, zapychać rurociągi i tworzyć osad.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Trudności w transporcie i dozowaniu: substraty suche (słoma), lepkie (melasa), łatwo psujące się (odpady spożywcze) i o nieregularnej strukturze wymagają specjalistycznych systemów podawania.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Wysoka zawartość ligniny: materiały zdrewniałe, np. słoma, rozkładają się wolno, obniżając efektywny uzysk gazu w standardowym czasie retencji (HRT).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Szybka fermentacja substratów bogatych w cukry proste, jak serwatka, może powodować gwałtowny spadek pH (zakwaszenie), jeśli nie są dozowane ostrożnie i w małych ilościach.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2" name="Google Shape;272;p34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Główne problemy i ich wpływ na proces fermentacji i eksploatację biogazowni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675" y="2315308"/>
            <a:ext cx="2869022" cy="215118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Logistyka: Dostępność i Magazynowanie</a:t>
            </a:r>
            <a:endParaRPr/>
          </a:p>
        </p:txBody>
      </p:sp>
      <p:sp>
        <p:nvSpPr>
          <p:cNvPr id="278" name="Google Shape;278;p35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15</a:t>
            </a:fld>
            <a:endParaRPr/>
          </a:p>
        </p:txBody>
      </p:sp>
      <p:sp>
        <p:nvSpPr>
          <p:cNvPr id="279" name="Google Shape;279;p35" descr="header_0"/>
          <p:cNvSpPr/>
          <p:nvPr/>
        </p:nvSpPr>
        <p:spPr>
          <a:xfrm>
            <a:off x="276380" y="919384"/>
            <a:ext cx="4181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Sezonowość i Magazynowanie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0" name="Google Shape;280;p35" descr="header_1"/>
          <p:cNvSpPr/>
          <p:nvPr/>
        </p:nvSpPr>
        <p:spPr>
          <a:xfrm>
            <a:off x="4611191" y="919375"/>
            <a:ext cx="4181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Higienizacja i Transport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1" name="Google Shape;281;p35" descr="detail_0"/>
          <p:cNvSpPr txBox="1"/>
          <p:nvPr/>
        </p:nvSpPr>
        <p:spPr>
          <a:xfrm>
            <a:off x="276375" y="3471335"/>
            <a:ext cx="41817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Wiele substratów, takich jak kiszonki czy odpady z kampanii buraczanej i owocowej, jest dostępnych sezonowo i wymaga planowania oraz magazynowania w silosach, rękawach foliowych, zbiornikach betonowych lub stalowych, a także zadaszonych boksach i kontenerach.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2" name="Google Shape;282;p35" descr="detail_1"/>
          <p:cNvSpPr txBox="1"/>
          <p:nvPr/>
        </p:nvSpPr>
        <p:spPr>
          <a:xfrm>
            <a:off x="4618275" y="3471325"/>
            <a:ext cx="41817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Produkty uboczne pochodzenia zwierzęcego wymagają higienizacji, co wiąże się z dodatkowymi instalacjami i zużyciem energii. Transport substratów musi być zorganizowany tak, aby zapewnić ciągłość dostaw i stabilność składu wsadu, minimalizując ryzyko zakłóceń procesu.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5" name="Google Shape;285;p35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LOGISTYKA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86" name="Google Shape;286;p35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7" name="Google Shape;287;p35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Zapewnienie ciągłości dostaw substratów poprzez odpowiednie magazynowanie i logistykę jest kluczowe dla stabilnej pracy biogazowni.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8" name="Google Shape;288;p35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041" y="1211875"/>
            <a:ext cx="3385667" cy="22599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21" y="1211875"/>
            <a:ext cx="2261925" cy="22619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/>
              <a:t>Dyskusja: Dobór Substratów (1/2)</a:t>
            </a:r>
            <a:endParaRPr sz="2400"/>
          </a:p>
        </p:txBody>
      </p:sp>
      <p:sp>
        <p:nvSpPr>
          <p:cNvPr id="294" name="Google Shape;294;p3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800"/>
              <a:t>16</a:t>
            </a:fld>
            <a:endParaRPr sz="800"/>
          </a:p>
        </p:txBody>
      </p:sp>
      <p:sp>
        <p:nvSpPr>
          <p:cNvPr id="295" name="Google Shape;295;p36" descr="detail_0"/>
          <p:cNvSpPr txBox="1"/>
          <p:nvPr/>
        </p:nvSpPr>
        <p:spPr>
          <a:xfrm>
            <a:off x="379000" y="1584775"/>
            <a:ext cx="4113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Kiszonka kukurydzy: główny substrat energetyczny, wysoki potencjał metanowy i stabilność fermentacji.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Gnojowica świńska: baza płynna, wysoka zawartość azotu, wymaga kontrolowanego dawkowania ze względu na NH4+.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Wysłodki buraczane: wysoki potencjał energetyczny, ale sezonowość wymaga planowania magazynowego.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Serwatka: szybko fermentuje, ryzyko zakwaszenia, konieczne ostrożne dawkowanie w mieszankach.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Substraty o wysokim potencjale metanowym (tłuszcze) wymagają specjalistycznej kontroli i dozowania.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96" name="Google Shape;296;p36" descr="detail_1"/>
          <p:cNvSpPr txBox="1"/>
          <p:nvPr/>
        </p:nvSpPr>
        <p:spPr>
          <a:xfrm>
            <a:off x="4647125" y="1584775"/>
            <a:ext cx="4152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Kofermentacja umożliwia zbilansowanie stosunku C:N (optymalnie 20-30:1), co stabilizuje proces fermentacji.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Mieszanie gnojowicy z kiszonką kukurydzy zwiększa uzysk biogazu i redukuje ryzyko inhibicji amoniakiem.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Efekty synergiczne mogą prowadzić do wyższych uzysków niż suma potencjałów poszczególnych substratów.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Substraty problematyczne, takie jak pomiot kurzy czy tłuszcze, wymagają stosowania w małych ilościach i odpowiednich warunków technologicznych.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Niewłaściwe dozowanie substratów szybko fermentujących może powodować zakwaszenie i destabilizację procesu.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97" name="Google Shape;297;p36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DYSKUSJA</a:t>
            </a:r>
            <a:endParaRPr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8" name="Google Shape;298;p36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Biorąc pod uwagę dane BMP, C:N i potencjalne problemy, substraty takie jak kiszonka kukurydzy i gnojowica świńska wydają się atrakcyjne dla typowej biogazowni rolniczej. Kofermentacja przynosi korzyści poprzez zbilansowanie składu i poprawę stabilności procesu. Substraty problematyczne wymagają ostrożności i odpowiednich warunków technologicznych, aby uniknąć inhibicji i zakwaszenia.</a:t>
            </a:r>
            <a:endParaRPr sz="105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99" name="Google Shape;299;p36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00" name="Google Shape;300;p36" descr="header_0"/>
          <p:cNvSpPr/>
          <p:nvPr/>
        </p:nvSpPr>
        <p:spPr>
          <a:xfrm>
            <a:off x="27790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Atrakcyjność substratów w biogazowni rolniczej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1" name="Google Shape;301;p36" descr="header_1"/>
          <p:cNvSpPr/>
          <p:nvPr/>
        </p:nvSpPr>
        <p:spPr>
          <a:xfrm>
            <a:off x="455735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Korzyści i ryzyka kofermentacji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2" name="Google Shape;302;p36"/>
          <p:cNvSpPr/>
          <p:nvPr/>
        </p:nvSpPr>
        <p:spPr>
          <a:xfrm>
            <a:off x="3790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5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3" name="Google Shape;303;p36"/>
          <p:cNvSpPr/>
          <p:nvPr/>
        </p:nvSpPr>
        <p:spPr>
          <a:xfrm>
            <a:off x="4647125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5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/>
              <a:t>Dyskusja: Dobór Substratów (2/2)</a:t>
            </a:r>
            <a:endParaRPr sz="2400"/>
          </a:p>
        </p:txBody>
      </p:sp>
      <p:sp>
        <p:nvSpPr>
          <p:cNvPr id="309" name="Google Shape;309;p37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800"/>
              <a:t>17</a:t>
            </a:fld>
            <a:endParaRPr sz="800"/>
          </a:p>
        </p:txBody>
      </p:sp>
      <p:sp>
        <p:nvSpPr>
          <p:cNvPr id="310" name="Google Shape;310;p37" descr="detail_0"/>
          <p:cNvSpPr txBox="1"/>
          <p:nvPr/>
        </p:nvSpPr>
        <p:spPr>
          <a:xfrm>
            <a:off x="379000" y="1584775"/>
            <a:ext cx="4113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Dywersyfikacja substratów pozwala na zrównoważenie składu wsadu i minimalizowanie ryzyka sezonowych braków.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Kontrakty długoterminowe z dostawcami gwarantują ciągłość i przewidywalność dostaw substratów.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Magazynowanie substratów sezonowych, takich jak kiszonki i wysłodki, pomaga w stabilizacji produkcji biogazu.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Planowanie dostaw i elastyczność w doborze substratów umożliwiają szybką reakcję na zmiany dostępności surowców.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1" name="Google Shape;311;p37" descr="detail_1"/>
          <p:cNvSpPr txBox="1"/>
          <p:nvPr/>
        </p:nvSpPr>
        <p:spPr>
          <a:xfrm>
            <a:off x="4647124" y="1584775"/>
            <a:ext cx="4284475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Substraty takie jak pomiot kurzy i tłuszcze mają wysoki potencjał, ale wymagają ostrożności ze względu na ryzyko inhibicji (np. amoniak, LKT).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Bezpieczne stosowanie substratów problematycznych wymaga odpowiedniego rozcieńczenia i kontroli parametrów procesu.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Lokalne substraty dostępne w regionie mogą znacznie obniżyć koszty transportu i poprawić efektywność operacyjną biogazowni.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Ważne jest uwzględnienie specyfiki regionu – dostępność, sezonowość oraz potencjalne ryzyka związane z lokalnymi surowcami.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Współpraca z lokalnymi rolnikami i zakładami przetwórczymi umożliwia lepszą organizację dostaw i wykorzystanie różnorodnych substratów.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2" name="Google Shape;312;p37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DYSKUSJA</a:t>
            </a:r>
            <a:endParaRPr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13" name="Google Shape;313;p37" descr="takeaway"/>
          <p:cNvSpPr txBox="1"/>
          <p:nvPr/>
        </p:nvSpPr>
        <p:spPr>
          <a:xfrm>
            <a:off x="457925" y="4323879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Stabilność wsadu w biogazowni wymaga stosowania różnych strategii, takich jak dywersyfikacja substratów i kontrakty długoterminowe. Substraty problematyczne, takie jak pomiot kurzy czy tłuszcze, można bezpiecznie wykorzystać pod warunkiem odpowiednich warunków technologicznych i operacyjnych. Warto także uwzględnić lokalne substraty dostępne w regionie, aby zoptymalizować proces i koszty.</a:t>
            </a:r>
            <a:endParaRPr sz="1050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4" name="Google Shape;314;p37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15" name="Google Shape;315;p37" descr="header_0"/>
          <p:cNvSpPr/>
          <p:nvPr/>
        </p:nvSpPr>
        <p:spPr>
          <a:xfrm>
            <a:off x="27790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Strategie zapewnienia stabilności wsadu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6" name="Google Shape;316;p37" descr="header_1"/>
          <p:cNvSpPr/>
          <p:nvPr/>
        </p:nvSpPr>
        <p:spPr>
          <a:xfrm>
            <a:off x="455735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Wykorzystanie substratów problematycznych i lokalne zasoby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7" name="Google Shape;317;p37"/>
          <p:cNvSpPr/>
          <p:nvPr/>
        </p:nvSpPr>
        <p:spPr>
          <a:xfrm>
            <a:off x="3790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5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18" name="Google Shape;318;p37"/>
          <p:cNvSpPr/>
          <p:nvPr/>
        </p:nvSpPr>
        <p:spPr>
          <a:xfrm>
            <a:off x="4647125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5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8" descr="title"/>
          <p:cNvSpPr txBox="1">
            <a:spLocks noGrp="1"/>
          </p:cNvSpPr>
          <p:nvPr>
            <p:ph type="title"/>
          </p:nvPr>
        </p:nvSpPr>
        <p:spPr>
          <a:xfrm>
            <a:off x="276374" y="386950"/>
            <a:ext cx="7800825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Ćwiczenia Praktyczne: Porównanie i Dobór Substratów</a:t>
            </a:r>
            <a:endParaRPr dirty="0"/>
          </a:p>
        </p:txBody>
      </p:sp>
      <p:sp>
        <p:nvSpPr>
          <p:cNvPr id="324" name="Google Shape;324;p38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25" name="Google Shape;325;p38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Cel ćwiczenia: Praktyczne porównanie i wybór substratów dla biogazowni 500 kW w regionie z produkcją trzody chlewnej i uprawą kukurydzy, z dostępem do mleczarni i cukrowni.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substratów na podstawie Tabeli 8: uwzględnienie potencjału metanowego, ryzyka (C:N, inhibitory) oraz wymagań logistycznych (sucha masa, sezonowość).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Zadanie grupowe: Wybierzcie Top 5 substratów, w tym jeden bazowy i cztery uzupełniające, najlepiej dopasowane do warunków biogazowni.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Każda grupa uzasadnia wybór, wskazując mocne i słabe strony substratów.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Dyskusja wyników i wymiana spostrzeżeń po prezentacji wyborów grupowych.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6" name="Google Shape;326;p38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Scenariusz i zadania grupowe dotyczące doboru substratów dla biogazowni 500 kW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27" name="Google Shape;327;p38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Praktyczne ćwiczenia pozwolą uczestnikom zastosować wiedzę do wyboru substratów dla biogazowni 500 kW, uwzględniając potencjał energetyczny, ryzyko procesowe i logistykę.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Ćwiczenia Praktyczne: Tabela do Analizy</a:t>
            </a:r>
            <a:endParaRPr/>
          </a:p>
        </p:txBody>
      </p:sp>
      <p:sp>
        <p:nvSpPr>
          <p:cNvPr id="333" name="Google Shape;333;p3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19</a:t>
            </a:fld>
            <a:endParaRPr/>
          </a:p>
        </p:txBody>
      </p:sp>
      <p:sp>
        <p:nvSpPr>
          <p:cNvPr id="334" name="Google Shape;334;p3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ĆWICZENIA PRAKTYCZNE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graphicFrame>
        <p:nvGraphicFramePr>
          <p:cNvPr id="335" name="Google Shape;335;p39" descr="table"/>
          <p:cNvGraphicFramePr/>
          <p:nvPr/>
        </p:nvGraphicFramePr>
        <p:xfrm>
          <a:off x="365300" y="1174375"/>
          <a:ext cx="6264600" cy="3641000"/>
        </p:xfrm>
        <a:graphic>
          <a:graphicData uri="http://schemas.openxmlformats.org/drawingml/2006/table">
            <a:tbl>
              <a:tblPr>
                <a:noFill/>
                <a:tableStyleId>{576C1984-2E08-40F3-89FC-10DEFE40EACA}</a:tableStyleId>
              </a:tblPr>
              <a:tblGrid>
                <a:gridCol w="1044100"/>
                <a:gridCol w="1044100"/>
                <a:gridCol w="1044100"/>
                <a:gridCol w="1044100"/>
                <a:gridCol w="1044100"/>
                <a:gridCol w="1044100"/>
              </a:tblGrid>
              <a:tr h="455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Substrat</a:t>
                      </a:r>
                      <a:endParaRPr sz="80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(%)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Organiczna (%)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Uzysk Metanu (m³/t s.m.o.)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Stosunek C:N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Kluczowe Uwagi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455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Gnojowica świńska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350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6:1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Baza płynna, wysoki N-NH₄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5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Kiszonka z kukurydzy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33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95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380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30:1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Główny substrat energetyczny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5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Wysłodki buraczane (świeże)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24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94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420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25:1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Wysoki potencjał, sezonowe, wymagają magazynowania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5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Serwatka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88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400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12:1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Szybko fermentuje (ryzyko zakwaszenia), płynna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5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Pomiot kurzy (ściółkowy)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320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8:1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Bardzo wysoki N (ryzyko NH₃), wymaga rozcieńczenia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5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Kiszonka z trawy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340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20:1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Dobry uzupełniacz, zmienna jakość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55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Słoma pszenna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88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95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220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90:1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Wolny rozkład (lignina), wymaga rozdrobnienia, podnosi C:N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36" name="Google Shape;336;p39" descr="table_title"/>
          <p:cNvSpPr/>
          <p:nvPr/>
        </p:nvSpPr>
        <p:spPr>
          <a:xfrm>
            <a:off x="276375" y="893450"/>
            <a:ext cx="6353700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Karty informacyjne substratów do analizy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37" name="Google Shape;337;p39"/>
          <p:cNvSpPr/>
          <p:nvPr/>
        </p:nvSpPr>
        <p:spPr>
          <a:xfrm>
            <a:off x="6827475" y="1174375"/>
            <a:ext cx="2040300" cy="364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38" name="Google Shape;338;p39" descr="takeaway"/>
          <p:cNvSpPr txBox="1"/>
          <p:nvPr/>
        </p:nvSpPr>
        <p:spPr>
          <a:xfrm>
            <a:off x="7050000" y="1477800"/>
            <a:ext cx="1635600" cy="33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Tabela ułatwia porównanie dostępnych substratów pod kątem potencjału metanowego, ryzyka dla procesu oraz wymagań logistycznych, co pomaga w świadomym doborze substratów dla biogazowni.</a:t>
            </a:r>
            <a:endParaRPr sz="9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9" name="Google Shape;339;p39"/>
          <p:cNvSpPr/>
          <p:nvPr/>
        </p:nvSpPr>
        <p:spPr>
          <a:xfrm rot="5400000">
            <a:off x="6943051" y="1365100"/>
            <a:ext cx="133125" cy="80750"/>
          </a:xfrm>
          <a:prstGeom prst="flowChartExtra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Kluczowe Wnioski: Zasady Doboru Substratów</a:t>
            </a:r>
            <a:endParaRPr/>
          </a:p>
        </p:txBody>
      </p:sp>
      <p:sp>
        <p:nvSpPr>
          <p:cNvPr id="345" name="Google Shape;345;p4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20</a:t>
            </a:fld>
            <a:endParaRPr/>
          </a:p>
        </p:txBody>
      </p:sp>
      <p:sp>
        <p:nvSpPr>
          <p:cNvPr id="346" name="Google Shape;346;p40" descr="header_0"/>
          <p:cNvSpPr/>
          <p:nvPr/>
        </p:nvSpPr>
        <p:spPr>
          <a:xfrm>
            <a:off x="379053" y="830241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Potencjał Energetyczny (BMP)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7" name="Google Shape;347;p40" descr="header_1"/>
          <p:cNvSpPr/>
          <p:nvPr/>
        </p:nvSpPr>
        <p:spPr>
          <a:xfrm>
            <a:off x="3246456" y="830231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Stabilność Dostaw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8" name="Google Shape;348;p40" descr="detail_0"/>
          <p:cNvSpPr txBox="1"/>
          <p:nvPr/>
        </p:nvSpPr>
        <p:spPr>
          <a:xfrm>
            <a:off x="326375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Wybieraj substraty o wysokiej zawartości suchej masy organicznej (s.m.o.) i wysokim potencjale metanowym.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Tłuszcze mają najwyższy potencjał, następnie białka i węglowodany.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Potencjał metanowy decyduje o ilości produkowanego biogazu i efektywności procesu.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9" name="Google Shape;349;p40" descr="detail_1"/>
          <p:cNvSpPr txBox="1"/>
          <p:nvPr/>
        </p:nvSpPr>
        <p:spPr>
          <a:xfrm>
            <a:off x="3193660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Zapewnij ciągłość i przewidywalność dostaw substratów przez cały rok.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Magazynowanie i kontrakty długoterminowe pomagają unikać wahań sezonowych.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Stabilny dopływ substratów zapobiega szokom biologicznym i spadkom wydajności.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0" name="Google Shape;350;p40" descr="header_2"/>
          <p:cNvSpPr/>
          <p:nvPr/>
        </p:nvSpPr>
        <p:spPr>
          <a:xfrm>
            <a:off x="6113852" y="818325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Zbilansowana Receptura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1" name="Google Shape;351;p40" descr="detail_2"/>
          <p:cNvSpPr txBox="1"/>
          <p:nvPr/>
        </p:nvSpPr>
        <p:spPr>
          <a:xfrm>
            <a:off x="6061053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Mieszaj substraty dla optymalnego stosunku C:N (20-30:1).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Unikaj niedoborów i nadmiarów składników odżywczych, np. amoniaku.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Kofermentacja zwiększa efektywność i stabilność procesu fermentacji.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2" name="Google Shape;352;p40" descr="header_3"/>
          <p:cNvSpPr/>
          <p:nvPr/>
        </p:nvSpPr>
        <p:spPr>
          <a:xfrm>
            <a:off x="379045" y="2567119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Unikaj Inhibitorów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3" name="Google Shape;353;p40" descr="detail_3"/>
          <p:cNvSpPr txBox="1"/>
          <p:nvPr/>
        </p:nvSpPr>
        <p:spPr>
          <a:xfrm>
            <a:off x="326400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Uważaj na substraty zawierające toksyny, antybiotyki i metale ciężkie.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Kontroluj zawartość azotu, siarki i długołańcuchowych kwasów tłuszczowych.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Zbyt wysoka zawartość amoniaku może prowadzić do inhibicji fermentacji.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4" name="Google Shape;354;p40" descr="header_4"/>
          <p:cNvSpPr/>
          <p:nvPr/>
        </p:nvSpPr>
        <p:spPr>
          <a:xfrm>
            <a:off x="3246451" y="2567119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Logistyka i Koszty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5" name="Google Shape;355;p40" descr="detail_4"/>
          <p:cNvSpPr txBox="1"/>
          <p:nvPr/>
        </p:nvSpPr>
        <p:spPr>
          <a:xfrm>
            <a:off x="3193657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Uwzględnij koszty transportu, magazynowania i przygotowania substratów.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Bliskość źródeł substratów ma kluczowe znaczenie dla ekonomiki instalacji.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Planowanie logistyczne pozwala na stabilność i efektywność działania biogazowni.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6" name="Google Shape;356;p4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WNIOSKI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357" name="Google Shape;357;p40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8" name="Google Shape;358;p40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Dobór substratów musi uwzględniać ich potencjał energetyczny, stabilność dostaw oraz zbilansowaną recepturę dla optymalnej efektywności biogazowni. Należy unikać inhibitorów i toksyn oraz brać pod uwagę logistykę i koszty transportu, magazynowania i przygotowania substratów.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9" name="Google Shape;359;p40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Podsumowanie</a:t>
            </a:r>
            <a:endParaRPr/>
          </a:p>
        </p:txBody>
      </p:sp>
      <p:sp>
        <p:nvSpPr>
          <p:cNvPr id="365" name="Google Shape;365;p41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6" name="Google Shape;366;p41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Substraty to podstawowy element biogazowni, decydujący o ilości i jakości produkowanego metanu oraz stabilności procesu fermentacji.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Poznaliśmy główne grupy substratów: pochodzenia zwierzęcego (gnojowica, obornik, pomiot, produkty uboczne), roślinnego (kiszonki, trawa, słoma) oraz odpady z rolnictwa i przetwórstwa (wysłodki, serwatka, wytłoki).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Kluczowe parametry substratów to sucha masa organiczna (s.m.o.), potencjał metanowy (BMP), stosunek C:N oraz zawartość składników odżywczych i inhibitorów (np. amoniaku).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Potencjał metanowy (BMP) wskazuje teoretyczną maksymalną ilość metanu, ale rzeczywisty uzysk jest niższy i zależy od warunków procesu i stabilności fermentacji.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Wyzwania to m.in. obecność inhibitorów, toksyn, zanieczyszczeń fizycznych, problemy logistyczne oraz sezonowość substratów, które wymagają magazynowania i planowania dostaw.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Dobór substratów powinien uwzględniać ich potencjał energetyczny, stabilność dostaw, odpowiedni stosunek C:N, unikanie inhibitorów oraz logistykę i koszty transportu.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Zapewnienie ciągłości i jakości substratów jest podstawą stabilnej, wydajnej i ekonomicznej pracy biogazowni, co przekłada się na sukces całej instalacji.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7" name="Google Shape;367;p41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punkty dotyczące substratów w biogazowni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8" name="Google Shape;368;p41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Świadomy dobór substratów o odpowiednich parametrach i właściwe zarządzanie ich dostępnością to klucz do stabilnej, wydajnej i rentownej pracy biogazowni.</a:t>
            </a:r>
            <a:endParaRPr sz="1000">
              <a:solidFill>
                <a:schemeClr val="accent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1" y="3481754"/>
            <a:ext cx="2095307" cy="157345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800"/>
              <a:t>Szybki Quiz!</a:t>
            </a:r>
            <a:endParaRPr sz="2800"/>
          </a:p>
        </p:txBody>
      </p:sp>
      <p:sp>
        <p:nvSpPr>
          <p:cNvPr id="374" name="Google Shape;374;p4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900"/>
              <a:t>22</a:t>
            </a:fld>
            <a:endParaRPr sz="900"/>
          </a:p>
        </p:txBody>
      </p:sp>
      <p:sp>
        <p:nvSpPr>
          <p:cNvPr id="375" name="Google Shape;375;p42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QUIZ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76" name="Google Shape;376;p42" descr="takeaway"/>
          <p:cNvSpPr txBox="1"/>
          <p:nvPr/>
        </p:nvSpPr>
        <p:spPr>
          <a:xfrm>
            <a:off x="489350" y="4273415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Quiz podsumowuje kluczowe zagadnienia dotyczące parametrów substratów, potencjału metanowego, wyzwań związanych z substratami oraz praktycznych aspektów magazynowania i przykładów substratów z przetwórstwa. Odpowiedzi pomagają utrwalić wiedzę i zrozumienie omawianych tematów.</a:t>
            </a:r>
            <a:endParaRPr sz="1100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7" name="Google Shape;377;p42"/>
          <p:cNvSpPr/>
          <p:nvPr/>
        </p:nvSpPr>
        <p:spPr>
          <a:xfrm rot="5400000">
            <a:off x="352812" y="4524563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78" name="Google Shape;378;p42"/>
          <p:cNvSpPr/>
          <p:nvPr/>
        </p:nvSpPr>
        <p:spPr>
          <a:xfrm>
            <a:off x="3790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1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79" name="Google Shape;379;p42"/>
          <p:cNvSpPr/>
          <p:nvPr/>
        </p:nvSpPr>
        <p:spPr>
          <a:xfrm>
            <a:off x="32484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1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0" name="Google Shape;380;p42" descr="detail_0"/>
          <p:cNvSpPr txBox="1"/>
          <p:nvPr/>
        </p:nvSpPr>
        <p:spPr>
          <a:xfrm>
            <a:off x="276375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parametr substratu bezpośrednio przekłada się na ilość materii organicznej dostępnej do produkcji biogazu? </a:t>
            </a:r>
            <a:endParaRPr lang="pl" sz="1100" dirty="0" smtClean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Dlaczego 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stosunek C:N jest ważny dla stabilności procesu fermentacji?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 oznacza wysoka zawartość azotu amonowego (N-NH4) w substracie i jakie może mieć konsekwencje?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znaczenie ma zawartość metanu (% obj.) w produkowanym biogazie?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1" name="Google Shape;381;p42" descr="detail_1"/>
          <p:cNvSpPr txBox="1"/>
          <p:nvPr/>
        </p:nvSpPr>
        <p:spPr>
          <a:xfrm>
            <a:off x="3157113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Która grupa związków organicznych ma najwyższy teoretyczny potencjał metanowy (BMP)? </a:t>
            </a:r>
            <a:endParaRPr lang="pl" sz="1100" dirty="0" smtClean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jest główny problem związany ze stosowaniem dużych ilości pomiotu kurzego w biogazowni</a:t>
            </a: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?</a:t>
            </a: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 Co 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oznacza, że rzeczywisty uzysk metanu jest niższy od BMP?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są główne inhibitory mogące wpłynąć negatywnie na proces fermentacji?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2" name="Google Shape;382;p42" descr="header_0"/>
          <p:cNvSpPr txBox="1"/>
          <p:nvPr/>
        </p:nvSpPr>
        <p:spPr>
          <a:xfrm>
            <a:off x="276500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1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 substratów</a:t>
            </a:r>
            <a:endParaRPr sz="11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3" name="Google Shape;383;p42" descr="header_1"/>
          <p:cNvSpPr txBox="1"/>
          <p:nvPr/>
        </p:nvSpPr>
        <p:spPr>
          <a:xfrm>
            <a:off x="3157225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1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Potencjał metanowy i wyzwania</a:t>
            </a:r>
            <a:endParaRPr sz="11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4" name="Google Shape;384;p42" descr="detail_2"/>
          <p:cNvSpPr txBox="1"/>
          <p:nvPr/>
        </p:nvSpPr>
        <p:spPr>
          <a:xfrm>
            <a:off x="6037850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Dlaczego magazynowanie kiszonek jest niezbędne dla zapewnienia ciągłości pracy biogazowni? </a:t>
            </a:r>
            <a:endParaRPr lang="pl" sz="1100" dirty="0" smtClean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Podaj 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dwa przykłady substratów pochodzących z przetwórstwa rolno-spożywczego. </a:t>
            </a:r>
            <a:endParaRPr lang="pl-PL" sz="1100" dirty="0" smtClean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wyzwania logistyczne mogą wystąpić przy transporcie i magazynowaniu substratów?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cechy substratów wpływają na wybór odpowiedniego systemu magazynowania?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5" name="Google Shape;385;p42" descr="header_2"/>
          <p:cNvSpPr txBox="1"/>
          <p:nvPr/>
        </p:nvSpPr>
        <p:spPr>
          <a:xfrm>
            <a:off x="6037850" y="1264739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100" dirty="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Magazynowanie i substraty z przetwórstwa</a:t>
            </a:r>
            <a:endParaRPr sz="1100" dirty="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6" name="Google Shape;386;p42"/>
          <p:cNvSpPr/>
          <p:nvPr/>
        </p:nvSpPr>
        <p:spPr>
          <a:xfrm>
            <a:off x="61178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3</a:t>
            </a:r>
            <a:endParaRPr sz="11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3"/>
          <p:cNvSpPr/>
          <p:nvPr/>
        </p:nvSpPr>
        <p:spPr>
          <a:xfrm>
            <a:off x="3285300" y="-8987"/>
            <a:ext cx="5858700" cy="515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92" name="Google Shape;392;p43" descr="outro_text"/>
          <p:cNvSpPr txBox="1">
            <a:spLocks noGrp="1"/>
          </p:cNvSpPr>
          <p:nvPr>
            <p:ph type="ctrTitle"/>
          </p:nvPr>
        </p:nvSpPr>
        <p:spPr>
          <a:xfrm>
            <a:off x="3664325" y="1193250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Dziękuję</a:t>
            </a:r>
            <a:endParaRPr/>
          </a:p>
        </p:txBody>
      </p:sp>
      <p:pic>
        <p:nvPicPr>
          <p:cNvPr id="393" name="Google Shape;393;p43" descr="swappable_0" title="Serpentine Turquoise River Amidst Patchwork Farmlands.jpeg"/>
          <p:cNvPicPr preferRelativeResize="0"/>
          <p:nvPr/>
        </p:nvPicPr>
        <p:blipFill rotWithShape="1">
          <a:blip r:embed="rId3">
            <a:alphaModFix amt="85000"/>
          </a:blip>
          <a:srcRect l="64071"/>
          <a:stretch/>
        </p:blipFill>
        <p:spPr>
          <a:xfrm>
            <a:off x="0" y="-8987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sight Modern">
  <a:themeElements>
    <a:clrScheme name="Simple Light">
      <a:dk1>
        <a:srgbClr val="0F1111"/>
      </a:dk1>
      <a:lt1>
        <a:srgbClr val="FFFFFF"/>
      </a:lt1>
      <a:dk2>
        <a:srgbClr val="838E8D"/>
      </a:dk2>
      <a:lt2>
        <a:srgbClr val="E6EBE9"/>
      </a:lt2>
      <a:accent1>
        <a:srgbClr val="4CB572"/>
      </a:accent1>
      <a:accent2>
        <a:srgbClr val="60E08E"/>
      </a:accent2>
      <a:accent3>
        <a:srgbClr val="135E4B"/>
      </a:accent3>
      <a:accent4>
        <a:srgbClr val="2BAE8D"/>
      </a:accent4>
      <a:accent5>
        <a:srgbClr val="92FDDB"/>
      </a:accent5>
      <a:accent6>
        <a:srgbClr val="B69AD2"/>
      </a:accent6>
      <a:hlink>
        <a:srgbClr val="135E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3598</Words>
  <Application>Microsoft Office PowerPoint</Application>
  <PresentationFormat>On-screen Show (16:9)</PresentationFormat>
  <Paragraphs>467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Hanken Grotesk</vt:lpstr>
      <vt:lpstr>Geist Medium</vt:lpstr>
      <vt:lpstr>Arial</vt:lpstr>
      <vt:lpstr>Libre Franklin Medium</vt:lpstr>
      <vt:lpstr>Geist</vt:lpstr>
      <vt:lpstr>Geist SemiBold</vt:lpstr>
      <vt:lpstr>Simple Light</vt:lpstr>
      <vt:lpstr>Insight Modern</vt:lpstr>
      <vt:lpstr>Dobór Substratów</vt:lpstr>
      <vt:lpstr>Agenda</vt:lpstr>
      <vt:lpstr>Wprowadzenie: Substrat - Serce Procesu</vt:lpstr>
      <vt:lpstr>Klasyfikacja Substratów: Pochodzenie Zwierzęce (1/2)</vt:lpstr>
      <vt:lpstr>Klasyfikacja Substratów: Pochodzenie Zwierzęce i Roślinne (2/2)</vt:lpstr>
      <vt:lpstr>Klasyfikacja Substratów: Odpady i Pozostałości Rolnicze</vt:lpstr>
      <vt:lpstr>Kluczowe Parametry Substratów (1/2)</vt:lpstr>
      <vt:lpstr>Kluczowe Parametry Substratów (2/2)</vt:lpstr>
      <vt:lpstr>Orientacyjny Potencjał Biogazowy i Zawartość Metanu</vt:lpstr>
      <vt:lpstr>Charakterystyka Wybranych Substratów Zwierzęcych</vt:lpstr>
      <vt:lpstr>Charakterystyka Wybranych Substratów Roślinnych (Kiszonki)</vt:lpstr>
      <vt:lpstr>Charakterystyka Wybranych Odpadów i Pozostałości z Przetwórstwa</vt:lpstr>
      <vt:lpstr>Potencjał Metanowy (BMP): Mierzenie Energii</vt:lpstr>
      <vt:lpstr>Ograniczenia i Wyzwania w Doborze Substratów</vt:lpstr>
      <vt:lpstr>Logistyka: Dostępność i Magazynowanie</vt:lpstr>
      <vt:lpstr>Dyskusja: Dobór Substratów (1/2)</vt:lpstr>
      <vt:lpstr>Dyskusja: Dobór Substratów (2/2)</vt:lpstr>
      <vt:lpstr>Ćwiczenia Praktyczne: Porównanie i Dobór Substratów</vt:lpstr>
      <vt:lpstr>Ćwiczenia Praktyczne: Tabela do Analizy</vt:lpstr>
      <vt:lpstr>Kluczowe Wnioski: Zasady Doboru Substratów</vt:lpstr>
      <vt:lpstr>Podsumowanie</vt:lpstr>
      <vt:lpstr>Szybki Quiz!</vt:lpstr>
      <vt:lpstr>Dziękuję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Moduł D: Dobór Substratów</dc:title>
  <cp:lastModifiedBy>Microsoft account</cp:lastModifiedBy>
  <cp:revision>3</cp:revision>
  <dcterms:modified xsi:type="dcterms:W3CDTF">2025-11-01T19:10:13Z</dcterms:modified>
</cp:coreProperties>
</file>