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7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79" r:id="rId6"/>
    <p:sldId id="260" r:id="rId7"/>
    <p:sldId id="281" r:id="rId8"/>
    <p:sldId id="261" r:id="rId9"/>
    <p:sldId id="280" r:id="rId10"/>
    <p:sldId id="262" r:id="rId11"/>
    <p:sldId id="263" r:id="rId12"/>
    <p:sldId id="282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9144000" cy="5143500" type="screen16x9"/>
  <p:notesSz cx="6858000" cy="9144000"/>
  <p:embeddedFontLst>
    <p:embeddedFont>
      <p:font typeface="Verdana" panose="020B0604030504040204" pitchFamily="34" charset="0"/>
      <p:regular r:id="rId30"/>
      <p:bold r:id="rId31"/>
      <p:italic r:id="rId32"/>
      <p:boldItalic r:id="rId33"/>
    </p:embeddedFont>
    <p:embeddedFont>
      <p:font typeface="Hanken Grotesk" panose="020B0604020202020204" charset="-18"/>
      <p:regular r:id="rId34"/>
      <p:bold r:id="rId35"/>
      <p:italic r:id="rId36"/>
      <p:boldItalic r:id="rId37"/>
    </p:embeddedFont>
    <p:embeddedFont>
      <p:font typeface="Geist Medium" panose="020B0604020202020204" charset="-18"/>
      <p:regular r:id="rId38"/>
      <p:bold r:id="rId39"/>
    </p:embeddedFont>
    <p:embeddedFont>
      <p:font typeface="Libre Franklin Medium" panose="020B0604020202020204" charset="-18"/>
      <p:regular r:id="rId40"/>
      <p:bold r:id="rId41"/>
      <p:italic r:id="rId42"/>
      <p:boldItalic r:id="rId43"/>
    </p:embeddedFont>
    <p:embeddedFont>
      <p:font typeface="Geist" panose="020B0604020202020204" charset="-18"/>
      <p:regular r:id="rId44"/>
      <p:bold r:id="rId45"/>
    </p:embeddedFont>
    <p:embeddedFont>
      <p:font typeface="Geist SemiBold" panose="020B0604020202020204" charset="-18"/>
      <p:regular r:id="rId46"/>
      <p:bold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CF1885F-DDFE-4A95-B3AA-02E5DD6BC819}">
  <a:tblStyle styleId="{1CF1885F-DDFE-4A95-B3AA-02E5DD6BC81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62" d="100"/>
          <a:sy n="162" d="100"/>
        </p:scale>
        <p:origin x="114" y="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289849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SLIDES_API31619351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SLIDES_API31619351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054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SLIDES_API316193519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SLIDES_API316193519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7189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SLIDES_API316193519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SLIDES_API316193519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7786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SLIDES_API316193519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SLIDES_API316193519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54429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SLIDES_API316193519_2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SLIDES_API316193519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32959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SLIDES_API316193519_3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SLIDES_API316193519_3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99703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SLIDES_API316193519_3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SLIDES_API316193519_3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356038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SLIDES_API316193519_4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SLIDES_API316193519_4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6970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SLIDES_API316193519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SLIDES_API316193519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2058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SLIDES_API316193519_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SLIDES_API316193519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10965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SLIDES_API316193519_6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SLIDES_API316193519_6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02434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SLIDES_API316193519_6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SLIDES_API316193519_6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460601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SLIDES_API316193519_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SLIDES_API316193519_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88205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SLIDES_API316193519_7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SLIDES_API316193519_7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6121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SLIDES_API316193519_8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SLIDES_API316193519_8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1942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SLIDES_API316193519_9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SLIDES_API316193519_9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03166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SLIDES_API316193519_9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SLIDES_API316193519_9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575182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SLIDES_API316193519_10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SLIDES_API316193519_10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452671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SLIDES_API316193519_10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SLIDES_API316193519_10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20318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SLIDES_API316193519_1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SLIDES_API316193519_1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515497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SLIDES_API316193519_1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9" name="Google Shape;399;SLIDES_API316193519_1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61647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SLIDES_API316193519_12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5" name="Google Shape;415;SLIDES_API316193519_12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049771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SLIDES_API316193519_1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SLIDES_API316193519_1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3544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25" y="1303025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500"/>
              <a:buNone/>
              <a:defRPr sz="1500">
                <a:solidFill>
                  <a:schemeClr val="accent3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None/>
              <a:defRPr sz="2800">
                <a:solidFill>
                  <a:schemeClr val="accent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_1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685817" y="1303020"/>
            <a:ext cx="6000900" cy="1714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900"/>
              <a:buNone/>
              <a:defRPr sz="2900" b="1">
                <a:solidFill>
                  <a:schemeClr val="accen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200"/>
              <a:buNone/>
              <a:defRPr sz="52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685817" y="3086100"/>
            <a:ext cx="60009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00"/>
              <a:buNone/>
              <a:defRPr sz="1500">
                <a:solidFill>
                  <a:schemeClr val="accen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 sz="28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ubTitle" idx="1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CUSTOM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/>
          </a:p>
        </p:txBody>
      </p:sp>
      <p:sp>
        <p:nvSpPr>
          <p:cNvPr id="68" name="Google Shape;68;p17"/>
          <p:cNvSpPr txBox="1">
            <a:spLocks noGrp="1"/>
          </p:cNvSpPr>
          <p:nvPr>
            <p:ph type="title"/>
          </p:nvPr>
        </p:nvSpPr>
        <p:spPr>
          <a:xfrm>
            <a:off x="343921" y="2854905"/>
            <a:ext cx="8456100" cy="90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None/>
              <a:defRPr sz="3800"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_AND_BODY_1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-Sections">
  <p:cSld name="4-Section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title"/>
          </p:nvPr>
        </p:nvSpPr>
        <p:spPr>
          <a:xfrm>
            <a:off x="457200" y="342900"/>
            <a:ext cx="8229600" cy="59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body" idx="1"/>
          </p:nvPr>
        </p:nvSpPr>
        <p:spPr>
          <a:xfrm>
            <a:off x="457200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2"/>
          </p:nvPr>
        </p:nvSpPr>
        <p:spPr>
          <a:xfrm>
            <a:off x="2539746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dt" idx="10"/>
          </p:nvPr>
        </p:nvSpPr>
        <p:spPr>
          <a:xfrm>
            <a:off x="457200" y="4800600"/>
            <a:ext cx="22290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9"/>
          <p:cNvSpPr txBox="1">
            <a:spLocks noGrp="1"/>
          </p:cNvSpPr>
          <p:nvPr>
            <p:ph type="ftr" idx="11"/>
          </p:nvPr>
        </p:nvSpPr>
        <p:spPr>
          <a:xfrm>
            <a:off x="2775585" y="4800600"/>
            <a:ext cx="35928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9"/>
          <p:cNvSpPr txBox="1">
            <a:spLocks noGrp="1"/>
          </p:cNvSpPr>
          <p:nvPr>
            <p:ph type="sldNum" idx="12"/>
          </p:nvPr>
        </p:nvSpPr>
        <p:spPr>
          <a:xfrm>
            <a:off x="6865620" y="4800600"/>
            <a:ext cx="1821300" cy="2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  <p:sp>
        <p:nvSpPr>
          <p:cNvPr id="83" name="Google Shape;83;p19"/>
          <p:cNvSpPr txBox="1">
            <a:spLocks noGrp="1"/>
          </p:cNvSpPr>
          <p:nvPr>
            <p:ph type="body" idx="3"/>
          </p:nvPr>
        </p:nvSpPr>
        <p:spPr>
          <a:xfrm>
            <a:off x="457200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4" name="Google Shape;84;p19"/>
          <p:cNvSpPr txBox="1">
            <a:spLocks noGrp="1"/>
          </p:cNvSpPr>
          <p:nvPr>
            <p:ph type="body" idx="4"/>
          </p:nvPr>
        </p:nvSpPr>
        <p:spPr>
          <a:xfrm>
            <a:off x="2539746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5"/>
          </p:nvPr>
        </p:nvSpPr>
        <p:spPr>
          <a:xfrm>
            <a:off x="4622292" y="1876096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body" idx="6"/>
          </p:nvPr>
        </p:nvSpPr>
        <p:spPr>
          <a:xfrm>
            <a:off x="6704838" y="1877673"/>
            <a:ext cx="1982100" cy="281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15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marL="914400" lvl="1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marL="1371600" lvl="2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marL="1828800" lvl="3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marL="2286000" lvl="4" indent="-3175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marL="2743200" lvl="5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marL="3200400" lvl="6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marL="3657600" lvl="7" indent="-3175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marL="4114800" lvl="8" indent="-3175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7"/>
          </p:nvPr>
        </p:nvSpPr>
        <p:spPr>
          <a:xfrm>
            <a:off x="4622292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8"/>
          </p:nvPr>
        </p:nvSpPr>
        <p:spPr>
          <a:xfrm>
            <a:off x="6704838" y="1059180"/>
            <a:ext cx="1982100" cy="7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dk1"/>
              </a:buClr>
              <a:buSzPts val="1700"/>
              <a:buNone/>
              <a:defRPr sz="1700" b="1"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914400" lvl="1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2">
  <p:cSld name="TITLE_AND_BODY_2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342908" y="411480"/>
            <a:ext cx="84561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342908" y="1378458"/>
            <a:ext cx="8456100" cy="32508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1pPr>
            <a:lvl2pPr marL="914400" lvl="1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2pPr>
            <a:lvl3pPr marL="1371600" lvl="2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3pPr>
            <a:lvl4pPr marL="1828800" lvl="3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4pPr>
            <a:lvl5pPr marL="2286000" lvl="4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5pPr>
            <a:lvl6pPr marL="2743200" lvl="5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6pPr>
            <a:lvl7pPr marL="3200400" lvl="6" indent="-285750">
              <a:spcBef>
                <a:spcPts val="0"/>
              </a:spcBef>
              <a:spcAft>
                <a:spcPts val="0"/>
              </a:spcAft>
              <a:buSzPts val="900"/>
              <a:buChar char="●"/>
              <a:defRPr sz="900"/>
            </a:lvl7pPr>
            <a:lvl8pPr marL="3657600" lvl="7" indent="-285750">
              <a:spcBef>
                <a:spcPts val="0"/>
              </a:spcBef>
              <a:spcAft>
                <a:spcPts val="0"/>
              </a:spcAft>
              <a:buSzPts val="900"/>
              <a:buChar char="○"/>
              <a:defRPr sz="900"/>
            </a:lvl8pPr>
            <a:lvl9pPr marL="4114800" lvl="8" indent="-285750">
              <a:spcBef>
                <a:spcPts val="0"/>
              </a:spcBef>
              <a:spcAft>
                <a:spcPts val="0"/>
              </a:spcAft>
              <a:buSzPts val="900"/>
              <a:buChar char="■"/>
              <a:defRPr sz="900"/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2"/>
          </p:nvPr>
        </p:nvSpPr>
        <p:spPr>
          <a:xfrm>
            <a:off x="342908" y="781812"/>
            <a:ext cx="8456100" cy="466500"/>
          </a:xfrm>
          <a:prstGeom prst="rect">
            <a:avLst/>
          </a:prstGeom>
        </p:spPr>
        <p:txBody>
          <a:bodyPr spcFirstLastPara="1" wrap="square" lIns="34275" tIns="68575" rIns="34275" bIns="34275" anchor="t" anchorCtr="0">
            <a:norm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body" idx="3"/>
          </p:nvPr>
        </p:nvSpPr>
        <p:spPr>
          <a:xfrm>
            <a:off x="342908" y="212598"/>
            <a:ext cx="8456100" cy="198900"/>
          </a:xfrm>
          <a:prstGeom prst="rect">
            <a:avLst/>
          </a:prstGeom>
        </p:spPr>
        <p:txBody>
          <a:bodyPr spcFirstLastPara="1" wrap="square" lIns="34275" tIns="34275" rIns="34275" bIns="34275" anchor="t" anchorCtr="0">
            <a:normAutofit/>
          </a:bodyPr>
          <a:lstStyle>
            <a:lvl1pPr marL="457200" lvl="0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1pPr>
            <a:lvl2pPr marL="914400" lvl="1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2pPr>
            <a:lvl3pPr marL="1371600" lvl="2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3pPr>
            <a:lvl4pPr marL="1828800" lvl="3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4pPr>
            <a:lvl5pPr marL="2286000" lvl="4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5pPr>
            <a:lvl6pPr marL="2743200" lvl="5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6pPr>
            <a:lvl7pPr marL="3200400" lvl="6" indent="-279400">
              <a:spcBef>
                <a:spcPts val="0"/>
              </a:spcBef>
              <a:spcAft>
                <a:spcPts val="0"/>
              </a:spcAft>
              <a:buSzPts val="800"/>
              <a:buChar char="●"/>
              <a:defRPr sz="800"/>
            </a:lvl7pPr>
            <a:lvl8pPr marL="3657600" lvl="7" indent="-279400">
              <a:spcBef>
                <a:spcPts val="0"/>
              </a:spcBef>
              <a:spcAft>
                <a:spcPts val="0"/>
              </a:spcAft>
              <a:buSzPts val="800"/>
              <a:buChar char="○"/>
              <a:defRPr sz="800"/>
            </a:lvl8pPr>
            <a:lvl9pPr marL="4114800" lvl="8" indent="-279400">
              <a:spcBef>
                <a:spcPts val="0"/>
              </a:spcBef>
              <a:spcAft>
                <a:spcPts val="0"/>
              </a:spcAft>
              <a:buSzPts val="800"/>
              <a:buChar char="■"/>
              <a:defRPr sz="800"/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usty"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tekstu 7"/>
          <p:cNvSpPr>
            <a:spLocks noGrp="1"/>
          </p:cNvSpPr>
          <p:nvPr>
            <p:ph type="body" sz="quarter" idx="10" hasCustomPrompt="1"/>
          </p:nvPr>
        </p:nvSpPr>
        <p:spPr>
          <a:xfrm>
            <a:off x="274320" y="1185022"/>
            <a:ext cx="8593373" cy="3102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aseline="0"/>
            </a:lvl1pPr>
            <a:lvl2pPr>
              <a:defRPr sz="1650"/>
            </a:lvl2pPr>
          </a:lstStyle>
          <a:p>
            <a:pPr lvl="0"/>
            <a:r>
              <a:rPr lang="pl-PL" dirty="0"/>
              <a:t>Tekst prezentacji</a:t>
            </a:r>
          </a:p>
        </p:txBody>
      </p:sp>
      <p:sp>
        <p:nvSpPr>
          <p:cNvPr id="8" name="Symbol zastępczy tekstu 9"/>
          <p:cNvSpPr>
            <a:spLocks noGrp="1"/>
          </p:cNvSpPr>
          <p:nvPr>
            <p:ph type="body" sz="quarter" idx="11" hasCustomPrompt="1"/>
          </p:nvPr>
        </p:nvSpPr>
        <p:spPr>
          <a:xfrm>
            <a:off x="1872533" y="252412"/>
            <a:ext cx="6995160" cy="681038"/>
          </a:xfrm>
          <a:prstGeom prst="rect">
            <a:avLst/>
          </a:prstGeom>
        </p:spPr>
        <p:txBody>
          <a:bodyPr anchor="ctr"/>
          <a:lstStyle>
            <a:lvl1pPr marL="0" indent="0" algn="r">
              <a:buNone/>
              <a:defRPr sz="1950" b="1"/>
            </a:lvl1pPr>
          </a:lstStyle>
          <a:p>
            <a:pPr lvl="0"/>
            <a:r>
              <a:rPr lang="pl-PL" dirty="0"/>
              <a:t>Tytuł slajdu</a:t>
            </a:r>
          </a:p>
        </p:txBody>
      </p:sp>
    </p:spTree>
    <p:extLst>
      <p:ext uri="{BB962C8B-B14F-4D97-AF65-F5344CB8AC3E}">
        <p14:creationId xmlns:p14="http://schemas.microsoft.com/office/powerpoint/2010/main" val="53825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ist Medium"/>
              <a:buNone/>
              <a:defRPr sz="1900">
                <a:solidFill>
                  <a:schemeClr val="dk1"/>
                </a:solidFill>
                <a:latin typeface="Geist Medium"/>
                <a:ea typeface="Geist Medium"/>
                <a:cs typeface="Geist Medium"/>
                <a:sym typeface="Geist Medium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276375" y="1122250"/>
            <a:ext cx="85914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914400" lvl="1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1371600" lvl="2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1828800" lvl="3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2286000" lvl="4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2743200" lvl="5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3200400" lvl="6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●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3657600" lvl="7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○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4114800" lvl="8" indent="-28575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00"/>
              <a:buFont typeface="Geist"/>
              <a:buChar char="■"/>
              <a:defRPr sz="900">
                <a:solidFill>
                  <a:schemeClr val="dk2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/>
          <p:nvPr/>
        </p:nvSpPr>
        <p:spPr>
          <a:xfrm>
            <a:off x="302789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CONFIDENTIAL | DRAFT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342908" y="4903470"/>
            <a:ext cx="3086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rPr>
              <a:t>© Copyright 2025</a:t>
            </a:r>
            <a:endParaRPr sz="700">
              <a:solidFill>
                <a:srgbClr val="B7B7B7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7699033" y="4903461"/>
            <a:ext cx="11331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700">
                <a:solidFill>
                  <a:srgbClr val="B7B7B7"/>
                </a:solidFill>
                <a:latin typeface="Geist"/>
                <a:ea typeface="Geist"/>
                <a:cs typeface="Geist"/>
                <a:sym typeface="Geis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1">
          <p15:clr>
            <a:srgbClr val="E46962"/>
          </p15:clr>
        </p15:guide>
        <p15:guide id="2" pos="174">
          <p15:clr>
            <a:srgbClr val="E46962"/>
          </p15:clr>
        </p15:guide>
        <p15:guide id="3" orient="horz" pos="3059">
          <p15:clr>
            <a:srgbClr val="E46962"/>
          </p15:clr>
        </p15:guide>
        <p15:guide id="4" orient="horz" pos="244">
          <p15:clr>
            <a:srgbClr val="E46962"/>
          </p15:clr>
        </p15:guide>
        <p15:guide id="5" pos="5586">
          <p15:clr>
            <a:srgbClr val="E46962"/>
          </p15:clr>
        </p15:guide>
        <p15:guide id="6" pos="239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/>
          <p:nvPr/>
        </p:nvSpPr>
        <p:spPr>
          <a:xfrm>
            <a:off x="0" y="-8975"/>
            <a:ext cx="58587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00" name="Google Shape;100;p21" descr="presentation_title"/>
          <p:cNvSpPr txBox="1">
            <a:spLocks noGrp="1"/>
          </p:cNvSpPr>
          <p:nvPr>
            <p:ph type="ctrTitle"/>
          </p:nvPr>
        </p:nvSpPr>
        <p:spPr>
          <a:xfrm>
            <a:off x="379025" y="458275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 smtClean="0"/>
              <a:t>Wybór </a:t>
            </a:r>
            <a:r>
              <a:rPr lang="pl" dirty="0"/>
              <a:t>Lokalizacji Biogazowni</a:t>
            </a:r>
            <a:endParaRPr dirty="0"/>
          </a:p>
        </p:txBody>
      </p:sp>
      <p:sp>
        <p:nvSpPr>
          <p:cNvPr id="101" name="Google Shape;101;p21" descr="date"/>
          <p:cNvSpPr txBox="1">
            <a:spLocks noGrp="1"/>
          </p:cNvSpPr>
          <p:nvPr>
            <p:ph type="subTitle" idx="1"/>
          </p:nvPr>
        </p:nvSpPr>
        <p:spPr>
          <a:xfrm>
            <a:off x="379025" y="3215200"/>
            <a:ext cx="5102400" cy="44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BCU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400" dirty="0" smtClean="0"/>
              <a:t>Łukasz Rosik</a:t>
            </a:r>
            <a:endParaRPr sz="1400" dirty="0"/>
          </a:p>
        </p:txBody>
      </p:sp>
      <p:pic>
        <p:nvPicPr>
          <p:cNvPr id="102" name="Google Shape;102;p21" descr="swappable_0" title="Winding Mountain Road.jpeg"/>
          <p:cNvPicPr preferRelativeResize="0"/>
          <p:nvPr/>
        </p:nvPicPr>
        <p:blipFill rotWithShape="1">
          <a:blip r:embed="rId3">
            <a:alphaModFix amt="50000"/>
          </a:blip>
          <a:srcRect l="2180" r="2180"/>
          <a:stretch/>
        </p:blipFill>
        <p:spPr>
          <a:xfrm>
            <a:off x="5858700" y="-4500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800"/>
              <a:t>Agenda</a:t>
            </a:r>
            <a:endParaRPr sz="2800"/>
          </a:p>
        </p:txBody>
      </p:sp>
      <p:sp>
        <p:nvSpPr>
          <p:cNvPr id="108" name="Google Shape;108;p22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900"/>
              <a:t>2</a:t>
            </a:fld>
            <a:endParaRPr sz="900"/>
          </a:p>
        </p:txBody>
      </p:sp>
      <p:sp>
        <p:nvSpPr>
          <p:cNvPr id="109" name="Google Shape;109;p22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AGENDA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10" name="Google Shape;110;p22" descr="header_0"/>
          <p:cNvSpPr/>
          <p:nvPr/>
        </p:nvSpPr>
        <p:spPr>
          <a:xfrm>
            <a:off x="376279" y="838525"/>
            <a:ext cx="16290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Wprowadzenie</a:t>
            </a:r>
            <a:endParaRPr sz="10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1" name="Google Shape;111;p22" descr="header_1"/>
          <p:cNvSpPr/>
          <p:nvPr/>
        </p:nvSpPr>
        <p:spPr>
          <a:xfrm>
            <a:off x="2082994" y="838500"/>
            <a:ext cx="16290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Cztery filary wyboru lokalizacji</a:t>
            </a:r>
            <a:endParaRPr sz="10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2" name="Google Shape;112;p22" descr="detail_0"/>
          <p:cNvSpPr txBox="1"/>
          <p:nvPr/>
        </p:nvSpPr>
        <p:spPr>
          <a:xfrm>
            <a:off x="336950" y="1096700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Znaczenie lokalizacji jako fundamentu sukcesu biogazowni.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Strategiczne aspekty wpływające na logistykę, koszty i relacje społeczne.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3" name="Google Shape;113;p22" descr="detail_1"/>
          <p:cNvSpPr txBox="1"/>
          <p:nvPr/>
        </p:nvSpPr>
        <p:spPr>
          <a:xfrm>
            <a:off x="2044163" y="1096828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Kryteria techniczne: działka i infrastruktura.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Kryteria logistyczne: przepływ materiałów.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Kryteria środowiskowe: ochrona i minimalizacja wpływu.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4" name="Google Shape;114;p22" descr="header_2"/>
          <p:cNvSpPr/>
          <p:nvPr/>
        </p:nvSpPr>
        <p:spPr>
          <a:xfrm>
            <a:off x="3789708" y="838500"/>
            <a:ext cx="16290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Pułapki i konflikty społeczne</a:t>
            </a:r>
            <a:endParaRPr sz="10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5" name="Google Shape;115;p22" descr="detail_2"/>
          <p:cNvSpPr txBox="1"/>
          <p:nvPr/>
        </p:nvSpPr>
        <p:spPr>
          <a:xfrm>
            <a:off x="3751375" y="1096803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Typowe błędy lokalizacyjne i ich konsekwencje.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Problemy z dojazdem, transportem i przyłączami.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Znaczenie dialogu społecznego i unikanie konfliktów.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6" name="Google Shape;116;p22" descr="header_3"/>
          <p:cNvSpPr/>
          <p:nvPr/>
        </p:nvSpPr>
        <p:spPr>
          <a:xfrm>
            <a:off x="5496423" y="838500"/>
            <a:ext cx="1629000" cy="29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Dyskusja i ćwiczenia praktyczne</a:t>
            </a:r>
            <a:endParaRPr sz="10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7" name="Google Shape;117;p22" descr="detail_3"/>
          <p:cNvSpPr txBox="1"/>
          <p:nvPr/>
        </p:nvSpPr>
        <p:spPr>
          <a:xfrm>
            <a:off x="5458588" y="1096803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Pytania dotyczące wyzwań i akceptacji społecznej.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lokalizacji na podstawie mapy i kryteriów.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ryzyk i wyboru najlepszej działki.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18" name="Google Shape;118;p22" descr="takeaway"/>
          <p:cNvSpPr txBox="1">
            <a:spLocks noGrp="1"/>
          </p:cNvSpPr>
          <p:nvPr>
            <p:ph type="subTitle" idx="1"/>
          </p:nvPr>
        </p:nvSpPr>
        <p:spPr>
          <a:xfrm>
            <a:off x="276425" y="4249875"/>
            <a:ext cx="8591400" cy="60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171450" algn="l" rtl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pl" sz="1050">
                <a:solidFill>
                  <a:schemeClr val="accent3"/>
                </a:solidFill>
              </a:rPr>
              <a:t>Prezentacja omawia kluczowe kryteria wyboru lokalizacji biogazowni, rozkładając temat na aspekty techniczne, logistyczne, środowiskowe oraz społeczne i planistyczne. Dodatkowo wskazuje na typowe pułapki i konflikty społeczne, a także angażuje uczestników w praktyczne ćwiczenia i dyskusje.</a:t>
            </a:r>
            <a:endParaRPr sz="1050">
              <a:solidFill>
                <a:schemeClr val="accent3"/>
              </a:solidFill>
            </a:endParaRPr>
          </a:p>
        </p:txBody>
      </p:sp>
      <p:cxnSp>
        <p:nvCxnSpPr>
          <p:cNvPr id="119" name="Google Shape;119;p22"/>
          <p:cNvCxnSpPr/>
          <p:nvPr/>
        </p:nvCxnSpPr>
        <p:spPr>
          <a:xfrm>
            <a:off x="383275" y="4249875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0" name="Google Shape;120;p22"/>
          <p:cNvSpPr/>
          <p:nvPr/>
        </p:nvSpPr>
        <p:spPr>
          <a:xfrm rot="5400000">
            <a:off x="352826" y="4369425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21" name="Google Shape;121;p22" descr="header_3"/>
          <p:cNvSpPr/>
          <p:nvPr/>
        </p:nvSpPr>
        <p:spPr>
          <a:xfrm>
            <a:off x="7230673" y="838500"/>
            <a:ext cx="16290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Dyskusja i ćwiczenia praktyczne</a:t>
            </a:r>
            <a:endParaRPr sz="10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22" name="Google Shape;122;p22" descr="detail_3"/>
          <p:cNvSpPr txBox="1"/>
          <p:nvPr/>
        </p:nvSpPr>
        <p:spPr>
          <a:xfrm>
            <a:off x="7165800" y="1096828"/>
            <a:ext cx="1746000" cy="31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Pytania dotyczące wyzwań i akceptacji społecznej.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Ocena lokalizacji na podstawie mapy i kryteriów.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1450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dk1"/>
              </a:buClr>
              <a:buSzPts val="900"/>
              <a:buFont typeface="Geist"/>
              <a:buChar char="•"/>
            </a:pPr>
            <a:r>
              <a:rPr lang="pl" sz="12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ryzyk i wyboru najlepszej działki.</a:t>
            </a:r>
            <a:endParaRPr sz="12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7384656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Wprowadzenie: Lokalizacja – Fundament Sukcesu 📍</a:t>
            </a:r>
            <a:endParaRPr dirty="0"/>
          </a:p>
        </p:txBody>
      </p:sp>
      <p:sp>
        <p:nvSpPr>
          <p:cNvPr id="134" name="Google Shape;134;p2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WPROWADZENIE</a:t>
            </a:r>
            <a:endParaRPr sz="8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5" name="Google Shape;135;p23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Witam na kolejnym etapie naszej podróży po świecie biogazu.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Dzisiaj kluczowe pytanie: Gdzie zlokalizować biogazownię?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Wybór miejsca to strategiczna decyzja wpływająca na logistykę: dostępność substratów i transport pofermentu, co ma bezpośredni wpływ na koszty operacyjne.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Koszty budowy, transportu i przyłączy energetycznych są ściśle powiązane z lokalizacją – niewłaściwy wybór może znacząco podnieść wydatki inwestycyjne i operacyjne.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Relacje społeczne odgrywają kluczową rolę – akceptacja mieszkańców i minimalizacja konfliktów decydują o możliwości realizacji i trwałości projektu.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Błędna decyzja na etapie wyboru lokalizacji może generować problemy przez cały okres życia instalacji, wpływając negatywnie na ekonomię i społeczny odbiór inwestycji.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Przeanalizujemy kryteria wyboru optymalnej lokalizacji oraz potencjalne wyzwania, aby uniknąć typowych pułapek i konfliktów.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36" name="Google Shape;136;p23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wyboru miejsca dla sukcesu inwestycji biogazowej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37" name="Google Shape;137;p23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Wybór lokalizacji biogazowni to decyzja strategiczna wpływająca na logistykę, koszty i relacje społeczne, która determinuje powodzenie całego projektu przez cały okres życia instalacji.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Cztery Filary Lokalizacji: Kryteria Wyboru Miejsca </a:t>
            </a:r>
            <a:r>
              <a:rPr lang="pl" dirty="0" smtClean="0"/>
              <a:t>🏛</a:t>
            </a:r>
            <a:endParaRPr dirty="0"/>
          </a:p>
        </p:txBody>
      </p:sp>
      <p:sp>
        <p:nvSpPr>
          <p:cNvPr id="149" name="Google Shape;149;p24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4</a:t>
            </a:fld>
            <a:endParaRPr/>
          </a:p>
        </p:txBody>
      </p:sp>
      <p:sp>
        <p:nvSpPr>
          <p:cNvPr id="150" name="Google Shape;150;p24" descr="header_0"/>
          <p:cNvSpPr/>
          <p:nvPr/>
        </p:nvSpPr>
        <p:spPr>
          <a:xfrm>
            <a:off x="390925" y="919500"/>
            <a:ext cx="2043900" cy="29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Kryteria Techniczne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1" name="Google Shape;151;p24" descr="header_1"/>
          <p:cNvSpPr/>
          <p:nvPr/>
        </p:nvSpPr>
        <p:spPr>
          <a:xfrm>
            <a:off x="2532525" y="919475"/>
            <a:ext cx="2043900" cy="29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Kryteria Logistyczne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2" name="Google Shape;152;p24" descr="detail_0"/>
          <p:cNvSpPr txBox="1"/>
          <p:nvPr/>
        </p:nvSpPr>
        <p:spPr>
          <a:xfrm>
            <a:off x="341575" y="1214275"/>
            <a:ext cx="2093100" cy="29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Dotyczą działki i infrastruktury niezbędnej do prawidłowego funkcjonowania biogazowni.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Obejmują wielkość i kształt działki, topografię terenu oraz warunki geologiczne.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Ważny jest dostęp do mediów: sieci elektroenergetycznej, gazowej, wodociągowej i kanalizacyjnej.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Stabilne podłoże i odpowiednie warunki techniczne minimalizują ryzyko awarii i nadmiernych kosztów.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3" name="Google Shape;153;p24" descr="detail_1"/>
          <p:cNvSpPr txBox="1"/>
          <p:nvPr/>
        </p:nvSpPr>
        <p:spPr>
          <a:xfrm>
            <a:off x="2483808" y="1214400"/>
            <a:ext cx="2093100" cy="29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Związane z przepływem materiałów, zwłaszcza substratów i pofermentu.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dostępności substratów w promieniu zasilania oraz infrastruktury drogowej dla ciężkich pojazdów.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Transport na duże odległości znacząco podnosi koszty i wpływa na ślad węglowy.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Zagospodarowanie pofermentu wymaga odpowiednich areałów pól i efektywnej logistyki transportu.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4" name="Google Shape;154;p24" descr="header_2"/>
          <p:cNvSpPr/>
          <p:nvPr/>
        </p:nvSpPr>
        <p:spPr>
          <a:xfrm>
            <a:off x="4674125" y="919475"/>
            <a:ext cx="2043900" cy="29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Kryteria Środowiskowe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5" name="Google Shape;155;p24" descr="detail_2"/>
          <p:cNvSpPr txBox="1"/>
          <p:nvPr/>
        </p:nvSpPr>
        <p:spPr>
          <a:xfrm>
            <a:off x="4626042" y="1214375"/>
            <a:ext cx="2093100" cy="29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Skupiają się na ochronie przyrody i minimalizacji negatywnego wpływu instalacji.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Uwzględniają odległość od zabudowy mieszkalnej oraz obiektów chronionych takich jak Natura 2000.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warunków aerosanitarnych, w tym kierunku wiatrów i potencjalnych odorów.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Kontrola poziomów hałasu oraz zastosowanie środków mitygujących wpływ na otoczenie.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6" name="Google Shape;156;p24" descr="header_3"/>
          <p:cNvSpPr/>
          <p:nvPr/>
        </p:nvSpPr>
        <p:spPr>
          <a:xfrm>
            <a:off x="6815725" y="919475"/>
            <a:ext cx="2043900" cy="29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950" b="1">
                <a:solidFill>
                  <a:schemeClr val="lt1"/>
                </a:solidFill>
                <a:latin typeface="Geist"/>
                <a:ea typeface="Geist"/>
                <a:cs typeface="Geist"/>
                <a:sym typeface="Geist"/>
              </a:rPr>
              <a:t>Kryteria Społeczne i Planistyczne</a:t>
            </a:r>
            <a:endParaRPr sz="950" b="1">
              <a:solidFill>
                <a:schemeClr val="l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7" name="Google Shape;157;p24" descr="detail_3"/>
          <p:cNvSpPr txBox="1"/>
          <p:nvPr/>
        </p:nvSpPr>
        <p:spPr>
          <a:xfrm>
            <a:off x="6768275" y="1214375"/>
            <a:ext cx="2093100" cy="29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746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Dotyczą akceptacji społecznej oraz formalności związanych z planowaniem przestrzennym.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Ważna jest wczesna i transparentna komunikacja z lokalną społecznością oraz spotkania informacyjne.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zapisów MPZP i możliwość uzyskania decyzji WZ w przypadku braku planu miejscowego.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74625" algn="l" rtl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950"/>
              <a:buFont typeface="Geist"/>
              <a:buChar char="•"/>
            </a:pPr>
            <a:r>
              <a:rPr lang="pl" sz="95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Stabilny tytuł prawny do gruntu jest niezbędny przed rozpoczęciem procedur inwestycyjnych.</a:t>
            </a:r>
            <a:endParaRPr sz="95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58" name="Google Shape;158;p24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KRYTERIA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59" name="Google Shape;159;p24" descr="takeaway"/>
          <p:cNvSpPr txBox="1">
            <a:spLocks noGrp="1"/>
          </p:cNvSpPr>
          <p:nvPr>
            <p:ph type="subTitle" idx="1"/>
          </p:nvPr>
        </p:nvSpPr>
        <p:spPr>
          <a:xfrm>
            <a:off x="276425" y="4249875"/>
            <a:ext cx="8591400" cy="6063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171450" algn="l" rtl="0">
              <a:lnSpc>
                <a:spcPct val="115000"/>
              </a:lnSpc>
              <a:spcBef>
                <a:spcPts val="0"/>
              </a:spcBef>
              <a:spcAft>
                <a:spcPts val="100"/>
              </a:spcAft>
              <a:buNone/>
            </a:pPr>
            <a:r>
              <a:rPr lang="pl">
                <a:solidFill>
                  <a:schemeClr val="accent3"/>
                </a:solidFill>
              </a:rPr>
              <a:t>Wybór lokalizacji biogazowni opiera się na kompromisie między czterema kluczowymi grupami kryteriów: technicznymi, logistycznymi, środowiskowymi oraz społecznymi i planistycznymi. Zrozumienie i analiza tych filarów pozwala na optymalizację inwestycji, minimalizację ryzyka i zapewnienie akceptacji społecznej.</a:t>
            </a:r>
            <a:endParaRPr>
              <a:solidFill>
                <a:schemeClr val="accent3"/>
              </a:solidFill>
            </a:endParaRPr>
          </a:p>
        </p:txBody>
      </p:sp>
      <p:cxnSp>
        <p:nvCxnSpPr>
          <p:cNvPr id="160" name="Google Shape;160;p24"/>
          <p:cNvCxnSpPr/>
          <p:nvPr/>
        </p:nvCxnSpPr>
        <p:spPr>
          <a:xfrm>
            <a:off x="383275" y="4249875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1" name="Google Shape;161;p24"/>
          <p:cNvSpPr/>
          <p:nvPr/>
        </p:nvSpPr>
        <p:spPr>
          <a:xfrm rot="5400000">
            <a:off x="352826" y="4369425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xmlns="" id="{F352A576-A8FF-CF27-8784-C5900E1450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724" y="757134"/>
            <a:ext cx="4264384" cy="3921402"/>
          </a:xfrm>
        </p:spPr>
        <p:txBody>
          <a:bodyPr numCol="1">
            <a:normAutofit/>
          </a:bodyPr>
          <a:lstStyle/>
          <a:p>
            <a:pPr>
              <a:spcAft>
                <a:spcPts val="750"/>
              </a:spcAft>
            </a:pPr>
            <a:r>
              <a:rPr lang="pl-PL" sz="1500" b="1" dirty="0">
                <a:solidFill>
                  <a:schemeClr val="tx1"/>
                </a:solidFill>
              </a:rPr>
              <a:t>Koncepcja budowy biogazowni:</a:t>
            </a:r>
          </a:p>
          <a:p>
            <a:pPr marL="171450" indent="0">
              <a:spcAft>
                <a:spcPts val="750"/>
              </a:spcAft>
              <a:buNone/>
            </a:pPr>
            <a:r>
              <a:rPr lang="pl-PL" sz="1350" dirty="0">
                <a:solidFill>
                  <a:schemeClr val="tx1"/>
                </a:solidFill>
              </a:rPr>
              <a:t/>
            </a:r>
            <a:br>
              <a:rPr lang="pl-PL" sz="1350" dirty="0">
                <a:solidFill>
                  <a:schemeClr val="tx1"/>
                </a:solidFill>
              </a:rPr>
            </a:br>
            <a:r>
              <a:rPr lang="pl-PL" sz="1350" dirty="0">
                <a:solidFill>
                  <a:schemeClr val="tx1"/>
                </a:solidFill>
              </a:rPr>
              <a:t>Każda instalacja do produkcji biogazu jest unikalna, a jej konstrukcja jest indywidualnie dostosowana do różnorodnego materiału wsadowego. Wybór odpowiedniego wyposażenia procesowo-technicznego zależy przede wszystkim od charakterystyki dostępnych substratów. Ilość dostępnych substratów determinuje rozmiar urządzeń i pojemność zbiorników, natomiast jakość substratów, takie jak zawartość suchej masy, struktura czy pochodzenie, wpływa na projektowanie procesów technologicznych. Ostateczna konfiguracja każdej biogazowni jest zawsze dopasowana do jej specyficznych wymagań i zasobów.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3"/>
          </p:nvPr>
        </p:nvSpPr>
        <p:spPr/>
        <p:txBody>
          <a:bodyPr>
            <a:noAutofit/>
          </a:bodyPr>
          <a:lstStyle/>
          <a:p>
            <a:r>
              <a:rPr lang="pl-PL" sz="1400" dirty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Koncepcja budowy biogazowni</a:t>
            </a:r>
            <a:r>
              <a:rPr lang="pl-PL" sz="1400" dirty="0" smtClean="0">
                <a:solidFill>
                  <a:schemeClr val="tx1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pl-PL" sz="1400" dirty="0">
              <a:solidFill>
                <a:schemeClr val="tx1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xmlns="" id="{FD276935-B596-CF9B-3EDB-636EEB17C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2108" y="485550"/>
            <a:ext cx="4676162" cy="4596228"/>
          </a:xfrm>
          <a:prstGeom prst="rect">
            <a:avLst/>
          </a:prstGeom>
        </p:spPr>
      </p:pic>
      <p:sp>
        <p:nvSpPr>
          <p:cNvPr id="6" name="pole tekstowe 5">
            <a:extLst>
              <a:ext uri="{FF2B5EF4-FFF2-40B4-BE49-F238E27FC236}">
                <a16:creationId xmlns:a16="http://schemas.microsoft.com/office/drawing/2014/main" xmlns="" id="{C30E573C-0FF6-A192-7260-A7E19142D2BE}"/>
              </a:ext>
            </a:extLst>
          </p:cNvPr>
          <p:cNvSpPr txBox="1"/>
          <p:nvPr/>
        </p:nvSpPr>
        <p:spPr>
          <a:xfrm>
            <a:off x="77724" y="4781696"/>
            <a:ext cx="4264384" cy="3000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350" dirty="0"/>
              <a:t>https://www.agrikomp.com/</a:t>
            </a:r>
          </a:p>
        </p:txBody>
      </p:sp>
    </p:spTree>
    <p:extLst>
      <p:ext uri="{BB962C8B-B14F-4D97-AF65-F5344CB8AC3E}">
        <p14:creationId xmlns:p14="http://schemas.microsoft.com/office/powerpoint/2010/main" val="3969945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5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73" name="Google Shape;173;p25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1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Wielkość, kształt i topografia działki mają kluczowy wpływ na możliwość efektywnego rozmieszczenia obiektów biogazowni oraz na koszty inwestycji i eksploatacji.</a:t>
            </a:r>
            <a:endParaRPr sz="11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4" name="Google Shape;174;p25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7466717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dirty="0"/>
              <a:t>Kryteria Techniczne: Działka i Infrastruktura (1/3)</a:t>
            </a:r>
            <a:endParaRPr sz="2400" dirty="0"/>
          </a:p>
        </p:txBody>
      </p:sp>
      <p:sp>
        <p:nvSpPr>
          <p:cNvPr id="175" name="Google Shape;175;p2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TECHNICZNE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76" name="Google Shape;176;p25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Potrzeba odpowiedniej powierzchni na fermentory, magazyny substratów (np. silosy), zbiorniki pofermentacyjne (min. 3-4 miesięcy produkcji), plac manewrowy, wagi, budynek techniczny (CHP), systemy uzdatniania gazu lub pofermentu.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Typowa biogazownia o mocy 500 kWel wymaga około 1 ha powierzchni działki.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Nieregularny kształt działki może utrudnić optymalne rozmieszczenie obiektów i logistykę wewnętrzną.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Teren płaski minimalizuje koszty prac ziemnych oraz ułatwia organizację przestrzeni.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Niewielkie nachylenie terenu może być korzystne, ułatwiając zarządzanie płynami grawitacyjnie.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bezwzględnie unikać terenów zalewowych ze względu na ryzyko awarii i zanieczyszczenia środowiska oraz terenów osuwiskowych - konieczne jest sprawdzenie map zagrożenia powodziowego.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77" name="Google Shape;177;p25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Wielkość, kształt działki i topografia terenu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idx="6"/>
          </p:nvPr>
        </p:nvSpPr>
        <p:spPr>
          <a:xfrm>
            <a:off x="6023241" y="1144475"/>
            <a:ext cx="2815959" cy="3551098"/>
          </a:xfrm>
        </p:spPr>
        <p:txBody>
          <a:bodyPr>
            <a:normAutofit/>
          </a:bodyPr>
          <a:lstStyle/>
          <a:p>
            <a:r>
              <a:rPr lang="pl-PL" sz="1400" dirty="0" smtClean="0">
                <a:solidFill>
                  <a:schemeClr val="tx1"/>
                </a:solidFill>
              </a:rPr>
              <a:t>Biogazownia 1MW</a:t>
            </a:r>
          </a:p>
          <a:p>
            <a:r>
              <a:rPr lang="pl-PL" sz="1400" dirty="0">
                <a:solidFill>
                  <a:schemeClr val="tx1"/>
                </a:solidFill>
              </a:rPr>
              <a:t>Szklarka Myślniewska 68a</a:t>
            </a:r>
            <a:r>
              <a:rPr lang="pl-PL" sz="1400" dirty="0">
                <a:solidFill>
                  <a:schemeClr val="tx1"/>
                </a:solidFill>
              </a:rPr>
              <a:t/>
            </a:r>
            <a:br>
              <a:rPr lang="pl-PL" sz="1400" dirty="0">
                <a:solidFill>
                  <a:schemeClr val="tx1"/>
                </a:solidFill>
              </a:rPr>
            </a:br>
            <a:r>
              <a:rPr lang="pl-PL" sz="1400" dirty="0">
                <a:solidFill>
                  <a:schemeClr val="tx1"/>
                </a:solidFill>
              </a:rPr>
              <a:t>63-500 Ostrzeszów</a:t>
            </a:r>
            <a:endParaRPr lang="pl-PL" sz="1400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731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189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6"/>
          <p:cNvSpPr/>
          <p:nvPr/>
        </p:nvSpPr>
        <p:spPr>
          <a:xfrm>
            <a:off x="6003749" y="246175"/>
            <a:ext cx="3028443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183" name="Google Shape;183;p26" descr="takeaway"/>
          <p:cNvSpPr txBox="1"/>
          <p:nvPr/>
        </p:nvSpPr>
        <p:spPr>
          <a:xfrm>
            <a:off x="6278644" y="514650"/>
            <a:ext cx="2475481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5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Stabilne podłoże oraz odpowiedni dostęp do mediów, zwłaszcza energii elektrycznej, są kluczowe dla bezpiecznej i efektywnej budowy oraz eksploatacji biogazowni. Badania geotechniczne pomagają uniknąć wysokich kosztów i ryzyk związanych ze słabym gruntem.</a:t>
            </a:r>
            <a:endParaRPr sz="105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4" name="Google Shape;184;p26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6253379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000" dirty="0"/>
              <a:t>Kryteria Techniczne: Działka i Infrastruktura (2/3)</a:t>
            </a:r>
            <a:endParaRPr sz="2000" dirty="0"/>
          </a:p>
        </p:txBody>
      </p:sp>
      <p:sp>
        <p:nvSpPr>
          <p:cNvPr id="185" name="Google Shape;185;p26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4" y="246175"/>
            <a:ext cx="2932635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KRYTERIA TECHNICZNE</a:t>
            </a:r>
            <a:endParaRPr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186" name="Google Shape;186;p26" descr="detail"/>
          <p:cNvSpPr txBox="1"/>
          <p:nvPr/>
        </p:nvSpPr>
        <p:spPr>
          <a:xfrm>
            <a:off x="276375" y="1224375"/>
            <a:ext cx="5724202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Ciężar napełnionych obiektów biogazowni to tysiące ton, dlatego podłoże musi być stabilne i nośne.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Konieczne są badania geotechniczne, które ocenią nośność gruntu oraz poziom wód gruntowych.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 słabych gruntach, takich jak torfy czy grunty organiczne, może być konieczne kosztowne wzmacnianie podłoża, na przykład przez palowanie.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Dostęp do sieci elektroenergetycznej jest krytyczny dla funkcjonowania biogazowni.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sprawdzić odległość od Głównego Punktu Zasilającego (GPZ) oraz dostępną moc przyłączeniową.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Koszty budowy linii energetycznej mogą sięgać setek tysięcy, a nawet milionów złotych.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z 2023 roku skraca termin wydania warunków przyłączenia do 90 dni dla biogazowni o mocy do 2 MW, co usprawnia proces inwestycyjny.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187" name="Google Shape;187;p26" descr="header"/>
          <p:cNvSpPr txBox="1"/>
          <p:nvPr/>
        </p:nvSpPr>
        <p:spPr>
          <a:xfrm>
            <a:off x="276375" y="853875"/>
            <a:ext cx="5924594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2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Warunki geologiczne i dostęp do sieci elektroenergetycznej</a:t>
            </a:r>
            <a:endParaRPr sz="12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Text Placeholder 7"/>
          <p:cNvSpPr>
            <a:spLocks noGrp="1"/>
          </p:cNvSpPr>
          <p:nvPr>
            <p:ph type="body" idx="6"/>
          </p:nvPr>
        </p:nvSpPr>
        <p:spPr>
          <a:xfrm>
            <a:off x="6043247" y="1059180"/>
            <a:ext cx="2590938" cy="2817900"/>
          </a:xfrm>
        </p:spPr>
        <p:txBody>
          <a:bodyPr>
            <a:normAutofit/>
          </a:bodyPr>
          <a:lstStyle/>
          <a:p>
            <a:r>
              <a:rPr lang="pl-PL" sz="1200" dirty="0" smtClean="0"/>
              <a:t>Biogazowani Żórawina 2MW</a:t>
            </a:r>
          </a:p>
          <a:p>
            <a:r>
              <a:rPr lang="pl-PL" sz="1200" dirty="0" smtClean="0"/>
              <a:t>Adres</a:t>
            </a:r>
            <a:r>
              <a:rPr lang="pl-PL" sz="1200" dirty="0"/>
              <a:t>: Badawcza 6, Żerniki </a:t>
            </a:r>
            <a:r>
              <a:rPr lang="pl-PL" sz="1200" dirty="0" smtClean="0"/>
              <a:t>Wielkie k. Wrocławia</a:t>
            </a:r>
            <a:endParaRPr lang="pl-PL" sz="1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7498"/>
            <a:ext cx="5638800" cy="5136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047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146656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 dirty="0"/>
              <a:t>Kryteria Techniczne: Działka i Infrastruktura (3/3)</a:t>
            </a:r>
            <a:endParaRPr sz="2400" dirty="0"/>
          </a:p>
        </p:txBody>
      </p:sp>
      <p:sp>
        <p:nvSpPr>
          <p:cNvPr id="199" name="Google Shape;199;p27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4" y="246175"/>
            <a:ext cx="2818229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TECHNICZNE</a:t>
            </a:r>
            <a:endParaRPr sz="10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0" name="Google Shape;200;p27" descr="detail"/>
          <p:cNvSpPr txBox="1"/>
          <p:nvPr/>
        </p:nvSpPr>
        <p:spPr>
          <a:xfrm>
            <a:off x="2017624" y="1669425"/>
            <a:ext cx="6961123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Sieć gazowa: kluczowa przy planowaniu produkcji biometanu. Konieczne jest sprawdzenie bliskości gazociągu średniego lub wysokiego ciśnienia.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Wysokie koszty przyłącza oraz budowy stacji zatłaczającej należy uwzględnić w budżecie inwestycji.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Sieć wodociągowa lub studnia głębinowa: woda jest niezbędna do procesu technologicznego, higieny oraz celów socjalnych. Należy ocenić dostępność i wydajność źródła wody.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Kanalizacja i oczyszczalnia: konieczne jest zapewnienie właściwego zagospodarowania ścieków socjalnych, opadowych oraz technologicznych, jeśli nie są one zwracane do procesu.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Spełnienie wymogów prawnych dotyczących odprowadzania ścieków jest konieczne dla zgodności z przepisami i ochrony środowiska.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01" name="Google Shape;201;p27" descr="header"/>
          <p:cNvSpPr txBox="1"/>
          <p:nvPr/>
        </p:nvSpPr>
        <p:spPr>
          <a:xfrm>
            <a:off x="276375" y="1669425"/>
            <a:ext cx="1769472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dostępu do mediów: gaz, woda i kanalizacja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02" name="Google Shape;202;p27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626634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100">
                <a:solidFill>
                  <a:schemeClr val="accent3"/>
                </a:solidFill>
              </a:rPr>
              <a:t>Dostęp do sieci gazowej, wodociągowej i kanalizacyjnej jest kluczowy dla efektywnej i bezpiecznej eksploatacji biogazowni. Wymaga dokładnej analizy dostępności, kosztów przyłącza oraz spełnienia wymogów sanitarnych i środowiskowych.</a:t>
            </a:r>
            <a:endParaRPr sz="11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8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14" name="Google Shape;214;p28" descr="takeaway"/>
          <p:cNvSpPr txBox="1"/>
          <p:nvPr/>
        </p:nvSpPr>
        <p:spPr>
          <a:xfrm>
            <a:off x="6278645" y="514650"/>
            <a:ext cx="2340900" cy="1982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Dostępność substratów i odpowiednia infrastruktura drogowa są kluczowe dla efektywnego funkcjonowania biogazowni, wpływając bezpośrednio na koszty operacyjne i logistyczne. Optymalna lokalizacja minimalizuje transport oraz zapewnia sprawny dojazd dla ciężkich pojazdów.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5" name="Google Shape;215;p2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Kryteria Logistyczne: Przepływ Materiałów (1/2)</a:t>
            </a:r>
            <a:endParaRPr/>
          </a:p>
        </p:txBody>
      </p:sp>
      <p:sp>
        <p:nvSpPr>
          <p:cNvPr id="216" name="Google Shape;216;p2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KRYTERIA LOGISTYCZNE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17" name="Google Shape;217;p28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Dostępność substratów: Analiza promienia zasilania jest niezbędna, aby zidentyfikować główne źródła substratów takich jak gnojowica, kiszonki czy odpady oraz określić ich roczną ilość w tonach.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Transport na duże odległości (&gt;15-20 km) znacząco podnosi koszty operacyjne oraz ślad węglowy, co wpływa na rentowność inwestycji.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Idealna lokalizacja to centrum obszaru zasobnego w substraty lub bezpośrednie sąsiedztwo dużego gospodarstwa lub zakładu dostarczającego główny surowiec.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uwzględnić sezonowość dostaw, np. kampanię buraczaną czy zbiory kukurydzy, co wpływa na dostępność surowców w ciągu roku.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Infrastruktura drogowa musi być dostosowana do ruchu ciężkich pojazdów, takich jak ciągniki z beczkami o pojemności 15-30 m³ oraz ciężarówki do 25 ton.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Drogi dojazdowe powinny mieć odpowiednią nośność (klasa drogi), szerokość, promienie zakrętów oraz stan nawierzchni, aby zapewnić bezpieczny i sprawny transport.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Ważne jest unikanie prowadzenia transportu przez centra wsi lub gęstą zabudowę mieszkaniową, co minimalizuje konflikty społeczne i uciążliwości.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Drogi muszą być przejezdne również w warunkach zimowych, aby zapewnić ciągłość dostaw substratów i odbioru produktów ubocznych.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18" name="Google Shape;218;p28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aspekty logistyczne przy wyborze lokalizacji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Text Placeholder 5"/>
          <p:cNvSpPr>
            <a:spLocks noGrp="1"/>
          </p:cNvSpPr>
          <p:nvPr>
            <p:ph type="body" idx="4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Text Placeholder 7"/>
          <p:cNvSpPr>
            <a:spLocks noGrp="1"/>
          </p:cNvSpPr>
          <p:nvPr>
            <p:ph type="body" idx="6"/>
          </p:nvPr>
        </p:nvSpPr>
        <p:spPr>
          <a:xfrm>
            <a:off x="5989730" y="711227"/>
            <a:ext cx="2644316" cy="3385988"/>
          </a:xfrm>
        </p:spPr>
        <p:txBody>
          <a:bodyPr>
            <a:normAutofit/>
          </a:bodyPr>
          <a:lstStyle/>
          <a:p>
            <a:r>
              <a:rPr lang="pl-PL" sz="1200" dirty="0" smtClean="0">
                <a:solidFill>
                  <a:schemeClr val="tx1"/>
                </a:solidFill>
              </a:rPr>
              <a:t>Biogazowani 499 kW</a:t>
            </a:r>
          </a:p>
          <a:p>
            <a:r>
              <a:rPr lang="pl-PL" sz="1200" dirty="0" smtClean="0">
                <a:solidFill>
                  <a:schemeClr val="tx1"/>
                </a:solidFill>
              </a:rPr>
              <a:t>Przedsiębiorstwo </a:t>
            </a:r>
            <a:r>
              <a:rPr lang="pl-PL" sz="1200" dirty="0">
                <a:solidFill>
                  <a:schemeClr val="tx1"/>
                </a:solidFill>
              </a:rPr>
              <a:t>Rolne "Agro-Ferm" Sp. z o.o., Wierzbica Górna 69/9, 46-255 Wierzbica Górna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128"/>
            <a:ext cx="5234354" cy="5148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5596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9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24" name="Google Shape;224;p29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Zagospodarowanie pofermentu wymaga starannego planowania areału pól i logistyki transportu. Choć nowe przepisy ułatwiają jego wykorzystanie jako nawozu, to odległość i koszty transportu pozostają ważnym wyzwaniem logistycznym.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5" name="Google Shape;225;p2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Kryteria Logistyczne: Przepływ Materiałów (2/2)</a:t>
            </a:r>
            <a:endParaRPr/>
          </a:p>
        </p:txBody>
      </p:sp>
      <p:sp>
        <p:nvSpPr>
          <p:cNvPr id="226" name="Google Shape;226;p29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LOGISTYKA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27" name="Google Shape;227;p29" descr="detail"/>
          <p:cNvSpPr txBox="1"/>
          <p:nvPr/>
        </p:nvSpPr>
        <p:spPr>
          <a:xfrm>
            <a:off x="276375" y="1224375"/>
            <a:ext cx="57273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Roczna produkcja pofermentu jest zbliżona do ilości wprowadzonych substratów, co oznacza konieczność efektywnego planowania jego zagospodarowania.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Potrzebny jest odpowiedni areał pól do rolniczego wykorzystania pofermentu, zgodnie z ograniczeniem maksymalnym 170 kg N/ha/rok, aby uniknąć nadmiernego obciążenia środowiska.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dokładnie ocenić lokalizację pól przeznaczonych na rozprowadzanie pofermentu: czy są to grunty własne, dzierżawione, czy konieczne będą umowy z rolnikami.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Transport pofermentu generuje znaczące koszty operacyjne, zwłaszcza jeśli pola są oddalone od biogazowni.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Nowe przepisy ułatwiające traktowanie pofermentu jako nawozu (produktu) mogą ułatwić jego zbyt i wykorzystanie, jednak logistyka pozostaje kluczowym wyzwaniem.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Efektywne zarządzanie logistyką pofermentu wpływa na całkowitą rentowność i akceptację społeczną inwestycji.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28" name="Google Shape;228;p29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Zagospodarowanie pofermentu i jego logistyka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0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8363533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Kryteria Środowiskowe: Ochrona i Minimalizacja Wpływu (1/2)</a:t>
            </a:r>
            <a:endParaRPr dirty="0"/>
          </a:p>
        </p:txBody>
      </p:sp>
      <p:sp>
        <p:nvSpPr>
          <p:cNvPr id="240" name="Google Shape;240;p30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ŚRODOWISKOWE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1" name="Google Shape;241;p30" descr="detail"/>
          <p:cNvSpPr txBox="1"/>
          <p:nvPr/>
        </p:nvSpPr>
        <p:spPr>
          <a:xfrm>
            <a:off x="2017624" y="1669425"/>
            <a:ext cx="7126375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Odległość od zabudowy mieszkalnej to najczęstszy punkt zapalny i źródło konfliktów społecznych.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sztywnej normy prawnej w Polsce, ale zasada przezorności jest kluczowa przy ustalaniu minimalnej odległości.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Minimum 500 metrów jest często przyjmowane w analizach, jednak praktycznie, by uniknąć konfliktów odorowych, może być potrzebna większa odległość, nawet ponad 1 km.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sprawdzić lokalne przepisy, np. zapisy w Miejscowym Planie Zagospodarowania Przestrzennego (MPZP), które mogą mieć własne ograniczenia dotyczące odległości.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Odległość od obiektów chronionych, takich jak Natura 2000, parki narodowe, rezerwaty, strefy ochrony ujęć wody czy uzdrowiska, musi być bezwzględnie zweryfikowana.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Inwestycje w tych obszarach lub ich otulinach są zazwyczaj niemożliwe lub bardzo utrudnione.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Ochrona wód wymaga sprawdzenia map zagrożenia powodziowego; lokalizacja na terenach zalewowych jest wysoce ryzykowna i często niedopuszczalna.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ocenić wrażliwość wód gruntowych i unikać miejsc, gdzie może dochodzić do ich zanieczyszczenia.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42" name="Google Shape;242;p30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aspekty ochrony środowiska przy lokalizacji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43" name="Google Shape;243;p30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Odpowiednia odległość od zabudowy mieszkalnej i obiektów chronionych oraz uwzględnienie ochrony wód i zagrożeń powodziowych są kluczowe, by uniknąć konfliktów społecznych i minimalizować negatywny wpływ biogazowni na środowisko.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1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7794963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Kryteria Środowiskowe: Ochrona i Minimalizacja Wpływu (2/2)</a:t>
            </a:r>
            <a:endParaRPr dirty="0"/>
          </a:p>
        </p:txBody>
      </p:sp>
      <p:sp>
        <p:nvSpPr>
          <p:cNvPr id="255" name="Google Shape;255;p31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ŚRODOWISKOWE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6" name="Google Shape;256;p31" descr="detail"/>
          <p:cNvSpPr txBox="1"/>
          <p:nvPr/>
        </p:nvSpPr>
        <p:spPr>
          <a:xfrm>
            <a:off x="2017625" y="1669425"/>
            <a:ext cx="6962252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Analiza róż wiatrów jest kluczowa do oceny kierunku rozprzestrzeniania się potencjalnych odorów z biogazowni – ważne jest, aby dominujące wiatry nie kierowały zapachów na zabudowę mieszkaniową.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Bariery naturalne, takie jak lasy czy wzgórza, mogą modyfikować rozprzestrzenianie się zapachów, co warto uwzględnić przy wyborze lokalizacji i planowaniu instalacji.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Hałas generowany przez biogazownię pochodzi głównie z kogeneratora (CHP), wentylatorów, pomp oraz ruchu pojazdów dostarczających substraty i odbierających poferment.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sprawdzić dopuszczalne poziomy hałasu dla sąsiednich terenów, które różnią się w zależności od charakteru terenu (mieszkalne, przemysłowe itp.).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projektowaniu biogazowni uwzględnia się środki mitygujące hałas, takie jak odpowiednia obudowa kogeneratora (CHP) czy ekrany akustyczne, aby ograniczyć uciążliwości dla otoczenia.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Zarówno warunki aerosanitarne, jak i hałas, są ważnymi czynnikami wpływającymi na akceptację społeczną i sukces inwestycji – ich prawidłowa analiza i kontrola minimalizują ryzyko konfliktów.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57" name="Google Shape;257;p31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Analiza warunków aerosanitarnych i hałasu oraz metody ich ograniczania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58" name="Google Shape;258;p31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105508" y="987863"/>
            <a:ext cx="8762317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dirty="0">
                <a:solidFill>
                  <a:schemeClr val="accent3"/>
                </a:solidFill>
              </a:rPr>
              <a:t>Warunki aerosanitarne oraz hałas to kluczowe aspekty środowiskowe, które należy uwzględnić, aby zminimalizować negatywny wpływ biogazowni na otoczenie i społeczność lokalną. Analiza róż wiatrów oraz zastosowanie środków mitygujących są niezbędne dla skutecznej ochrony środowiska i komfortu mieszkańców.</a:t>
            </a:r>
            <a:endParaRPr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2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70" name="Google Shape;270;p32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Akceptacja społeczna jest kluczowa dla powodzenia inwestycji biogazowej. Transparentna komunikacja i uwzględnienie obaw mieszkańców od najwcześniejszych etapów to podstawa budowania zaufania i uniknięcia konfliktów.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1" name="Google Shape;271;p3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34317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Kryteria Społeczne i Planistyczne: Akceptacja i Formalności (1/2)</a:t>
            </a:r>
            <a:endParaRPr dirty="0"/>
          </a:p>
        </p:txBody>
      </p:sp>
      <p:sp>
        <p:nvSpPr>
          <p:cNvPr id="272" name="Google Shape;272;p32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SPOŁECZNE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73" name="Google Shape;273;p32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Akceptacja społeczna jest krytycznym, choć „miękkim” kryterium, które może zablokować lub opóźnić inwestycję, jeśli zostanie zignorowane.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Kluczowe działania obejmują wczesną i transparentną komunikację – informowanie mieszkańców ZANIM zostaną złożone wnioski urzędowe.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Organizacja spotkań informacyjnych, podczas których wyjaśnia się technologię, korzyści (np. podatki, ciepło, zagospodarowanie odpadów) oraz potencjalne uciążliwości i sposoby ich minimalizacji, takie jak hermetyzacja czy biofiltry.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Niezbędne jest rzetelne adresowanie obaw mieszkańców dotyczących zapachów, transportu czy bezpieczeństwa.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Wybór lokalizacji z dala od zwartej zabudowy, najlepiej w pobliżu istniejących obiektów rolniczych lub przemysłowych, pomaga zmniejszyć ryzyko konfliktów społecznych.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74" name="Google Shape;274;p32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Znaczenie akceptacji społecznej oraz komunikacja z mieszkańcami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3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286" name="Google Shape;286;p33" descr="takeaway"/>
          <p:cNvSpPr txBox="1"/>
          <p:nvPr/>
        </p:nvSpPr>
        <p:spPr>
          <a:xfrm>
            <a:off x="6278645" y="514650"/>
            <a:ext cx="2340900" cy="17537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Znajomość lokalnych planów zagospodarowania przestrzennego oraz stabilny tytuł prawny do gruntu są kluczowe dla sprawnego przebiegu procesu inwestycyjnego biogazowni.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87" name="Google Shape;287;p33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293194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Kryteria Społeczne i Planistyczne: Akceptacja i Formalności (2/2)</a:t>
            </a:r>
            <a:endParaRPr dirty="0"/>
          </a:p>
        </p:txBody>
      </p:sp>
      <p:sp>
        <p:nvSpPr>
          <p:cNvPr id="288" name="Google Shape;288;p33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PLANOWANIE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89" name="Google Shape;289;p33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MPZP (Miejscowy Plan Zagospodarowania Przestrzennego): Najlepsza sytuacja to, gdy plan dopuszcza zabudowę produkcyjną, rolniczą lub techniczną.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Należy dokładnie sprawdzić zapisy MPZP, czy nie ma wykluczeń dotyczących odnawialnych źródeł energii (OZE) lub biogazowni.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pozwala na lokalizowanie biogazowni rolniczych na terenach rolnych i produkcyjnych nawet bez wyraźnego wskazania "biogazownia", o ile plan tego nie zakazuje.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 przypadku braku MPZP konieczne jest uzyskanie Decyzji o Warunkach Zabudowy (WZ), która wymaga wykazania zgodności z ładem przestrzennym i jest procedurą bardziej czasochłonną i niepewną.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Ustawa o ułatwieniach skraca termin rozpatrzenia WZ (65 dni dla biogazowni ≤ 1 MWe / 4 mln m³ biogazu), ale nie gwarantuje pozytywnej decyzji.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5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Stabilny tytuł prawny do gruntu (własność lub wieloletnia dzierżawa) jest niezbędny przed rozpoczęciem procedur administracyjnych i inwestycyjnych.</a:t>
            </a:r>
            <a:endParaRPr sz="105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0" name="Google Shape;290;p33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Uwarunkowania planistyczne i formalne niezbędne do rozpoczęcia inwestycji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675" y="2638915"/>
            <a:ext cx="3262836" cy="163141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4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15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Pułapki Lokalizacyjne i Konflikty Społeczne: Czego Unikać? </a:t>
            </a:r>
            <a:r>
              <a:rPr lang="pl" dirty="0" smtClean="0"/>
              <a:t>🚫 </a:t>
            </a:r>
            <a:r>
              <a:rPr lang="pl" dirty="0"/>
              <a:t>(1/3)</a:t>
            </a:r>
            <a:endParaRPr dirty="0"/>
          </a:p>
        </p:txBody>
      </p:sp>
      <p:sp>
        <p:nvSpPr>
          <p:cNvPr id="296" name="Google Shape;296;p34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PUŁAPKI I KONFLIKTY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7" name="Google Shape;297;p34" descr="detail"/>
          <p:cNvSpPr txBox="1"/>
          <p:nvPr/>
        </p:nvSpPr>
        <p:spPr>
          <a:xfrm>
            <a:off x="2017625" y="1669425"/>
            <a:ext cx="7009144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Zbyt bliska zabudowa mieszkalna to najczęstszy powód protestów społecznych wobec biogazowni.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Przykłady z Polski </a:t>
            </a:r>
            <a:r>
              <a:rPr lang="pl" sz="11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pokazują</a:t>
            </a: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, że odległości mniejsze niż 500 m wywołują obawy mieszkańców o uciążliwości zapachowe i spadek wartości nieruchomości.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Mieszkańcy argumentują, że bliskość instalacji może obniżyć komfort życia oraz mieć potencjalny negatywny wpływ na zdrowie.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Konsekwencją takich obaw są opóźnienia i blokady inwestycji, które mogą trwać nawet kilka lat.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Negatywny wizerunek branży biogazowej w takich sytuacjach utrudnia prowadzenie kolejnych projektów.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Ważne jest, aby już na etapie wyboru lokalizacji uwzględnić odpowiednie odległości, by minimalizować ryzyko konfliktów społecznych.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298" name="Google Shape;298;p34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Typowe błędy lokalizacyjne i ich konsekwencje społeczne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299" name="Google Shape;299;p34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Zbyt bliska lokalizacja biogazowni względem zabudowy mieszkalnej jest głównym źródłem protestów społecznych i może prowadzić do poważnych opóźnień i problemów prawnych. Właściwe planowanie odległości to klucz do powodzenia inwestycji.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311" name="Google Shape;311;p35" descr="takeaway"/>
          <p:cNvSpPr txBox="1"/>
          <p:nvPr/>
        </p:nvSpPr>
        <p:spPr>
          <a:xfrm>
            <a:off x="6278645" y="514650"/>
            <a:ext cx="2340900" cy="2621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dirty="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Słaby dojazd i intensywny transport substratów oraz pofermentu mogą powodować protesty społeczne, zwiększone koszty i problemy infrastrukturalne. Planowanie musi uwzględniać nośność dróg, bezpieczeństwo oraz minimalizację uciążliwości dla mieszkańców.</a:t>
            </a:r>
            <a:endParaRPr sz="1000" dirty="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2" name="Google Shape;312;p35" descr="title"/>
          <p:cNvSpPr txBox="1">
            <a:spLocks noGrp="1"/>
          </p:cNvSpPr>
          <p:nvPr>
            <p:ph type="title"/>
          </p:nvPr>
        </p:nvSpPr>
        <p:spPr>
          <a:xfrm>
            <a:off x="276374" y="386950"/>
            <a:ext cx="8152517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Pułapki Lokalizacyjne i Konflikty Społeczne: Czego Unikać? 🚫 (2/3)</a:t>
            </a:r>
            <a:endParaRPr dirty="0"/>
          </a:p>
        </p:txBody>
      </p:sp>
      <p:sp>
        <p:nvSpPr>
          <p:cNvPr id="313" name="Google Shape;313;p35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PUŁAPKI LOKALIZACYJNE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14" name="Google Shape;314;p35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Protesty związane z ruchem ciężkich pojazdów transportujących substraty i poferment – przykład okolice Płośnicy.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Intensywny transport powoduje niszczenie lokalnych dróg, co generuje dodatkowe koszty na remonty i budowę.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Ograniczenia tonażowe na drogach mogą wymusić zmiany tras i częstsze kontrole, co zwiększa koszty operacyjne.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Konieczność budowy lub remontu dróg często jest warunkiem pozwolenia na inwestycję, co wydłuża czas realizacji i podnosi koszty.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Transport na duże odległości (&gt;15-20 km) znacznie podnosi koszty operacyjne i ślad węglowy, co może negatywnie wpłynąć na ekonomię projektu.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Transport przez centra wsi lub gęstą zabudowę jest niepożądany ze względu na uciążliwości dla mieszkańców i ryzyko konfliktów społecznych.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15" name="Google Shape;315;p35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Problemy ze słabym dojazdem i intensywnym transportem oraz ich konsekwencje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296" y="3135923"/>
            <a:ext cx="2867253" cy="172035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6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170102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Pułapki Lokalizacyjne i Konflikty Społeczne: Czego Unikać? 🚫 (3/3)</a:t>
            </a:r>
            <a:endParaRPr dirty="0"/>
          </a:p>
        </p:txBody>
      </p:sp>
      <p:sp>
        <p:nvSpPr>
          <p:cNvPr id="327" name="Google Shape;327;p36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PUŁAPKI LOKALIZACYJNE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28" name="Google Shape;328;p36" descr="detail"/>
          <p:cNvSpPr txBox="1"/>
          <p:nvPr/>
        </p:nvSpPr>
        <p:spPr>
          <a:xfrm>
            <a:off x="3049575" y="1669424"/>
            <a:ext cx="6018224" cy="3230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Lokalizacja blisko obszarów chronionych (np. Natura 2000), nawet jeśli formalnie poza nimi, może budzić sprzeciw organizacji ekologicznych i części społeczności lokalnej.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Brak dialogu społecznego to częsty motyw protestów – mieszkańcy czują, że inwestycja jest planowana "za ich plecami", bez konsultacji.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Skutek braku konsultacji to eskalacja konfliktu, nieufność wobec inwestora, trudności w uzyskaniu pozwoleń (np. decyzji środowiskowej) oraz długotrwałe spory sądowe i administracyjne.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Dobra praktyka: wybór lokalizacji to proces wymagający analizy map (GIS), danych przestrzennych oraz wizji lokalnych.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Otwarte konsultacje społeczne na wczesnym etapie budują zaufanie i pozwalają na uwzględnienie obaw mieszkańców w projekcie.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1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Wczesne zaangażowanie społeczności lokalnej może zapobiec wielu problemom i przyspieszyć realizację inwestycji.</a:t>
            </a:r>
            <a:endParaRPr sz="11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29" name="Google Shape;329;p36" descr="header"/>
          <p:cNvSpPr txBox="1"/>
          <p:nvPr/>
        </p:nvSpPr>
        <p:spPr>
          <a:xfrm>
            <a:off x="276375" y="2121877"/>
            <a:ext cx="2945126" cy="1008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 dirty="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Ignorowanie środowiska i brak dialogu - skutki i dobre praktyki</a:t>
            </a:r>
            <a:endParaRPr sz="1100" dirty="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30" name="Google Shape;330;p36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855785"/>
            <a:ext cx="8488800" cy="702678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 dirty="0">
                <a:solidFill>
                  <a:schemeClr val="accent3"/>
                </a:solidFill>
              </a:rPr>
              <a:t>Ignorowanie warunków środowiskowych i brak dialogu społecznego znacząco zwiększa ryzyko konfliktów, opóźnień i problemów prawnych. Proces lokalizacji biogazowni powinien opierać się na dokładnej analizie przestrzennej i otwartych konsultacjach z lokalną społecznością.</a:t>
            </a:r>
            <a:endParaRPr sz="1000" dirty="0">
              <a:solidFill>
                <a:schemeClr val="accent3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30062"/>
            <a:ext cx="3221501" cy="201343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37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61650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Część 2: Dyskusja 💬</a:t>
            </a:r>
            <a:endParaRPr/>
          </a:p>
        </p:txBody>
      </p:sp>
      <p:sp>
        <p:nvSpPr>
          <p:cNvPr id="342" name="Google Shape;342;p37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DYSKUSJA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43" name="Google Shape;343;p37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Które kryterium – techniczne, logistyczne, środowiskowe czy społeczne – uważacie za największe wyzwanie przy lokalizacji biogazowni w Polsce? Dlaczego?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Jakie argumenty (poza miejscami pracy i podatkami) mogą przekonać lokalną społeczność do akceptacji biogazowni? Np. tanie ciepło, zagospodarowanie odpadów, stabilizacja napięcia w sieci.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Macie idealną działkę technicznie i logistycznie, ale 600 m od domów, a mieszkańcy mają obawy. Jakie kroki podjąć, aby rozwiązać obawy i uzyskać akceptację? Spotkania, wizyta w instalacji, gwarancje.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Ustawa o ułatwieniach (pozwalająca budować mniejsze biogazownie na terenach rolnych bez zmiany MPZP) zwiększy ryzyko konfliktów, czy ułatwi powstawanie małych instalacji lepiej zintegrowanych z otoczeniem?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Czy znacie przykłady dobrze lub źle zlokalizowanych biogazowni w Waszym regionie? Co zadecydowało o ich sukcesie lub problemach?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44" name="Google Shape;344;p37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Pytania do dyskusji o wyzwaniach i akceptacji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45" name="Google Shape;345;p37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Analiza i wymiana doświadczeń dotyczących wyzwań lokalizacyjnych w biogazowniach pozwala lepiej przygotować projekty oraz zwiększyć akceptację społeczną i efektywność inwestycji.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38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193548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dirty="0"/>
              <a:t>Część 3: Ćwiczenie Praktyczne - Ocena Lokalizacji na </a:t>
            </a:r>
            <a:r>
              <a:rPr lang="pl" dirty="0" smtClean="0"/>
              <a:t>Mapie</a:t>
            </a:r>
            <a:endParaRPr dirty="0"/>
          </a:p>
        </p:txBody>
      </p:sp>
      <p:sp>
        <p:nvSpPr>
          <p:cNvPr id="351" name="Google Shape;351;p38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ĆWICZENIA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2" name="Google Shape;352;p38" descr="detail"/>
          <p:cNvSpPr txBox="1"/>
          <p:nvPr/>
        </p:nvSpPr>
        <p:spPr>
          <a:xfrm>
            <a:off x="2017625" y="1669425"/>
            <a:ext cx="68499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Cel ćwiczenia: praktyczna ocena potencjalnych lokalizacji biogazowni 500 kWel na podstawie mapy i kryteriów.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lvl="0" indent="-29210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Zadanie w grupach: </a:t>
            </a:r>
            <a:r>
              <a:rPr lang="pl-PL" sz="1000" dirty="0"/>
              <a:t>Otwórzcie zaproponowane przez Was lokalizacje 3 potencjalnych działek na portalu geoportal.gov (A, B, C) pod biogazownię 500 kWel. </a:t>
            </a:r>
            <a:endParaRPr lang="pl-PL" sz="1000" dirty="0" smtClean="0"/>
          </a:p>
          <a:p>
            <a:pPr marL="457200" lvl="0" indent="-29210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Działka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A: 700 m od wsi, </a:t>
            </a:r>
            <a:endParaRPr lang="pl" sz="1000" dirty="0" smtClean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lvl="0" indent="-29210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Działka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B: bezpośrednio przy dużym gospodarstwie hodowlanym </a:t>
            </a:r>
            <a:endParaRPr lang="pl" sz="1000" dirty="0" smtClean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lvl="0" indent="-29210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Działka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C: na skraju gminy, 3 km od wsi, </a:t>
            </a:r>
            <a:endParaRPr lang="pl" sz="1000" dirty="0" smtClean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lvl="0" indent="-292100">
              <a:lnSpc>
                <a:spcPct val="115000"/>
              </a:lnSpc>
              <a:spcBef>
                <a:spcPts val="600"/>
              </a:spcBef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Narzędzie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 oceny: Karta Oceny Lokalizacji z przypisanymi wagami dla poszczególnych kryteriów.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Kroki do wykonania w czasie 15 minut: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Odszukajcie mapę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i opisy </a:t>
            </a:r>
            <a:r>
              <a:rPr lang="pl" sz="1000" dirty="0" smtClean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działek na portalu geoportal.gov, </a:t>
            </a:r>
            <a:r>
              <a:rPr lang="pl" sz="10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oceńcie każdą działkę w skali 1-5 wg kryteriów na karcie, obliczcie sumę ważoną, wybierzcie najlepszą lokalizację i uzasadnijcie wybór, wskazując zalety, wady i ryzyka.</a:t>
            </a:r>
            <a:endParaRPr sz="10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53" name="Google Shape;353;p38" descr="header"/>
          <p:cNvSpPr txBox="1"/>
          <p:nvPr/>
        </p:nvSpPr>
        <p:spPr>
          <a:xfrm>
            <a:off x="276375" y="1669425"/>
            <a:ext cx="1741200" cy="31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Instrukcje do grupowego zadania oceny lokalizacji biogazowni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54" name="Google Shape;354;p38" descr="takeaway"/>
          <p:cNvSpPr txBox="1">
            <a:spLocks noGrp="1"/>
          </p:cNvSpPr>
          <p:nvPr>
            <p:ph type="subTitle" idx="4294967295"/>
          </p:nvPr>
        </p:nvSpPr>
        <p:spPr>
          <a:xfrm>
            <a:off x="379025" y="987863"/>
            <a:ext cx="8488800" cy="570600"/>
          </a:xfrm>
          <a:prstGeom prst="rect">
            <a:avLst/>
          </a:prstGeom>
          <a:solidFill>
            <a:schemeClr val="lt2"/>
          </a:solidFill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pl" sz="1000">
                <a:solidFill>
                  <a:schemeClr val="accent3"/>
                </a:solidFill>
              </a:rPr>
              <a:t>Praktyczna analiza lokalizacji pozwala zrozumieć złożoność wyboru miejsca pod biogazownię, uwzględniając kryteria techniczne, logistyczne, środowiskowe i planistyczne. Ocena różnych działek uczy identyfikacji zalet, wad oraz potencjalnych ryzyk.</a:t>
            </a:r>
            <a:endParaRPr sz="1000"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9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Część 3: Ćwiczenie Praktyczne - Karta Oceny Lokalizacji</a:t>
            </a:r>
            <a:endParaRPr/>
          </a:p>
        </p:txBody>
      </p:sp>
      <p:sp>
        <p:nvSpPr>
          <p:cNvPr id="360" name="Google Shape;360;p39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t>23</a:t>
            </a:fld>
            <a:endParaRPr/>
          </a:p>
        </p:txBody>
      </p:sp>
      <p:sp>
        <p:nvSpPr>
          <p:cNvPr id="361" name="Google Shape;361;p39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ĆWICZENIE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362" name="Google Shape;362;p39" descr="takeaway"/>
          <p:cNvSpPr txBox="1">
            <a:spLocks noGrp="1"/>
          </p:cNvSpPr>
          <p:nvPr>
            <p:ph type="subTitle" idx="1"/>
          </p:nvPr>
        </p:nvSpPr>
        <p:spPr>
          <a:xfrm>
            <a:off x="276375" y="781800"/>
            <a:ext cx="8591400" cy="466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Ocena lokalizacji biogazowni wymaga wielokryterialnej analizy z uwzględnieniem różnorodnych aspektów technicznych, logistycznych, środowiskowych i społeczno-planistycznych. Suma ważona pomaga porównać potencjalne działki, choć różne ryzyka nadal pozostają do oceny.</a:t>
            </a:r>
            <a:endParaRPr/>
          </a:p>
        </p:txBody>
      </p:sp>
      <p:graphicFrame>
        <p:nvGraphicFramePr>
          <p:cNvPr id="363" name="Google Shape;363;p39" descr="table"/>
          <p:cNvGraphicFramePr/>
          <p:nvPr>
            <p:extLst>
              <p:ext uri="{D42A27DB-BD31-4B8C-83A1-F6EECF244321}">
                <p14:modId xmlns:p14="http://schemas.microsoft.com/office/powerpoint/2010/main" val="382094566"/>
              </p:ext>
            </p:extLst>
          </p:nvPr>
        </p:nvGraphicFramePr>
        <p:xfrm>
          <a:off x="365300" y="1532575"/>
          <a:ext cx="8433400" cy="3282825"/>
        </p:xfrm>
        <a:graphic>
          <a:graphicData uri="http://schemas.openxmlformats.org/drawingml/2006/table">
            <a:tbl>
              <a:tblPr>
                <a:noFill/>
                <a:tableStyleId>{1CF1885F-DDFE-4A95-B3AA-02E5DD6BC819}</a:tableStyleId>
              </a:tblPr>
              <a:tblGrid>
                <a:gridCol w="1054175"/>
                <a:gridCol w="1054175"/>
                <a:gridCol w="1054175"/>
                <a:gridCol w="1054175"/>
                <a:gridCol w="1054175"/>
                <a:gridCol w="1054175"/>
                <a:gridCol w="1054175"/>
                <a:gridCol w="1054175"/>
              </a:tblGrid>
              <a:tr h="468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dirty="0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Kryterium</a:t>
                      </a:r>
                      <a:endParaRPr sz="800" dirty="0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Waga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Działka A (1-5)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Wynik A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Działka B (1-5)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Wynik B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Działka C (1-5)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lt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Wynik C</a:t>
                      </a:r>
                      <a:endParaRPr sz="800" b="1">
                        <a:solidFill>
                          <a:schemeClr val="lt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</a:tr>
              <a:tr h="468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Dostęp do substratów (bliskość)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8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Logistyka (drogi, wywóz pofermentu)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8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Dostęp do sieci elektroenergetycznej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2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8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Odległość od zabudowy / Tereny chronione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8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Uwarunkowania planistyczne (MPZP/WZ)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1</a:t>
                      </a: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dirty="0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468975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SUMA WAŻONA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37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dk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37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l" sz="800" b="1">
                          <a:solidFill>
                            <a:schemeClr val="dk1"/>
                          </a:solidFill>
                          <a:latin typeface="Geist"/>
                          <a:ea typeface="Geist"/>
                          <a:cs typeface="Geist"/>
                          <a:sym typeface="Geist"/>
                        </a:rPr>
                        <a:t>35</a:t>
                      </a: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800" b="1">
                        <a:solidFill>
                          <a:schemeClr val="dk1"/>
                        </a:solidFill>
                        <a:latin typeface="Geist"/>
                        <a:ea typeface="Geist"/>
                        <a:cs typeface="Geist"/>
                        <a:sym typeface="Geist"/>
                      </a:endParaRPr>
                    </a:p>
                  </a:txBody>
                  <a:tcPr marL="45700" marR="45700" marT="0" marB="0" anchor="ctr">
                    <a:lnL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accent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>
                          <a:alpha val="0"/>
                        </a:scheme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2"/>
                    </a:solidFill>
                  </a:tcPr>
                </a:tc>
              </a:tr>
            </a:tbl>
          </a:graphicData>
        </a:graphic>
      </p:graphicFrame>
      <p:sp>
        <p:nvSpPr>
          <p:cNvPr id="364" name="Google Shape;364;p39" descr="table_title"/>
          <p:cNvSpPr/>
          <p:nvPr/>
        </p:nvSpPr>
        <p:spPr>
          <a:xfrm>
            <a:off x="310650" y="1248300"/>
            <a:ext cx="8522700" cy="2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Karta Oceny Lokalizacji Biogazowni 500 kWel</a:t>
            </a:r>
            <a:endParaRPr sz="1000">
              <a:solidFill>
                <a:schemeClr val="accent3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0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8591400" cy="370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400"/>
              <a:t>Część 4: Kluczowe Wnioski - 5 Zasad Dobrej Lokalizacji</a:t>
            </a:r>
            <a:endParaRPr sz="2400"/>
          </a:p>
        </p:txBody>
      </p:sp>
      <p:sp>
        <p:nvSpPr>
          <p:cNvPr id="376" name="Google Shape;376;p40"/>
          <p:cNvSpPr txBox="1">
            <a:spLocks noGrp="1"/>
          </p:cNvSpPr>
          <p:nvPr>
            <p:ph type="sldNum" idx="12"/>
          </p:nvPr>
        </p:nvSpPr>
        <p:spPr>
          <a:xfrm>
            <a:off x="6741580" y="4903479"/>
            <a:ext cx="2057400" cy="192000"/>
          </a:xfrm>
          <a:prstGeom prst="rect">
            <a:avLst/>
          </a:prstGeom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 sz="800"/>
              <a:t>24</a:t>
            </a:fld>
            <a:endParaRPr sz="800"/>
          </a:p>
        </p:txBody>
      </p:sp>
      <p:sp>
        <p:nvSpPr>
          <p:cNvPr id="377" name="Google Shape;377;p40" descr="header_0"/>
          <p:cNvSpPr/>
          <p:nvPr/>
        </p:nvSpPr>
        <p:spPr>
          <a:xfrm>
            <a:off x="379053" y="830241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Bądź Blisko Substratów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8" name="Google Shape;378;p40" descr="header_1"/>
          <p:cNvSpPr/>
          <p:nvPr/>
        </p:nvSpPr>
        <p:spPr>
          <a:xfrm>
            <a:off x="3246456" y="830231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Myśl o Logistyce Całościowo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79" name="Google Shape;379;p40" descr="detail_0"/>
          <p:cNvSpPr txBox="1"/>
          <p:nvPr/>
        </p:nvSpPr>
        <p:spPr>
          <a:xfrm>
            <a:off x="326375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Minimalizuj koszty i uciążliwość transportu – klucz do rentowności.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Optymalna lokalizacja to centrum obszaru zasobnego w substraty lub blisko dużych dostawców (np. gospodarstw hodowlanych).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0" name="Google Shape;380;p40" descr="detail_1"/>
          <p:cNvSpPr txBox="1"/>
          <p:nvPr/>
        </p:nvSpPr>
        <p:spPr>
          <a:xfrm>
            <a:off x="3193660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Zapewnij dobry dojazd dla ciężkiego sprzętu i łatwy dostęp do pól na poferment.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Drogi muszą wytrzymać ruch ciągników i ciężarówek, być przejezdne przez cały rok, także zimą.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1" name="Google Shape;381;p40" descr="header_2"/>
          <p:cNvSpPr/>
          <p:nvPr/>
        </p:nvSpPr>
        <p:spPr>
          <a:xfrm>
            <a:off x="6113852" y="818325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Sprawdź Infrastrukturę Sieciową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2" name="Google Shape;382;p40" descr="detail_2"/>
          <p:cNvSpPr txBox="1"/>
          <p:nvPr/>
        </p:nvSpPr>
        <p:spPr>
          <a:xfrm>
            <a:off x="6061053" y="10611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Upewnij się, że przyłączenie do sieci elektroenergetycznej i gazowej jest technicznie i ekonomicznie możliwe.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Skontroluj odległość od Głównego Punktu Zasilającego i dostępność mocy przyłączeniowej.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3" name="Google Shape;383;p40" descr="header_3"/>
          <p:cNvSpPr/>
          <p:nvPr/>
        </p:nvSpPr>
        <p:spPr>
          <a:xfrm>
            <a:off x="379045" y="2567119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Szanuj Sąsiadów i Środowisko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4" name="Google Shape;384;p40" descr="detail_3"/>
          <p:cNvSpPr txBox="1"/>
          <p:nvPr/>
        </p:nvSpPr>
        <p:spPr>
          <a:xfrm>
            <a:off x="326400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Zachowaj odpowiednie odległości od zabudowy mieszkalnej (najczęściej minimum 500 m, często więcej).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Analizuj uciążliwości (zapach, hałas) i prowadź wczesny dialog społeczny, aby zdobyć akceptację.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5" name="Google Shape;385;p40" descr="header_4"/>
          <p:cNvSpPr/>
          <p:nvPr/>
        </p:nvSpPr>
        <p:spPr>
          <a:xfrm>
            <a:off x="3246451" y="2567119"/>
            <a:ext cx="2753700" cy="2949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 b="1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Graj Zgodnie z Planem (Przestrzennym)</a:t>
            </a:r>
            <a:endParaRPr sz="1000" b="1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6" name="Google Shape;386;p40" descr="detail_4"/>
          <p:cNvSpPr txBox="1"/>
          <p:nvPr/>
        </p:nvSpPr>
        <p:spPr>
          <a:xfrm>
            <a:off x="3193657" y="2809900"/>
            <a:ext cx="2920200" cy="151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marR="0" lvl="0" indent="-1682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Sprawdź zapisy MPZP lub możliwość uzyskania Decyzji o Warunkach Zabudowy (WZ).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171450" marR="0" lvl="0" indent="-168275" algn="l" rtl="0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Clr>
                <a:schemeClr val="accent1"/>
              </a:buClr>
              <a:buSzPts val="850"/>
              <a:buFont typeface="Geist"/>
              <a:buChar char="•"/>
            </a:pPr>
            <a:r>
              <a:rPr lang="pl" sz="9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Wczesny kontakt z urzędem gminy ułatwia procedury i zmniejsza ryzyko odrzuceń.</a:t>
            </a:r>
            <a:endParaRPr sz="9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87" name="Google Shape;387;p40" descr="chapter_allcaps"/>
          <p:cNvSpPr txBox="1">
            <a:spLocks noGrp="1"/>
          </p:cNvSpPr>
          <p:nvPr>
            <p:ph type="body" idx="4294967295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pl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WNIOSKI</a:t>
            </a:r>
            <a:endParaRPr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cxnSp>
        <p:nvCxnSpPr>
          <p:cNvPr id="388" name="Google Shape;388;p40"/>
          <p:cNvCxnSpPr/>
          <p:nvPr/>
        </p:nvCxnSpPr>
        <p:spPr>
          <a:xfrm>
            <a:off x="382200" y="4343250"/>
            <a:ext cx="84822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9" name="Google Shape;389;p40" descr="takeaway"/>
          <p:cNvSpPr txBox="1"/>
          <p:nvPr/>
        </p:nvSpPr>
        <p:spPr>
          <a:xfrm>
            <a:off x="489375" y="4285138"/>
            <a:ext cx="8378400" cy="5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1"/>
                </a:solidFill>
                <a:latin typeface="Geist"/>
                <a:ea typeface="Geist"/>
                <a:cs typeface="Geist"/>
                <a:sym typeface="Geist"/>
              </a:rPr>
              <a:t>Wybór lokalizacji biogazowni wymaga uwzględnienia wielu aspektów, od bliskości substratów po formalności planistyczne. Przestrzeganie pięciu kluczowych zasad minimalizuje ryzyko konfliktów i zwiększa efektywność inwestycji.</a:t>
            </a:r>
            <a:endParaRPr sz="1000">
              <a:solidFill>
                <a:schemeClr val="accent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390" name="Google Shape;390;p40"/>
          <p:cNvSpPr/>
          <p:nvPr/>
        </p:nvSpPr>
        <p:spPr>
          <a:xfrm rot="5400000">
            <a:off x="352826" y="4534550"/>
            <a:ext cx="133125" cy="80750"/>
          </a:xfrm>
          <a:prstGeom prst="flowChartExtra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580" y="2232688"/>
            <a:ext cx="1578917" cy="1945451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41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02" name="Google Shape;402;p41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Wybór lokalizacji to decyzja wielokryterialna, która wymaga uwzględnienia aspektów technicznych, logistycznych, środowiskowych i społecznych. Wczesny dialog społeczny oraz staranna analiza pomagają uniknąć wielu problemów i konfliktów.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3" name="Google Shape;403;p41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Część 5: Podsumowanie</a:t>
            </a:r>
            <a:endParaRPr/>
          </a:p>
        </p:txBody>
      </p:sp>
      <p:sp>
        <p:nvSpPr>
          <p:cNvPr id="404" name="Google Shape;404;p41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PODSUMOWANIE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05" name="Google Shape;405;p41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Wybór lokalizacji to decyzja wielokryterialna, wymagająca analizy aspektów technicznych, logistycznych, środowiskowych i społecznych.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Dobra lokalizacja minimalizuje koszty transportu substratów i pofermentu oraz zapewnia możliwość efektywnego przyłączenia do sieci elektroenergetycznej i gazowej.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Minimalizacja ryzyka konfliktów społecznych wymaga wczesnej i transparentnej komunikacji z lokalną społecznością oraz uwzględnienia ich obaw (np. zapach, transport, hałas).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Staranna analiza „za” i „przeciw” pozwala dokładnie ocenić potencjalne zalety i ryzyka każdej lokalizacji, uwzględniając m.in. kryteria techniczne, środowiskowe i planistyczne.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Wczesny dialog społeczny oraz otwarte konsultacje są kluczowe dla akceptacji inwestycji i uniknięcia protestów, co ma bezpośredni wpływ na powodzenie projektu.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00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Formalności związane z uzyskaniem pozwoleń i warunków przyłączenia są istotnym elementem procesu lokalizacyjnego i powinny być uwzględnione już na etapie wyboru działki.</a:t>
            </a:r>
            <a:endParaRPr sz="100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06" name="Google Shape;406;p41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Kluczowe punkty dotyczące wyboru lokalizacji i znaczenia dialogu społecznego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42"/>
          <p:cNvSpPr/>
          <p:nvPr/>
        </p:nvSpPr>
        <p:spPr>
          <a:xfrm>
            <a:off x="6003750" y="246175"/>
            <a:ext cx="2863800" cy="4610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Hanken Grotesk"/>
              <a:ea typeface="Hanken Grotesk"/>
              <a:cs typeface="Hanken Grotesk"/>
              <a:sym typeface="Hanken Grotesk"/>
            </a:endParaRPr>
          </a:p>
        </p:txBody>
      </p:sp>
      <p:sp>
        <p:nvSpPr>
          <p:cNvPr id="418" name="Google Shape;418;p42" descr="takeaway"/>
          <p:cNvSpPr txBox="1"/>
          <p:nvPr/>
        </p:nvSpPr>
        <p:spPr>
          <a:xfrm>
            <a:off x="6278645" y="514650"/>
            <a:ext cx="2340900" cy="41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" sz="1000">
                <a:solidFill>
                  <a:schemeClr val="accent3"/>
                </a:solidFill>
                <a:latin typeface="Geist"/>
                <a:ea typeface="Geist"/>
                <a:cs typeface="Geist"/>
                <a:sym typeface="Geist"/>
              </a:rPr>
              <a:t>Quiz sprawdza kluczową wiedzę na temat kryteriów wyboru lokalizacji biogazowni, dokumentów planistycznych oraz najczęstszych wyzwań i przepisów prawnych.</a:t>
            </a:r>
            <a:endParaRPr sz="1000">
              <a:solidFill>
                <a:schemeClr val="accent3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19" name="Google Shape;419;p42" descr="title"/>
          <p:cNvSpPr txBox="1">
            <a:spLocks noGrp="1"/>
          </p:cNvSpPr>
          <p:nvPr>
            <p:ph type="title"/>
          </p:nvPr>
        </p:nvSpPr>
        <p:spPr>
          <a:xfrm>
            <a:off x="276375" y="386950"/>
            <a:ext cx="5727300" cy="3705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Część 5: Szybki Quiz!</a:t>
            </a:r>
            <a:endParaRPr/>
          </a:p>
        </p:txBody>
      </p:sp>
      <p:sp>
        <p:nvSpPr>
          <p:cNvPr id="420" name="Google Shape;420;p42" descr="chapter_allcaps"/>
          <p:cNvSpPr txBox="1">
            <a:spLocks noGrp="1"/>
          </p:cNvSpPr>
          <p:nvPr>
            <p:ph type="body" idx="2"/>
          </p:nvPr>
        </p:nvSpPr>
        <p:spPr>
          <a:xfrm>
            <a:off x="276375" y="246175"/>
            <a:ext cx="2773200" cy="2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900"/>
              </a:spcBef>
              <a:spcAft>
                <a:spcPts val="1200"/>
              </a:spcAft>
              <a:buNone/>
            </a:pPr>
            <a:r>
              <a:rPr lang="pl" sz="8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QUIZ</a:t>
            </a:r>
            <a:endParaRPr sz="8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  <p:sp>
        <p:nvSpPr>
          <p:cNvPr id="421" name="Google Shape;421;p42" descr="detail"/>
          <p:cNvSpPr txBox="1"/>
          <p:nvPr/>
        </p:nvSpPr>
        <p:spPr>
          <a:xfrm>
            <a:off x="276375" y="1224375"/>
            <a:ext cx="5602500" cy="36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Wymień trzy z czterech głównych grup kryteriów wyboru lokalizacji biogazowni.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Który dokument planistyczny daje większą pewność prawną inwestorowi: Miejscowy Plan Zagospodarowania Przestrzennego (MPZP) czy Decyzja o Warunkach Zabudowy (WZ)?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Dlaczego bliskość głównych źródeł substratów jest tak ważna dla ekonomiki biogazowni?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Jaki jest najczęstszy powód protestów społecznych przeciwko planom budowy biogazowni?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  <a:p>
            <a:pPr marL="457200" marR="0" lvl="0" indent="-29210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ts val="1000"/>
              <a:buFont typeface="Geist"/>
              <a:buChar char="•"/>
            </a:pPr>
            <a:r>
              <a:rPr lang="pl" sz="1200" dirty="0">
                <a:solidFill>
                  <a:schemeClr val="dk1"/>
                </a:solidFill>
                <a:latin typeface="Geist"/>
                <a:ea typeface="Geist"/>
                <a:cs typeface="Geist"/>
                <a:sym typeface="Geist"/>
              </a:rPr>
              <a:t>Jaka ustawa z 2023 roku wprowadza ułatwienia w lokalizacji niektórych biogazowni rolniczych, np. skracając terminy administracyjne?</a:t>
            </a:r>
            <a:endParaRPr sz="1200" dirty="0">
              <a:solidFill>
                <a:schemeClr val="dk1"/>
              </a:solidFill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22" name="Google Shape;422;p42" descr="header"/>
          <p:cNvSpPr txBox="1"/>
          <p:nvPr/>
        </p:nvSpPr>
        <p:spPr>
          <a:xfrm>
            <a:off x="276375" y="853875"/>
            <a:ext cx="5602500" cy="3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" sz="1100">
                <a:solidFill>
                  <a:schemeClr val="accent1"/>
                </a:solidFill>
                <a:latin typeface="Geist SemiBold"/>
                <a:ea typeface="Geist SemiBold"/>
                <a:cs typeface="Geist SemiBold"/>
                <a:sym typeface="Geist SemiBold"/>
              </a:rPr>
              <a:t>Pytania quizowe sprawdzające wiedzę uczestników na temat kryteriów lokalizacji i przepisów</a:t>
            </a:r>
            <a:endParaRPr sz="1100">
              <a:solidFill>
                <a:schemeClr val="accent1"/>
              </a:solidFill>
              <a:latin typeface="Geist SemiBold"/>
              <a:ea typeface="Geist SemiBold"/>
              <a:cs typeface="Geist SemiBold"/>
              <a:sym typeface="Geist SemiBold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43"/>
          <p:cNvSpPr/>
          <p:nvPr/>
        </p:nvSpPr>
        <p:spPr>
          <a:xfrm>
            <a:off x="3285300" y="-8987"/>
            <a:ext cx="5858700" cy="5152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Geist"/>
              <a:ea typeface="Geist"/>
              <a:cs typeface="Geist"/>
              <a:sym typeface="Geist"/>
            </a:endParaRPr>
          </a:p>
        </p:txBody>
      </p:sp>
      <p:sp>
        <p:nvSpPr>
          <p:cNvPr id="434" name="Google Shape;434;p43" descr="outro_text"/>
          <p:cNvSpPr txBox="1">
            <a:spLocks noGrp="1"/>
          </p:cNvSpPr>
          <p:nvPr>
            <p:ph type="ctrTitle"/>
          </p:nvPr>
        </p:nvSpPr>
        <p:spPr>
          <a:xfrm>
            <a:off x="3664325" y="1193250"/>
            <a:ext cx="5102400" cy="2757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Dziękuję!</a:t>
            </a:r>
            <a:endParaRPr/>
          </a:p>
        </p:txBody>
      </p:sp>
      <p:pic>
        <p:nvPicPr>
          <p:cNvPr id="435" name="Google Shape;435;p43" descr="swappable_0" title="Serpentine Turquoise River Amidst Patchwork Farmlands.jpeg"/>
          <p:cNvPicPr preferRelativeResize="0"/>
          <p:nvPr/>
        </p:nvPicPr>
        <p:blipFill rotWithShape="1">
          <a:blip r:embed="rId3">
            <a:alphaModFix amt="85000"/>
          </a:blip>
          <a:srcRect l="64071"/>
          <a:stretch/>
        </p:blipFill>
        <p:spPr>
          <a:xfrm>
            <a:off x="0" y="-8987"/>
            <a:ext cx="3285300" cy="515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Insight Modern">
  <a:themeElements>
    <a:clrScheme name="Simple Light">
      <a:dk1>
        <a:srgbClr val="0F1111"/>
      </a:dk1>
      <a:lt1>
        <a:srgbClr val="FFFFFF"/>
      </a:lt1>
      <a:dk2>
        <a:srgbClr val="838E8D"/>
      </a:dk2>
      <a:lt2>
        <a:srgbClr val="E6EBE9"/>
      </a:lt2>
      <a:accent1>
        <a:srgbClr val="4CB572"/>
      </a:accent1>
      <a:accent2>
        <a:srgbClr val="60E08E"/>
      </a:accent2>
      <a:accent3>
        <a:srgbClr val="135E4B"/>
      </a:accent3>
      <a:accent4>
        <a:srgbClr val="2BAE8D"/>
      </a:accent4>
      <a:accent5>
        <a:srgbClr val="92FDDB"/>
      </a:accent5>
      <a:accent6>
        <a:srgbClr val="B69AD2"/>
      </a:accent6>
      <a:hlink>
        <a:srgbClr val="135E4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3650</Words>
  <Application>Microsoft Office PowerPoint</Application>
  <PresentationFormat>On-screen Show (16:9)</PresentationFormat>
  <Paragraphs>280</Paragraphs>
  <Slides>27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Verdana</vt:lpstr>
      <vt:lpstr>Hanken Grotesk</vt:lpstr>
      <vt:lpstr>Geist Medium</vt:lpstr>
      <vt:lpstr>Arial</vt:lpstr>
      <vt:lpstr>Libre Franklin Medium</vt:lpstr>
      <vt:lpstr>Geist</vt:lpstr>
      <vt:lpstr>Geist SemiBold</vt:lpstr>
      <vt:lpstr>Insight Modern</vt:lpstr>
      <vt:lpstr>Wybór Lokalizacji Biogazowni</vt:lpstr>
      <vt:lpstr>Agenda</vt:lpstr>
      <vt:lpstr>Wprowadzenie: Lokalizacja – Fundament Sukcesu 📍</vt:lpstr>
      <vt:lpstr>Cztery Filary Lokalizacji: Kryteria Wyboru Miejsca 🏛</vt:lpstr>
      <vt:lpstr>PowerPoint Presentation</vt:lpstr>
      <vt:lpstr>Kryteria Techniczne: Działka i Infrastruktura (1/3)</vt:lpstr>
      <vt:lpstr>PowerPoint Presentation</vt:lpstr>
      <vt:lpstr>Kryteria Techniczne: Działka i Infrastruktura (2/3)</vt:lpstr>
      <vt:lpstr>PowerPoint Presentation</vt:lpstr>
      <vt:lpstr>Kryteria Techniczne: Działka i Infrastruktura (3/3)</vt:lpstr>
      <vt:lpstr>Kryteria Logistyczne: Przepływ Materiałów (1/2)</vt:lpstr>
      <vt:lpstr>PowerPoint Presentation</vt:lpstr>
      <vt:lpstr>Kryteria Logistyczne: Przepływ Materiałów (2/2)</vt:lpstr>
      <vt:lpstr>Kryteria Środowiskowe: Ochrona i Minimalizacja Wpływu (1/2)</vt:lpstr>
      <vt:lpstr>Kryteria Środowiskowe: Ochrona i Minimalizacja Wpływu (2/2)</vt:lpstr>
      <vt:lpstr>Kryteria Społeczne i Planistyczne: Akceptacja i Formalności (1/2)</vt:lpstr>
      <vt:lpstr>Kryteria Społeczne i Planistyczne: Akceptacja i Formalności (2/2)</vt:lpstr>
      <vt:lpstr>Pułapki Lokalizacyjne i Konflikty Społeczne: Czego Unikać? 🚫 (1/3)</vt:lpstr>
      <vt:lpstr>Pułapki Lokalizacyjne i Konflikty Społeczne: Czego Unikać? 🚫 (2/3)</vt:lpstr>
      <vt:lpstr>Pułapki Lokalizacyjne i Konflikty Społeczne: Czego Unikać? 🚫 (3/3)</vt:lpstr>
      <vt:lpstr>Część 2: Dyskusja 💬</vt:lpstr>
      <vt:lpstr>Część 3: Ćwiczenie Praktyczne - Ocena Lokalizacji na Mapie</vt:lpstr>
      <vt:lpstr>Część 3: Ćwiczenie Praktyczne - Karta Oceny Lokalizacji</vt:lpstr>
      <vt:lpstr>Część 4: Kluczowe Wnioski - 5 Zasad Dobrej Lokalizacji</vt:lpstr>
      <vt:lpstr>Część 5: Podsumowanie</vt:lpstr>
      <vt:lpstr>Część 5: Szybki Quiz!</vt:lpstr>
      <vt:lpstr>Dziękuję!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Moduł C: Wybór Lokalizacji Biogazowni</dc:title>
  <cp:lastModifiedBy>Microsoft account</cp:lastModifiedBy>
  <cp:revision>7</cp:revision>
  <dcterms:modified xsi:type="dcterms:W3CDTF">2025-11-01T18:51:36Z</dcterms:modified>
</cp:coreProperties>
</file>