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6" r:id="rId13"/>
    <p:sldId id="278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144000" cy="5143500" type="screen16x9"/>
  <p:notesSz cx="6858000" cy="9144000"/>
  <p:embeddedFontLst>
    <p:embeddedFont>
      <p:font typeface="Geist SemiBold" panose="020B0604020202020204" charset="-18"/>
      <p:regular r:id="rId27"/>
      <p:bold r:id="rId28"/>
    </p:embeddedFont>
    <p:embeddedFont>
      <p:font typeface="Hanken Grotesk" panose="020B0604020202020204" charset="-18"/>
      <p:regular r:id="rId29"/>
      <p:bold r:id="rId30"/>
      <p:italic r:id="rId31"/>
      <p:boldItalic r:id="rId32"/>
    </p:embeddedFont>
    <p:embeddedFont>
      <p:font typeface="Geist" panose="020B0604020202020204" charset="-18"/>
      <p:regular r:id="rId33"/>
      <p:bold r:id="rId34"/>
    </p:embeddedFont>
    <p:embeddedFont>
      <p:font typeface="Geist Medium" panose="020B0604020202020204" charset="-18"/>
      <p:regular r:id="rId35"/>
      <p:bold r:id="rId36"/>
    </p:embeddedFont>
    <p:embeddedFont>
      <p:font typeface="Libre Franklin Medium" panose="020B0604020202020204" charset="-18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FF1C3EB-6C3E-4A22-9504-7606931D201E}">
  <a:tblStyle styleId="{FFF1C3EB-6C3E-4A22-9504-7606931D20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14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78484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SLIDES_API71273366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SLIDES_API71273366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4962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712733662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712733662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142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LIDES_API712733662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SLIDES_API712733662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298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SLIDES_API712733662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SLIDES_API712733662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5877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SLIDES_API712733662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SLIDES_API712733662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7981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SLIDES_API712733662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SLIDES_API712733662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0347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SLIDES_API712733662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SLIDES_API712733662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2882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SLIDES_API712733662_4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SLIDES_API712733662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398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SLIDES_API712733662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SLIDES_API712733662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3760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SLIDES_API712733662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SLIDES_API712733662_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125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SLIDES_API712733662_6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SLIDES_API712733662_6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0092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SLIDES_API712733662_6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SLIDES_API712733662_6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5537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SLIDES_API712733662_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SLIDES_API712733662_7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008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SLIDES_API712733662_7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SLIDES_API712733662_7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7010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SLIDES_API712733662_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SLIDES_API712733662_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41781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SLIDES_API712733662_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SLIDES_API712733662_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55188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SLIDES_API712733662_9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SLIDES_API712733662_9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7562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SLIDES_API712733662_10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SLIDES_API712733662_10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2272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SLIDES_API712733662_1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SLIDES_API712733662_1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77910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SLIDES_API712733662_1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SLIDES_API712733662_1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7965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25" y="1303025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685817" y="1303020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CUSTOM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343921" y="2854905"/>
            <a:ext cx="84561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Sections">
  <p:cSld name="4-Sectio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457200" y="342900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457200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2"/>
          </p:nvPr>
        </p:nvSpPr>
        <p:spPr>
          <a:xfrm>
            <a:off x="2539746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dt" idx="10"/>
          </p:nvPr>
        </p:nvSpPr>
        <p:spPr>
          <a:xfrm>
            <a:off x="457200" y="4800600"/>
            <a:ext cx="22290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ftr" idx="11"/>
          </p:nvPr>
        </p:nvSpPr>
        <p:spPr>
          <a:xfrm>
            <a:off x="2775585" y="4800600"/>
            <a:ext cx="35928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sldNum" idx="12"/>
          </p:nvPr>
        </p:nvSpPr>
        <p:spPr>
          <a:xfrm>
            <a:off x="6865620" y="4800600"/>
            <a:ext cx="18213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3"/>
          </p:nvPr>
        </p:nvSpPr>
        <p:spPr>
          <a:xfrm>
            <a:off x="457200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4"/>
          </p:nvPr>
        </p:nvSpPr>
        <p:spPr>
          <a:xfrm>
            <a:off x="2539746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5"/>
          </p:nvPr>
        </p:nvSpPr>
        <p:spPr>
          <a:xfrm>
            <a:off x="4622292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6"/>
          </p:nvPr>
        </p:nvSpPr>
        <p:spPr>
          <a:xfrm>
            <a:off x="6704838" y="1877673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7"/>
          </p:nvPr>
        </p:nvSpPr>
        <p:spPr>
          <a:xfrm>
            <a:off x="4622292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8"/>
          </p:nvPr>
        </p:nvSpPr>
        <p:spPr>
          <a:xfrm>
            <a:off x="6704838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76375" y="1122250"/>
            <a:ext cx="8591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lvl="3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lvl="4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lvl="5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lvl="6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lvl="7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302789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CONFIDENTIAL | DRAFT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34290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© Copyright 2025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1">
          <p15:clr>
            <a:srgbClr val="E46962"/>
          </p15:clr>
        </p15:guide>
        <p15:guide id="2" pos="174">
          <p15:clr>
            <a:srgbClr val="E46962"/>
          </p15:clr>
        </p15:guide>
        <p15:guide id="3" orient="horz" pos="3059">
          <p15:clr>
            <a:srgbClr val="E46962"/>
          </p15:clr>
        </p15:guide>
        <p15:guide id="4" orient="horz" pos="244">
          <p15:clr>
            <a:srgbClr val="E46962"/>
          </p15:clr>
        </p15:guide>
        <p15:guide id="5" pos="5586">
          <p15:clr>
            <a:srgbClr val="E46962"/>
          </p15:clr>
        </p15:guide>
        <p15:guide id="6" pos="23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0" y="-8975"/>
            <a:ext cx="5858700" cy="515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00" name="Google Shape;100;p21" descr="presentation_title"/>
          <p:cNvSpPr txBox="1">
            <a:spLocks noGrp="1"/>
          </p:cNvSpPr>
          <p:nvPr>
            <p:ph type="ctrTitle"/>
          </p:nvPr>
        </p:nvSpPr>
        <p:spPr>
          <a:xfrm>
            <a:off x="379025" y="458275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Moduł B: Biogaz Rolniczy – Definicje, Uwarunkowania Prawne</a:t>
            </a:r>
            <a:endParaRPr dirty="0"/>
          </a:p>
        </p:txBody>
      </p:sp>
      <p:sp>
        <p:nvSpPr>
          <p:cNvPr id="101" name="Google Shape;101;p21" descr="date"/>
          <p:cNvSpPr txBox="1">
            <a:spLocks noGrp="1"/>
          </p:cNvSpPr>
          <p:nvPr>
            <p:ph type="subTitle" idx="1"/>
          </p:nvPr>
        </p:nvSpPr>
        <p:spPr>
          <a:xfrm>
            <a:off x="379025" y="3215200"/>
            <a:ext cx="5102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BCU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Łukasz Rosik</a:t>
            </a:r>
            <a:endParaRPr sz="1400" dirty="0"/>
          </a:p>
        </p:txBody>
      </p:sp>
      <p:pic>
        <p:nvPicPr>
          <p:cNvPr id="102" name="Google Shape;102;p21" descr="swappable_0" title="Serpentine Turquoise River Amidst Patchwork Farmlands.jpeg"/>
          <p:cNvPicPr preferRelativeResize="0"/>
          <p:nvPr/>
        </p:nvPicPr>
        <p:blipFill rotWithShape="1">
          <a:blip r:embed="rId3">
            <a:alphaModFix amt="85000"/>
          </a:blip>
          <a:srcRect l="64071"/>
          <a:stretch/>
        </p:blipFill>
        <p:spPr>
          <a:xfrm>
            <a:off x="5858700" y="-8975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1100"/>
              <a:t>2</a:t>
            </a:fld>
            <a:endParaRPr sz="1100"/>
          </a:p>
        </p:txBody>
      </p:sp>
      <p:sp>
        <p:nvSpPr>
          <p:cNvPr id="108" name="Google Shape;108;p2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800">
                <a:solidFill>
                  <a:schemeClr val="accent1"/>
                </a:solidFill>
              </a:rPr>
              <a:t>Agenda</a:t>
            </a:r>
            <a:endParaRPr sz="2800">
              <a:solidFill>
                <a:schemeClr val="accent1"/>
              </a:solidFill>
              <a:sym typeface="Geist Medium"/>
            </a:endParaRPr>
          </a:p>
        </p:txBody>
      </p:sp>
      <p:sp>
        <p:nvSpPr>
          <p:cNvPr id="109" name="Google Shape;109;p22" descr="agenda_0"/>
          <p:cNvSpPr txBox="1">
            <a:spLocks noGrp="1"/>
          </p:cNvSpPr>
          <p:nvPr>
            <p:ph type="body" idx="4294967295"/>
          </p:nvPr>
        </p:nvSpPr>
        <p:spPr>
          <a:xfrm>
            <a:off x="342900" y="915800"/>
            <a:ext cx="4014900" cy="3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400" dirty="0">
                <a:solidFill>
                  <a:schemeClr val="dk1"/>
                </a:solidFill>
              </a:rPr>
              <a:t>Wprowadzenie: Po Co Nam Te Przepisy?</a:t>
            </a:r>
            <a:endParaRPr sz="14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400" dirty="0">
                <a:solidFill>
                  <a:schemeClr val="dk1"/>
                </a:solidFill>
              </a:rPr>
              <a:t>Definicje Biogazu Rolniczego (3 części)</a:t>
            </a:r>
            <a:endParaRPr sz="14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400" dirty="0">
                <a:solidFill>
                  <a:schemeClr val="dk1"/>
                </a:solidFill>
              </a:rPr>
              <a:t>Ramy Prawne: Kluczowe Ustawy (4 części)</a:t>
            </a:r>
            <a:endParaRPr sz="14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400" dirty="0">
                <a:solidFill>
                  <a:schemeClr val="dk1"/>
                </a:solidFill>
              </a:rPr>
              <a:t>Rejestr Wytwórców Biogazu </a:t>
            </a:r>
            <a:r>
              <a:rPr lang="pl" sz="1400" dirty="0" smtClean="0">
                <a:solidFill>
                  <a:schemeClr val="dk1"/>
                </a:solidFill>
              </a:rPr>
              <a:t>(KOWR)</a:t>
            </a:r>
            <a:endParaRPr sz="14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400" dirty="0">
                <a:solidFill>
                  <a:schemeClr val="dk1"/>
                </a:solidFill>
              </a:rPr>
              <a:t>Obowiązki Formalne Wytwórcy</a:t>
            </a:r>
            <a:endParaRPr sz="14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r>
              <a:rPr lang="pl" sz="1400" dirty="0">
                <a:solidFill>
                  <a:schemeClr val="dk1"/>
                </a:solidFill>
              </a:rPr>
              <a:t>Logistyka </a:t>
            </a:r>
            <a:r>
              <a:rPr lang="pl" sz="1400" dirty="0" smtClean="0">
                <a:solidFill>
                  <a:schemeClr val="dk1"/>
                </a:solidFill>
              </a:rPr>
              <a:t>Pofermentu: Magazynowanie</a:t>
            </a:r>
          </a:p>
          <a:p>
            <a:pPr marL="228600" lvl="0" indent="-171450">
              <a:lnSpc>
                <a:spcPct val="115000"/>
              </a:lnSpc>
              <a:buClr>
                <a:schemeClr val="accent1"/>
              </a:buClr>
              <a:buChar char="•"/>
            </a:pPr>
            <a:r>
              <a:rPr lang="pl-PL" sz="1400" dirty="0">
                <a:solidFill>
                  <a:schemeClr val="dk1"/>
                </a:solidFill>
              </a:rPr>
              <a:t>Dyskusja: Praktyczne Aspekty Przepisów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sz="1400" dirty="0">
                <a:solidFill>
                  <a:schemeClr val="dk1"/>
                </a:solidFill>
              </a:rPr>
              <a:t>Ćwiczenia Praktyczne </a:t>
            </a:r>
            <a:r>
              <a:rPr lang="pl-PL" sz="1400" dirty="0" smtClean="0">
                <a:solidFill>
                  <a:schemeClr val="dk1"/>
                </a:solidFill>
              </a:rPr>
              <a:t>(zadania</a:t>
            </a:r>
            <a:r>
              <a:rPr lang="pl-PL" sz="1400" dirty="0">
                <a:solidFill>
                  <a:schemeClr val="dk1"/>
                </a:solidFill>
              </a:rPr>
              <a:t>)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sz="1400" dirty="0">
                <a:solidFill>
                  <a:schemeClr val="dk1"/>
                </a:solidFill>
              </a:rPr>
              <a:t>10 Kluczowych Wniosków - Prawo i KZR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sz="1400" dirty="0">
                <a:solidFill>
                  <a:schemeClr val="dk1"/>
                </a:solidFill>
              </a:rPr>
              <a:t>Podsumowanie i Quiz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Char char="•"/>
            </a:pPr>
            <a:r>
              <a:rPr lang="pl-PL" sz="1400" dirty="0">
                <a:solidFill>
                  <a:schemeClr val="dk1"/>
                </a:solidFill>
              </a:rPr>
              <a:t>Dziękuję i Pytania</a:t>
            </a: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endParaRPr sz="1400" dirty="0">
              <a:solidFill>
                <a:schemeClr val="dk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801" y="596798"/>
            <a:ext cx="4710890" cy="3460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Wprowadzenie: Po Co Nam Te Przepisy</a:t>
            </a:r>
            <a:r>
              <a:rPr lang="pl" dirty="0" smtClean="0"/>
              <a:t>?</a:t>
            </a:r>
            <a:endParaRPr dirty="0"/>
          </a:p>
        </p:txBody>
      </p:sp>
      <p:sp>
        <p:nvSpPr>
          <p:cNvPr id="116" name="Google Shape;116;p2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WPROWADZENIE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17" name="Google Shape;117;p23" descr="detail"/>
          <p:cNvSpPr txBox="1"/>
          <p:nvPr/>
        </p:nvSpPr>
        <p:spPr>
          <a:xfrm>
            <a:off x="2407667" y="1669425"/>
            <a:ext cx="6459857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Module A omówiliśmy biologię procesu fermentacji metanowej, teraz skupiamy się na aspektach formalno-prawnych biogazowni rolniczych.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Znajomość definicji, obowiązków i procedur administracyjnych to fundament bezpiecznego i rentownego działania instalacji.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Przepisy standaryzują działalność, zapewniają bezpieczeństwo środowiskowe i techniczne oraz tworzą ramy dla systemów wsparcia finansowego.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Dobrze znając zasady prawne, można unikać kosztownych błędów i maksymalizować korzyści inwestycji.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Ten moduł jest mapą po formalnym krajobrazie energetyki odnawialnej, niezbędną do sprawnego poruszania się w systemie biogazowym.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Przepisy kształtują nie tylko warunki techniczne, ale też ekonomiczne i administracyjne, co wpływa na opłacalność i legalność działalności.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8" name="Google Shape;118;p23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Znaczenie przepisów dla funkcjonowania biogazowni rolniczych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19" name="Google Shape;119;p23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Zrozumienie formalno-prawnych aspektów biogazu rolniczego jest kluczowe dla bezpiecznego i rentownego funkcjonowania biogazowni oraz pełnego wykorzystania potencjału inwestycji.</a:t>
            </a:r>
            <a:endParaRPr sz="1000">
              <a:solidFill>
                <a:schemeClr val="accent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2" y="2383436"/>
            <a:ext cx="2345169" cy="175887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/>
              <a:t>I. Co To Jest Biogaz Rolniczy? Definicje Kluczowe 📖 (1/3)</a:t>
            </a:r>
            <a:endParaRPr sz="2400"/>
          </a:p>
        </p:txBody>
      </p:sp>
      <p:sp>
        <p:nvSpPr>
          <p:cNvPr id="125" name="Google Shape;125;p24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800"/>
              <a:t>4</a:t>
            </a:fld>
            <a:endParaRPr sz="800"/>
          </a:p>
        </p:txBody>
      </p:sp>
      <p:sp>
        <p:nvSpPr>
          <p:cNvPr id="126" name="Google Shape;126;p24" descr="header_0"/>
          <p:cNvSpPr/>
          <p:nvPr/>
        </p:nvSpPr>
        <p:spPr>
          <a:xfrm>
            <a:off x="380575" y="1629550"/>
            <a:ext cx="42063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Podstawowe pojęcia biogazu i biometanu</a:t>
            </a:r>
            <a:endParaRPr sz="10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7" name="Google Shape;127;p24" descr="header_1"/>
          <p:cNvSpPr/>
          <p:nvPr/>
        </p:nvSpPr>
        <p:spPr>
          <a:xfrm>
            <a:off x="4659975" y="1629550"/>
            <a:ext cx="42063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Definicja Biogazu Rolniczego (BR) i jej znaczenie</a:t>
            </a:r>
            <a:endParaRPr sz="10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8" name="Google Shape;128;p24" descr="detail_0"/>
          <p:cNvSpPr txBox="1"/>
          <p:nvPr/>
        </p:nvSpPr>
        <p:spPr>
          <a:xfrm>
            <a:off x="379025" y="1924450"/>
            <a:ext cx="40749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 powstaje w procesie beztlenowego rozkładu materii organicznej przez mikroorganizmy (fermentacja metanowa).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Główne składniki biogazu to Metan (CH₄, 50-75% obj.) oraz Dwutlenek węgla (CO₂, 25-45% obj.), a także H₂S, H₂, N₂.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Biometan to biogaz oczyszczony do parametrów jakościowych gazu ziemnego, zawierający prawie czysty metan (&gt;97% CH₄).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fermentacji metanowej jest podstawą produkcji biogazu, który może być wykorzystywany jako źródło energii odnawialnej.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9" name="Google Shape;129;p24" descr="detail_1"/>
          <p:cNvSpPr txBox="1"/>
          <p:nvPr/>
        </p:nvSpPr>
        <p:spPr>
          <a:xfrm>
            <a:off x="4658450" y="1924450"/>
            <a:ext cx="40749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 rolniczy różni się od innych typów biogazu, takich jak biogaz składowiskowy czy ściekowy.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Definicja biogazu rolniczego określa, które instalacje podlegają pod przepisy dotyczące OZE i mogą korzystać ze wsparcia (taryfy FIT/FIP, aukcje).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Znajomość definicji jest kluczowa dla prawidłowego funkcjonowania i legalności biogazowni rolniczej.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Poprawne rozpoznanie biogazu rolniczego pozwala uniknąć błędów formalnych i umożliwia pełne wykorzystanie potencjału inwestycji.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0" name="Google Shape;130;p24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DEFINICJE</a:t>
            </a:r>
            <a:endParaRPr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1" name="Google Shape;131;p24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accent3"/>
                </a:solidFill>
              </a:rPr>
              <a:t>Biogaz to gaz powstający w procesie fermentacji beztlenowej, zawierający głównie metan i dwutlenek węgla. Biometan to oczyszczony biogaz o wysokiej zawartości metanu. Definicja biogazu rolniczego jest kluczowa dla rozróżnienia go od innych typów biogazu i decyduje o przepisach oraz możliwościach wsparcia finansowego.</a:t>
            </a:r>
            <a:endParaRPr sz="105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I. Co To Jest Biogaz Rolniczy? Definicje Kluczowe 📖 (2/3)</a:t>
            </a:r>
            <a:endParaRPr/>
          </a:p>
        </p:txBody>
      </p:sp>
      <p:sp>
        <p:nvSpPr>
          <p:cNvPr id="137" name="Google Shape;137;p25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DEFINICJE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8" name="Google Shape;138;p25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Zgodnie z Art. 2 pkt 2 Ustawy o Odnawialnych Źródłach Energii (Ustawa OZE) z 2015 r. (z późn. zm.), biogaz rolniczy to gaz powstały w fermentacji metanowej wyłącznie z określonych substratów.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Produkty rolne i uboczne rolnictwa, w tym odchody zwierzęce.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Produkty z przetwórstwa rolnego i uboczne, odpady lub pozostałości z tego przetwórstwa (w tym produkcja żywności), pochodzące z zakładów przemysłowych oraz zakładowych oczyszczalni ścieków rolno-spożywczych.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Produkty spożywcze przeterminowane lub nieprzydatne do spożycia.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Tłuszcze i mieszaniny olejów z separacji olej/woda zawierające wyłącznie oleje jadalne i tłuszcze.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Biomasa roślinna z terenów innych niż zaewidencjonowane jako rolne.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Odchody zwierzęce z działalności innej niż rolnicza.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WAŻNE WYŁĄCZENIE: nie obejmuje biogazu z odpadów komunalnych, składowisk odpadów oraz oczyszczalni ścieków innych niż rolno-spożywcze.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9" name="Google Shape;139;p25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Definicja Biogazu Rolniczego wg Ustawy OZE 2015 oraz wyłączenia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40" name="Google Shape;140;p25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Definicja biogazu rolniczego wg Ustawy OZE 2015 precyzuje dozwolone substraty i wyłączenia, które są kluczowe dla kwalifikacji instalacji i korzystania z systemów wsparcia.</a:t>
            </a:r>
            <a:endParaRPr sz="1000">
              <a:solidFill>
                <a:schemeClr val="accent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07" y="2470438"/>
            <a:ext cx="2000330" cy="16373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I. Co To Jest Biogaz Rolniczy? Definicje Kluczowe 📖 (3/3)</a:t>
            </a:r>
            <a:endParaRPr/>
          </a:p>
        </p:txBody>
      </p:sp>
      <p:sp>
        <p:nvSpPr>
          <p:cNvPr id="146" name="Google Shape;146;p26"/>
          <p:cNvSpPr txBox="1">
            <a:spLocks noGrp="1"/>
          </p:cNvSpPr>
          <p:nvPr>
            <p:ph type="sldNum" idx="12"/>
          </p:nvPr>
        </p:nvSpPr>
        <p:spPr>
          <a:xfrm>
            <a:off x="6736775" y="4903475"/>
            <a:ext cx="20625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6</a:t>
            </a:fld>
            <a:endParaRPr/>
          </a:p>
        </p:txBody>
      </p:sp>
      <p:sp>
        <p:nvSpPr>
          <p:cNvPr id="147" name="Google Shape;147;p26" descr="header"/>
          <p:cNvSpPr/>
          <p:nvPr/>
        </p:nvSpPr>
        <p:spPr>
          <a:xfrm>
            <a:off x="6736775" y="870025"/>
            <a:ext cx="21312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Substraty uprzywilejowane - znaczenie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48" name="Google Shape;148;p26" descr="table_title"/>
          <p:cNvSpPr/>
          <p:nvPr/>
        </p:nvSpPr>
        <p:spPr>
          <a:xfrm>
            <a:off x="379025" y="870016"/>
            <a:ext cx="62541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Lista substratów uprzywilejowanych (Ustawa o ułatwieniach 2023)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49" name="Google Shape;149;p26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DEFINICJE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50" name="Google Shape;150;p26"/>
          <p:cNvSpPr/>
          <p:nvPr/>
        </p:nvSpPr>
        <p:spPr>
          <a:xfrm>
            <a:off x="6736775" y="4113925"/>
            <a:ext cx="2131200" cy="8346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51" name="Google Shape;151;p26" descr="takeaway"/>
          <p:cNvSpPr txBox="1"/>
          <p:nvPr/>
        </p:nvSpPr>
        <p:spPr>
          <a:xfrm>
            <a:off x="6736775" y="4114050"/>
            <a:ext cx="2131200" cy="8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Trzymanie się listy substratów uprzywilejowanych jest kluczowe dla skorzystania z ułatwień prawnych i uproszczonego statusu pofermentu.</a:t>
            </a:r>
            <a:endParaRPr sz="90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graphicFrame>
        <p:nvGraphicFramePr>
          <p:cNvPr id="152" name="Google Shape;152;p26" descr="table"/>
          <p:cNvGraphicFramePr/>
          <p:nvPr/>
        </p:nvGraphicFramePr>
        <p:xfrm>
          <a:off x="379025" y="1207975"/>
          <a:ext cx="6253950" cy="3647875"/>
        </p:xfrm>
        <a:graphic>
          <a:graphicData uri="http://schemas.openxmlformats.org/drawingml/2006/table">
            <a:tbl>
              <a:tblPr>
                <a:noFill/>
                <a:tableStyleId>{FFF1C3EB-6C3E-4A22-9504-7606931D201E}</a:tableStyleId>
              </a:tblPr>
              <a:tblGrid>
                <a:gridCol w="2084650"/>
                <a:gridCol w="2084650"/>
                <a:gridCol w="2084650"/>
              </a:tblGrid>
              <a:tr h="521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Grupa substratów</a:t>
                      </a:r>
                      <a:endParaRPr sz="800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Przykłady (wybrane)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Status prawny wg Rozporządzenia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1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Grupa 1: Biomasa z produkcji rolnej i leśnej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Odchody zwierzęce, słoma, inne naturalne substancje z produkcji rolniczej i leśnej (w tym uprawy hydroponiczne, grzyby)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Uprzywilejowany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1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Grupa 2: Inne pochodzenia biologicznego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Biomasa z terenów zielonych: trawa bezpośrednio od producenta (nie odpady komunalne)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Uprzywilejowany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1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Produkty uboczne pochodzenia zwierzęcego (kategorie 2 i 3)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Nawóz naturalny, treść przewodu pokarmowego (kat. 2), materiały kat. 3 np. surowce nienadające się do spożycia, serwatka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Uprzywilejowany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1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Płynne i stałe substancje z produkcji biogazu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Poferment uzyskany z substratów z tej listy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Uprzywilejowany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1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Produkty uboczne pochodzenia rolniczego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Wysłodki, wytłoki, wywary, osady z mycia surowców rolnych, biomasa z przetwórstwa żywności, surowce nienadające się do spożycia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Uprzywilejowany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21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Specyficzne odpady rolnicze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Odpady z rolnictwa (np. kody 02 01 03, 02 01 06), z przetwórstwa zwierzęcego (02 02 03), roślinnego (02 03 04), cukrowniczego (02 04 80), mleczarskiego (02 05 80), napojów (02 07 80)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Uprzywilejowany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53" name="Google Shape;153;p26" descr="detail"/>
          <p:cNvSpPr txBox="1"/>
          <p:nvPr/>
        </p:nvSpPr>
        <p:spPr>
          <a:xfrm>
            <a:off x="6632875" y="1164925"/>
            <a:ext cx="2235000" cy="26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Nowe przepisy z 2023 r. wprowadzają szczegółową listę substratów, których użycie umożliwia ułatwienia prawne i uproszczony status pofermentu.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Lista obejmuje m.in. biomasę z produkcji rolnej i leśnej, produkty uboczne pochodzenia zwierzęcego i roślinnego oraz specyficzne odpady rolnicze.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Trzymanie się tej listy jest warunkiem koniecznym do korzystania z uproszczeń i pełnoprawnego statusu nawozu dla pofermentu.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Substraty spoza listy wykluczają możliwość uproszczeń oraz wymagają zachowania statusu odpadu pofermentu.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59" name="Google Shape;159;p27" descr="takeaway"/>
          <p:cNvSpPr txBox="1"/>
          <p:nvPr/>
        </p:nvSpPr>
        <p:spPr>
          <a:xfrm>
            <a:off x="6792575" y="514650"/>
            <a:ext cx="1876200" cy="2334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Funkcjonowanie biogazowni rolniczych jest regulowane przez kluczowe akty prawne, które definiują warunki wsparcia, rejestracji oraz ułatwienia inwestycyjne. Ustawa OZE z 2015 r. stanowi podstawę systemu wsparcia, a Ustawa o ułatwieniach z 2023 r. upraszcza procesy inwestycyjne i administracyjne dla biogazowni spełniających określone kryteria.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0" name="Google Shape;160;p27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Ustawa o Odnawialnych Źródłach Energii (Ustawa OZE) z 2015 r.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61" name="Google Shape;161;p27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Podstawa systemu wsparcia dla OZE w Polsce.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Definiuje biogaz rolniczy oraz zasady wsparcia (systemy aukcyjne, taryfy FIT/FIP).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Wprowadza obowiązek rejestracji wytwórców biogazu w rejestrze prowadzonym przez 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KOWR.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Umożliwia uzyskanie świadectw pochodzenia lub udział w systemach aukcyjnych / FIT/FIP dla nowych instalacji.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2" name="Google Shape;162;p27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"Przyspieszacz" inwestycji dla biogazowni do 3,5 MWe używających substratów z uprzywilejowanej listy.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Umożliwia lokalizację na gruntach rolnych bez zmiany MPZP pod warunkami (głównie dla gospodarstw &lt; 1 ha).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Skraca terminy wydawania decyzji (np. warunki zabudowy do 65 dni, przyłączenie do sieci dla BR ≤ 2MW do 90 dni).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Wprowadza rewolucyjną zmianę statusu pofermentu, upraszczając jego obieg prawny.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3" name="Google Shape;163;p27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Ustawa o ułatwieniach (2023)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64" name="Google Shape;164;p2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II. Ramy Prawne Działalności: Kluczowe Ustawy ⚖️ (1/4)</a:t>
            </a:r>
            <a:endParaRPr/>
          </a:p>
        </p:txBody>
      </p:sp>
      <p:sp>
        <p:nvSpPr>
          <p:cNvPr id="165" name="Google Shape;165;p27" descr="chapter_allcaps"/>
          <p:cNvSpPr txBox="1">
            <a:spLocks noGrp="1"/>
          </p:cNvSpPr>
          <p:nvPr>
            <p:ph type="body" idx="2"/>
          </p:nvPr>
        </p:nvSpPr>
        <p:spPr>
          <a:xfrm>
            <a:off x="276250" y="12702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RAMY PRAWNE</a:t>
            </a:r>
            <a:endParaRPr sz="8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66" name="Google Shape;166;p27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425" y="3117375"/>
            <a:ext cx="2299125" cy="1532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72" name="Google Shape;172;p28" descr="takeaway"/>
          <p:cNvSpPr txBox="1"/>
          <p:nvPr/>
        </p:nvSpPr>
        <p:spPr>
          <a:xfrm>
            <a:off x="6792575" y="514650"/>
            <a:ext cx="1876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Zmiana statusu pofermentu na produkt nawozowy to kluczowa nowość, która upraszcza gospodarowanie produktem końcowym biogazowni. Nowy status eliminuje wymóg zezwoleń na odpad R10, ale obowiązuje jedynie przy użyciu substratów z uprzywilejowanej listy. To przynosi uproszczenia administracyjne, lecz wymaga zgłoszenia i przestrzegania nowych obowiązków kontrolnych.</a:t>
            </a:r>
            <a:endParaRPr sz="11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3" name="Google Shape;173;p28" descr="header_0"/>
          <p:cNvSpPr txBox="1"/>
          <p:nvPr/>
        </p:nvSpPr>
        <p:spPr>
          <a:xfrm>
            <a:off x="276250" y="818825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Rewolucyjna Zmiana Statusu Pofermentu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74" name="Google Shape;174;p28" descr="detail_0"/>
          <p:cNvSpPr txBox="1"/>
          <p:nvPr/>
        </p:nvSpPr>
        <p:spPr>
          <a:xfrm>
            <a:off x="1428398" y="818825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Dotyczy produktu końcowego biogazowni – pofermentu.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Stary status: poferment był odpadem (kody 19 06 05 lub 19 06 06), wymagającym zezwoleń na odzysk R10.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Nowy status (od 11.09.2023): poferment z substratów z uprzywilejowanej listy nie jest już odpadem.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Może być wprowadzony do obrotu jako nawóz organiczny lub środek poprawiający właściwości gleby na podstawie deklaracji producenta.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Obowiązek poinformowania WIORiN na 14 dni przed wprowadzeniem produktu do obrotu.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5" name="Google Shape;175;p28" descr="detail_1"/>
          <p:cNvSpPr txBox="1"/>
          <p:nvPr/>
        </p:nvSpPr>
        <p:spPr>
          <a:xfrm>
            <a:off x="1428398" y="2164663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Użyte substraty: wcześniej dowolne, teraz wyłącznie biomasa z uprzywilejowanej listy (odchody, słoma, biomasa rolnicza i leśna).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Wymagane zezwolenia: przed 2023 r. – zezwolenie na odbiór odpadu i proces odzysku R10; po 2023 r. – deklaracja producenta i zgłoszenie do WIORiN.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Korzyści nowego statusu: uproszczenie administracyjne, pełnoprawny status nawozu, łatwiejsza sprzedaż i obrót.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6" name="Google Shape;176;p28" descr="header_1"/>
          <p:cNvSpPr txBox="1"/>
          <p:nvPr/>
        </p:nvSpPr>
        <p:spPr>
          <a:xfrm>
            <a:off x="276250" y="2164662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Porównanie Statusu Pofermentu - Przed i Po 2023 r.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77" name="Google Shape;177;p2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dirty="0"/>
              <a:t>II. Ramy Prawne Działalności: Kluczowe Ustawy </a:t>
            </a:r>
            <a:r>
              <a:rPr lang="pl" sz="1800" dirty="0" smtClean="0"/>
              <a:t>⚖ </a:t>
            </a:r>
            <a:r>
              <a:rPr lang="pl" sz="1800" dirty="0"/>
              <a:t>(2/4)</a:t>
            </a:r>
            <a:endParaRPr sz="1800" dirty="0"/>
          </a:p>
        </p:txBody>
      </p:sp>
      <p:sp>
        <p:nvSpPr>
          <p:cNvPr id="178" name="Google Shape;178;p28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7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RAMY PRAWNE</a:t>
            </a:r>
            <a:endParaRPr sz="7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79" name="Google Shape;179;p28"/>
          <p:cNvCxnSpPr/>
          <p:nvPr/>
        </p:nvCxnSpPr>
        <p:spPr>
          <a:xfrm>
            <a:off x="256973" y="22316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0" name="Google Shape;180;p28" descr="detail_1"/>
          <p:cNvSpPr txBox="1"/>
          <p:nvPr/>
        </p:nvSpPr>
        <p:spPr>
          <a:xfrm>
            <a:off x="1428398" y="3510493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Użyte substraty: wcześniej dowolne, teraz wyłącznie biomasa z uprzywilejowanej listy (odchody, słoma, biomasa rolnicza i leśna).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Wymagane zezwolenia: przed 2023 r. – zezwolenie na odbiór odpadu i proces odzysku R10; po 2023 r. – deklaracja producenta i zgłoszenie do WIORiN.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Korzyści nowego statusu: uproszczenie administracyjne, pełnoprawny status nawozu, łatwiejsza sprzedaż i obrót.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1" name="Google Shape;181;p28" descr="header_1"/>
          <p:cNvSpPr txBox="1"/>
          <p:nvPr/>
        </p:nvSpPr>
        <p:spPr>
          <a:xfrm>
            <a:off x="276250" y="3510493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Porównanie Statusu Pofermentu - Przed i Po 2023 r.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82" name="Google Shape;182;p28"/>
          <p:cNvCxnSpPr/>
          <p:nvPr/>
        </p:nvCxnSpPr>
        <p:spPr>
          <a:xfrm>
            <a:off x="276375" y="35105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II. Ramy Prawne Działalności: Kluczowe Ustawy </a:t>
            </a:r>
            <a:r>
              <a:rPr lang="pl" dirty="0" smtClean="0"/>
              <a:t>⚖ </a:t>
            </a:r>
            <a:r>
              <a:rPr lang="pl" dirty="0"/>
              <a:t>(3/4)</a:t>
            </a:r>
            <a:endParaRPr dirty="0"/>
          </a:p>
        </p:txBody>
      </p:sp>
      <p:sp>
        <p:nvSpPr>
          <p:cNvPr id="188" name="Google Shape;188;p2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9</a:t>
            </a:fld>
            <a:endParaRPr/>
          </a:p>
        </p:txBody>
      </p:sp>
      <p:sp>
        <p:nvSpPr>
          <p:cNvPr id="189" name="Google Shape;189;p29" descr="header_0"/>
          <p:cNvSpPr/>
          <p:nvPr/>
        </p:nvSpPr>
        <p:spPr>
          <a:xfrm>
            <a:off x="379025" y="823925"/>
            <a:ext cx="11172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Prawo ochrony środowiska i gospodarka odpadami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0" name="Google Shape;190;p29" descr="header_1"/>
          <p:cNvSpPr/>
          <p:nvPr/>
        </p:nvSpPr>
        <p:spPr>
          <a:xfrm>
            <a:off x="379025" y="1954386"/>
            <a:ext cx="11160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Raportowanie emisji – KOBiZE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1" name="Google Shape;191;p29" descr="detail_0"/>
          <p:cNvSpPr txBox="1"/>
          <p:nvPr/>
        </p:nvSpPr>
        <p:spPr>
          <a:xfrm>
            <a:off x="1336850" y="823925"/>
            <a:ext cx="75306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Biogazownia jest wytwórcą odpadów i musi prowadzić ewidencję w Bazie Danych Odpadowych (BDO).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Dotyczy odpadów eksploatacyjnych, takich jak zużyte oleje, filtry, opakowania, zużyty węgiel aktywny i inne.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Prowadzenie ewidencji i raportowanie jest obowiązkowe dla zgodności z przepisami.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System BDO służy monitorowaniu i kontroli gospodarowania odpadami przez biogazownie.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2" name="Google Shape;192;p29" descr="detail_1"/>
          <p:cNvSpPr txBox="1"/>
          <p:nvPr/>
        </p:nvSpPr>
        <p:spPr>
          <a:xfrm>
            <a:off x="1340524" y="1954399"/>
            <a:ext cx="75234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Obowiązek raportowania emisji do powietrza, głównie z jednostek kogeneracyjnych (CHP) i pochodni gazowej.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Raporty składane są do Krajowego Ośrodka Bilansowania i Zarządzania Emisjami (KOBiZE).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Monitorowanie emisji jest kluczowe dla spełnienia wymogów środowiskowych i kontroli wpływu na jakość powietrza.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Dane z KOBiZE są wykorzystywane do oceny realizacji polityki klimatycznej i ochrony środowiska.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3" name="Google Shape;193;p29" descr="header_2"/>
          <p:cNvSpPr/>
          <p:nvPr/>
        </p:nvSpPr>
        <p:spPr>
          <a:xfrm>
            <a:off x="379025" y="3084847"/>
            <a:ext cx="11151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Kryteria Zrównoważonego Rozwoju (KZR)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4" name="Google Shape;194;p29" descr="detail_2"/>
          <p:cNvSpPr txBox="1"/>
          <p:nvPr/>
        </p:nvSpPr>
        <p:spPr>
          <a:xfrm>
            <a:off x="1336875" y="3084900"/>
            <a:ext cx="75177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Wymogi Unii Europejskiej wdrożone do polskiego prawa (Dyrektywy RED II/III i Ustawa OZE).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Zapewniają, że biomasa używana do produkcji energii pochodzi ze zrównoważonych źródeł i gwarantują redukcję emisji gazów cieplarnianych.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Dotyczą głównie instalacji produkujących biometan oraz korzystających z systemów wsparcia (np. aukcje dla mocy &gt; 500 kWel).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Obejmują wymogi oszczędności emisji GHG, kryteria dotyczące gruntów oraz system bilansu masy.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Wytwórcy muszą dokumentować pochodzenie biomasy, prowadzić obliczenia redukcji emisji i poddawać się audytom certyfikacyjnym.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5" name="Google Shape;195;p2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PRAWO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96" name="Google Shape;196;p29" descr="takeaway"/>
          <p:cNvSpPr txBox="1"/>
          <p:nvPr/>
        </p:nvSpPr>
        <p:spPr>
          <a:xfrm>
            <a:off x="485524" y="4323879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Biogazownie rolnicze podlegają przepisom ochrony środowiska, gospodarce odpadami oraz emisjom, a także spełniają kryteria zrównoważonego rozwoju (KZR), które są kluczowe dla legalnego i ekologicznego funkcjonowania instalacji oraz dostępu do systemów wsparcia.</a:t>
            </a:r>
            <a:endParaRPr sz="900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7" name="Google Shape;197;p29"/>
          <p:cNvSpPr/>
          <p:nvPr/>
        </p:nvSpPr>
        <p:spPr>
          <a:xfrm rot="5400000">
            <a:off x="321554" y="4573304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dirty="0"/>
              <a:t>Wymagania KZR INiG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8" y="781812"/>
            <a:ext cx="6370558" cy="407925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l-PL" sz="1200" dirty="0" smtClean="0">
                <a:solidFill>
                  <a:schemeClr val="tx1"/>
                </a:solidFill>
              </a:rPr>
              <a:t>Certyfikacja </a:t>
            </a:r>
            <a:r>
              <a:rPr lang="pl-PL" sz="1200" dirty="0">
                <a:solidFill>
                  <a:schemeClr val="tx1"/>
                </a:solidFill>
              </a:rPr>
              <a:t>całego łańcucha dostaw, poświadczenia o zrównoważoności (POS) od </a:t>
            </a:r>
            <a:r>
              <a:rPr lang="pl-PL" sz="1200" dirty="0" smtClean="0">
                <a:solidFill>
                  <a:schemeClr val="tx1"/>
                </a:solidFill>
              </a:rPr>
              <a:t>początku łańcucha </a:t>
            </a:r>
            <a:r>
              <a:rPr lang="pl-PL" sz="1200" dirty="0">
                <a:solidFill>
                  <a:schemeClr val="tx1"/>
                </a:solidFill>
              </a:rPr>
              <a:t>dostaw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 smtClean="0">
                <a:solidFill>
                  <a:schemeClr val="tx1"/>
                </a:solidFill>
              </a:rPr>
              <a:t>Prowadzenie </a:t>
            </a:r>
            <a:r>
              <a:rPr lang="pl-PL" sz="1200" dirty="0">
                <a:solidFill>
                  <a:schemeClr val="tx1"/>
                </a:solidFill>
              </a:rPr>
              <a:t>bilansu masy zgodnie z zasadami KZR INiG, w tym nadzór nad strumieniami </a:t>
            </a:r>
            <a:r>
              <a:rPr lang="pl-PL" sz="1200" dirty="0" smtClean="0">
                <a:solidFill>
                  <a:schemeClr val="tx1"/>
                </a:solidFill>
              </a:rPr>
              <a:t>biogazu kierowanymi </a:t>
            </a:r>
            <a:r>
              <a:rPr lang="pl-PL" sz="1200" dirty="0">
                <a:solidFill>
                  <a:schemeClr val="tx1"/>
                </a:solidFill>
              </a:rPr>
              <a:t>do produkcji energii elektrycznej </a:t>
            </a:r>
            <a:r>
              <a:rPr lang="pl-PL" sz="1200" dirty="0" smtClean="0">
                <a:solidFill>
                  <a:schemeClr val="tx1"/>
                </a:solidFill>
              </a:rPr>
              <a:t>i biometanu</a:t>
            </a:r>
            <a:endParaRPr lang="pl-PL" sz="12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 smtClean="0">
                <a:solidFill>
                  <a:schemeClr val="tx1"/>
                </a:solidFill>
              </a:rPr>
              <a:t>Pozyskiwanie </a:t>
            </a:r>
            <a:r>
              <a:rPr lang="pl-PL" sz="1200" dirty="0">
                <a:solidFill>
                  <a:schemeClr val="tx1"/>
                </a:solidFill>
              </a:rPr>
              <a:t>surowców z terenów dozwolonych lub odpadów/pozostałości </a:t>
            </a:r>
            <a:r>
              <a:rPr lang="pl-PL" sz="1200" dirty="0" smtClean="0">
                <a:solidFill>
                  <a:schemeClr val="tx1"/>
                </a:solidFill>
              </a:rPr>
              <a:t>spełniających definicję (Dokumenty KZR INiG)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 smtClean="0">
                <a:solidFill>
                  <a:schemeClr val="tx1"/>
                </a:solidFill>
              </a:rPr>
              <a:t>Wykazanie </a:t>
            </a:r>
            <a:r>
              <a:rPr lang="pl-PL" sz="1200" dirty="0">
                <a:solidFill>
                  <a:schemeClr val="tx1"/>
                </a:solidFill>
              </a:rPr>
              <a:t>emisji/redukcji emisji GHG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 smtClean="0">
                <a:solidFill>
                  <a:schemeClr val="tx1"/>
                </a:solidFill>
              </a:rPr>
              <a:t>Wytyczne </a:t>
            </a:r>
            <a:r>
              <a:rPr lang="pl-PL" sz="1200" dirty="0">
                <a:solidFill>
                  <a:schemeClr val="tx1"/>
                </a:solidFill>
              </a:rPr>
              <a:t>w zakresie dokumentowania spełnienia KZR dla strumieni wyjściowych (</a:t>
            </a:r>
            <a:r>
              <a:rPr lang="pl-PL" sz="1200" dirty="0" smtClean="0">
                <a:solidFill>
                  <a:schemeClr val="tx1"/>
                </a:solidFill>
              </a:rPr>
              <a:t>energii elektrycznej</a:t>
            </a:r>
            <a:r>
              <a:rPr lang="pl-PL" sz="1200" dirty="0">
                <a:solidFill>
                  <a:schemeClr val="tx1"/>
                </a:solidFill>
              </a:rPr>
              <a:t>, biometanu, bioLNG</a:t>
            </a:r>
            <a:r>
              <a:rPr lang="pl-PL" sz="1200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chemeClr val="tx1"/>
                </a:solidFill>
              </a:rPr>
              <a:t>Konieczność udowodnienia spełnienia odpowiednich wymagań w zależności od </a:t>
            </a:r>
            <a:r>
              <a:rPr lang="pl-PL" sz="1200" dirty="0" smtClean="0">
                <a:solidFill>
                  <a:schemeClr val="tx1"/>
                </a:solidFill>
              </a:rPr>
              <a:t>stosowanego surowca</a:t>
            </a:r>
            <a:endParaRPr lang="pl-PL" sz="12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 smtClean="0">
                <a:solidFill>
                  <a:schemeClr val="tx1"/>
                </a:solidFill>
              </a:rPr>
              <a:t>System </a:t>
            </a:r>
            <a:r>
              <a:rPr lang="pl-PL" sz="1200" dirty="0">
                <a:solidFill>
                  <a:schemeClr val="tx1"/>
                </a:solidFill>
              </a:rPr>
              <a:t>dostarcza szczegółowych wytycznych do dokumentowania spełnienia KZR dla każdej </a:t>
            </a:r>
            <a:r>
              <a:rPr lang="pl-PL" sz="1200" dirty="0" smtClean="0">
                <a:solidFill>
                  <a:schemeClr val="tx1"/>
                </a:solidFill>
              </a:rPr>
              <a:t>grupy surowców</a:t>
            </a:r>
            <a:endParaRPr lang="pl-PL" sz="12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 smtClean="0">
                <a:solidFill>
                  <a:schemeClr val="tx1"/>
                </a:solidFill>
              </a:rPr>
              <a:t>Przedsiębiorstwo </a:t>
            </a:r>
            <a:r>
              <a:rPr lang="pl-PL" sz="1200" dirty="0">
                <a:solidFill>
                  <a:schemeClr val="tx1"/>
                </a:solidFill>
              </a:rPr>
              <a:t>otrzymuje certyfikat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 smtClean="0">
                <a:solidFill>
                  <a:schemeClr val="tx1"/>
                </a:solidFill>
              </a:rPr>
              <a:t>Konieczność </a:t>
            </a:r>
            <a:r>
              <a:rPr lang="pl-PL" sz="1200" dirty="0">
                <a:solidFill>
                  <a:schemeClr val="tx1"/>
                </a:solidFill>
              </a:rPr>
              <a:t>dokumentowania spełnienia KZR dla każdej partii biogazu/biometanu/bioLNG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 smtClean="0">
                <a:solidFill>
                  <a:schemeClr val="tx1"/>
                </a:solidFill>
              </a:rPr>
              <a:t>Uzyskanie </a:t>
            </a:r>
            <a:r>
              <a:rPr lang="pl-PL" sz="1200" dirty="0">
                <a:solidFill>
                  <a:schemeClr val="tx1"/>
                </a:solidFill>
              </a:rPr>
              <a:t>certyfikatu nie oznacza automatycznie, że każda partia </a:t>
            </a:r>
            <a:r>
              <a:rPr lang="pl-PL" sz="1200" dirty="0" smtClean="0">
                <a:solidFill>
                  <a:schemeClr val="tx1"/>
                </a:solidFill>
              </a:rPr>
              <a:t>biogazu/biometanu/bioLNG będzie </a:t>
            </a:r>
            <a:r>
              <a:rPr lang="pl-PL" sz="1200" dirty="0">
                <a:solidFill>
                  <a:schemeClr val="tx1"/>
                </a:solidFill>
              </a:rPr>
              <a:t>spełniała KZR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 smtClean="0">
                <a:solidFill>
                  <a:schemeClr val="tx1"/>
                </a:solidFill>
              </a:rPr>
              <a:t>Partia </a:t>
            </a:r>
            <a:r>
              <a:rPr lang="pl-PL" sz="1200" dirty="0">
                <a:solidFill>
                  <a:schemeClr val="tx1"/>
                </a:solidFill>
              </a:rPr>
              <a:t>biogazu/biometanu/bioLNG opisana jest dokumentem POS (proof of sustainability – </a:t>
            </a:r>
            <a:r>
              <a:rPr lang="pl-PL" sz="1200" dirty="0" smtClean="0">
                <a:solidFill>
                  <a:schemeClr val="tx1"/>
                </a:solidFill>
              </a:rPr>
              <a:t>dowódzrównoważoności</a:t>
            </a:r>
            <a:r>
              <a:rPr lang="pl-PL" sz="1200" dirty="0">
                <a:solidFill>
                  <a:schemeClr val="tx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 smtClean="0">
                <a:solidFill>
                  <a:schemeClr val="tx1"/>
                </a:solidFill>
              </a:rPr>
              <a:t>Przedmiotem </a:t>
            </a:r>
            <a:r>
              <a:rPr lang="pl-PL" sz="1200" dirty="0">
                <a:solidFill>
                  <a:schemeClr val="tx1"/>
                </a:solidFill>
              </a:rPr>
              <a:t>transakcji jest biometan spełniający KZR, do którego dołączono dokument POS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chemeClr val="tx1"/>
                </a:solidFill>
              </a:rPr>
              <a:t>Nie jest możliwy obrót wyłącznie dokumentami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507" y="1851708"/>
            <a:ext cx="1654571" cy="193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645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2" y="572200"/>
            <a:ext cx="9144000" cy="449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36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873"/>
            <a:ext cx="9134185" cy="485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335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III. Rejestr Wytwórców Biogazu Rolniczego </a:t>
            </a:r>
            <a:r>
              <a:rPr lang="pl" dirty="0" smtClean="0"/>
              <a:t>(KOWR) </a:t>
            </a:r>
            <a:r>
              <a:rPr lang="pl" dirty="0"/>
              <a:t>📝</a:t>
            </a:r>
            <a:endParaRPr dirty="0"/>
          </a:p>
        </p:txBody>
      </p:sp>
      <p:sp>
        <p:nvSpPr>
          <p:cNvPr id="203" name="Google Shape;203;p3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13</a:t>
            </a:fld>
            <a:endParaRPr/>
          </a:p>
        </p:txBody>
      </p:sp>
      <p:sp>
        <p:nvSpPr>
          <p:cNvPr id="204" name="Google Shape;204;p30" descr="header_0"/>
          <p:cNvSpPr/>
          <p:nvPr/>
        </p:nvSpPr>
        <p:spPr>
          <a:xfrm>
            <a:off x="380005" y="1454150"/>
            <a:ext cx="27966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Cel i Procedura Rejestracji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5" name="Google Shape;205;p30" descr="header_1"/>
          <p:cNvSpPr/>
          <p:nvPr/>
        </p:nvSpPr>
        <p:spPr>
          <a:xfrm>
            <a:off x="3225098" y="1454150"/>
            <a:ext cx="27966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Wymagane Dokumenty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6" name="Google Shape;206;p30" descr="detail_0"/>
          <p:cNvSpPr txBox="1"/>
          <p:nvPr/>
        </p:nvSpPr>
        <p:spPr>
          <a:xfrm>
            <a:off x="32362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Wpis do rejestru wytwórców biogazu rolniczego jest obowiązkowy do legalnego działania w systemie OZE.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lvl="0" indent="-174625">
              <a:spcBef>
                <a:spcPts val="400"/>
              </a:spcBef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Rejestr prowadzony jest przez </a:t>
            </a:r>
            <a:r>
              <a:rPr lang="pl-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Krajowy Ośrodek Wsparcia </a:t>
            </a:r>
            <a:r>
              <a:rPr lang="pl-PL" sz="95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Rolnictwa (KOWR)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Cel rejestru: ewidencja podmiotów, monitorowanie rynku i podstawa do korzystania z systemów wsparcia (aukcje, taryfy FIT/FIP</a:t>
            </a:r>
            <a:r>
              <a:rPr lang="pl" sz="95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).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Weryfikacja wniosku sprawdza kompletność i zgodność z definicją biogazu rolniczego, zwłaszcza rodzaj używanych substratów.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7" name="Google Shape;207;p30" descr="detail_1"/>
          <p:cNvSpPr txBox="1"/>
          <p:nvPr/>
        </p:nvSpPr>
        <p:spPr>
          <a:xfrm>
            <a:off x="316857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Dane podmiotu wytwarzającego biogaz (np. nazwa, adres, NIP).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Informacje o instalacji: lokalizacja, moc zainstalowana elektryczna, rodzaj technologii, data uruchomienia.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Opis techniczny instalacji i schemat technologiczny.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Oświadczenia prawne, m.in. o niezaleganiu z podatkami, spełnianiu definicji biogazu rolniczego oraz warunków Ustawy o ułatwieniach (jeśli dotyczy).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Dowód opłaty skarbowej za złożenie wniosku.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8" name="Google Shape;208;p3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REJESTRACJA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09" name="Google Shape;209;p30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41350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dirty="0">
                <a:solidFill>
                  <a:schemeClr val="accent3"/>
                </a:solidFill>
              </a:rPr>
              <a:t>Każdy wytwórca biogazu rolniczego musi uzyskać wpis do rejestru prowadzonego przez </a:t>
            </a:r>
            <a:r>
              <a:rPr lang="pl" sz="950" dirty="0" smtClean="0">
                <a:solidFill>
                  <a:schemeClr val="accent3"/>
                </a:solidFill>
              </a:rPr>
              <a:t>Krajowy Ośrodek Wsparcia Rolnictwa, </a:t>
            </a:r>
            <a:r>
              <a:rPr lang="pl" sz="950" dirty="0">
                <a:solidFill>
                  <a:schemeClr val="accent3"/>
                </a:solidFill>
              </a:rPr>
              <a:t>co jest niezbędne do legalnego funkcjonowania i korzystania z systemów wsparcia. Procedura wymaga złożenia kompletnych dokumentów, a najczęstsze błędy dotyczą nieprawidłowej kwalifikacji substratów, braków formalnych oraz błędów technicznych.</a:t>
            </a:r>
            <a:endParaRPr sz="950" dirty="0">
              <a:solidFill>
                <a:schemeClr val="accent3"/>
              </a:solidFill>
            </a:endParaRPr>
          </a:p>
        </p:txBody>
      </p:sp>
      <p:sp>
        <p:nvSpPr>
          <p:cNvPr id="210" name="Google Shape;210;p30" descr="header_1"/>
          <p:cNvSpPr/>
          <p:nvPr/>
        </p:nvSpPr>
        <p:spPr>
          <a:xfrm>
            <a:off x="6071223" y="1454150"/>
            <a:ext cx="27966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Wymagane Dokumenty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1" name="Google Shape;211;p30" descr="detail_1"/>
          <p:cNvSpPr txBox="1"/>
          <p:nvPr/>
        </p:nvSpPr>
        <p:spPr>
          <a:xfrm>
            <a:off x="6014700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Dane podmiotu wytwarzającego biogaz (np. nazwa, adres, NIP).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Informacje o instalacji: lokalizacja, moc zainstalowana elektryczna, rodzaj technologii, data uruchomienia.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Opis techniczny instalacji i schemat technologiczny.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Oświadczenia prawne, m.in. o niezaleganiu z podatkami, spełnianiu definicji biogazu rolniczego oraz warunków Ustawy o ułatwieniach (jeśli dotyczy).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Dowód opłaty skarbowej za złożenie wniosku.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" descr="detail"/>
          <p:cNvSpPr txBox="1"/>
          <p:nvPr/>
        </p:nvSpPr>
        <p:spPr>
          <a:xfrm>
            <a:off x="6752425" y="1545475"/>
            <a:ext cx="2122200" cy="3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31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Raporty do </a:t>
            </a:r>
            <a:r>
              <a:rPr lang="pl" sz="95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KOWRobejmują </a:t>
            </a: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ilość wytworzonej energii, zużycie substratów i dane techniczne, niezbędne do rozliczeń wsparcia.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Ewidencja i sprawozdawczość gospodarki odpadami w systemie BDO, dotycząca odpadów eksploatacyjnych.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Raportowanie emisji do powietrza do KOBiZE związane z jednostkami kogeneracyjnymi i pochodnią gazową.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Kontrole przestrzegania zasad stosowania nawozów i statusu pofermentu prowadzone przez PIORiN oraz nadzór techniczny UDT.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7" name="Google Shape;217;p3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IV. Obowiązki Formalne Wytwórcy: Nie Tylko Produkcja 📋</a:t>
            </a:r>
            <a:endParaRPr/>
          </a:p>
        </p:txBody>
      </p:sp>
      <p:sp>
        <p:nvSpPr>
          <p:cNvPr id="218" name="Google Shape;218;p31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14</a:t>
            </a:fld>
            <a:endParaRPr/>
          </a:p>
        </p:txBody>
      </p:sp>
      <p:sp>
        <p:nvSpPr>
          <p:cNvPr id="219" name="Google Shape;219;p31" descr="header"/>
          <p:cNvSpPr/>
          <p:nvPr/>
        </p:nvSpPr>
        <p:spPr>
          <a:xfrm>
            <a:off x="6764550" y="1248300"/>
            <a:ext cx="21222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Obowiązki formalne i sprawozdawcze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20" name="Google Shape;220;p31" descr="table_title"/>
          <p:cNvSpPr/>
          <p:nvPr/>
        </p:nvSpPr>
        <p:spPr>
          <a:xfrm>
            <a:off x="276375" y="1248300"/>
            <a:ext cx="63906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Obowiązki sprawozdawcze i formalne wytwórcy biogazu rolniczego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21" name="Google Shape;221;p31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FORMALNOŚCI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22" name="Google Shape;222;p31" descr="takeaway"/>
          <p:cNvSpPr txBox="1">
            <a:spLocks noGrp="1"/>
          </p:cNvSpPr>
          <p:nvPr>
            <p:ph type="subTitle" idx="1"/>
          </p:nvPr>
        </p:nvSpPr>
        <p:spPr>
          <a:xfrm>
            <a:off x="276375" y="781800"/>
            <a:ext cx="8591400" cy="46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Prowadzenie biogazowni wymaga systematycznego wypełniania obowiązków sprawozdawczych i formalnych, które są kluczowe dla legalnej i efektywnej działalności.</a:t>
            </a:r>
            <a:endParaRPr/>
          </a:p>
        </p:txBody>
      </p:sp>
      <p:graphicFrame>
        <p:nvGraphicFramePr>
          <p:cNvPr id="223" name="Google Shape;223;p31" descr="table"/>
          <p:cNvGraphicFramePr/>
          <p:nvPr>
            <p:extLst>
              <p:ext uri="{D42A27DB-BD31-4B8C-83A1-F6EECF244321}">
                <p14:modId xmlns:p14="http://schemas.microsoft.com/office/powerpoint/2010/main" val="852643380"/>
              </p:ext>
            </p:extLst>
          </p:nvPr>
        </p:nvGraphicFramePr>
        <p:xfrm>
          <a:off x="358175" y="1545475"/>
          <a:ext cx="6308600" cy="3423584"/>
        </p:xfrm>
        <a:graphic>
          <a:graphicData uri="http://schemas.openxmlformats.org/drawingml/2006/table">
            <a:tbl>
              <a:tblPr>
                <a:noFill/>
                <a:tableStyleId>{FFF1C3EB-6C3E-4A22-9504-7606931D201E}</a:tableStyleId>
              </a:tblPr>
              <a:tblGrid>
                <a:gridCol w="1577150"/>
                <a:gridCol w="1577150"/>
                <a:gridCol w="1577150"/>
                <a:gridCol w="1577150"/>
              </a:tblGrid>
              <a:tr h="545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dirty="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Obowiązek</a:t>
                      </a:r>
                      <a:endParaRPr sz="800" dirty="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Instytucja odpowiedzialna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Opis obowiązku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Częstotliwość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545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Raporty o produkcji energii i zużyciu substratów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dirty="0" smtClean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URE, KOWR</a:t>
                      </a: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Raportowanie ilości wyprodukowanej energii, zużytych substratów oraz danych technicznych niezbędnych do rozliczeń wsparcia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Miesięczna/Kwartalna/Roczna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5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Ewidencja i sprawozdawczość gospodarki odpadami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BDO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Prowadzenie ewidencji odpadów eksploatacyjnych (np. zużyte oleje, filtry) i składanie rocznych sprawozdań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dirty="0" smtClean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Roczna, miesięczna</a:t>
                      </a: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5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Raportowanie emisji do powietrza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KOBiZE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Raportowanie emisji z jednostek kogeneracyjnych i pochodni gazowej do Krajowego Ośrodka Bilansowania i Zarządzania Emisjami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dirty="0" smtClean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Roczna, miesięczna</a:t>
                      </a: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5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Kontrole przestrzegania zasad stosowania nawozów i pofermentu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PIORiN/ARiMR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Kontrola przestrzegania limitów nawozów, terminów stosowania oraz zgłoszenia produktu pofermentacyjnego do WIORiN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Ciągła (kontrole)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5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Nadzór techniczny urządzeń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UDT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Przeglądy i nadzór techniczny urządzeń ciśnieniowych jak zbiorniki, rurociągi, zgodnie z harmonogramem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Zgodnie z harmonogramem UDT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29" name="Google Shape;229;p32" descr="takeaway"/>
          <p:cNvSpPr txBox="1"/>
          <p:nvPr/>
        </p:nvSpPr>
        <p:spPr>
          <a:xfrm>
            <a:off x="6792575" y="514650"/>
            <a:ext cx="1876200" cy="224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Magazynowanie i stosowanie pofermentu podlega ścisłym regulacjom prawnym dotyczącym terminów, sposobu aplikacji oraz ograniczeń ilościowych. Przestrzeganie tych wymogów zapewnia ochronę środowiska i zgodność z prawem, a także optymalizuje wykorzystanie pofermentu jako nawozu organicznego.</a:t>
            </a:r>
            <a:endParaRPr sz="9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0" name="Google Shape;230;p32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Wymogi Magazynowania pofermentu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31" name="Google Shape;231;p32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Zgodnie z Rozporządzeniem MRiRW z 16.04.2008 r. oraz Art. 20 Ustawy o nawozach i nawożeniu, poferment musi być magazynowany zgodnie z określonymi zasadami.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Okres magazynowania: minimum 3 miesiące (grudzień, styczeń, luty), kiedy stosowanie jest zabronione.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Zalecane jest zapewnienie magazynowania na 5-6 miesięcy ze względu na warunki pogodowe i ograniczenia stosowania (np. zamarznięta lub zalana gleba).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Terminy aplikacji nawozów naturalnych i produktów pofermentacyjnych: od 1 marca do 30 listopada.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Zakaz stosowania: na glebach zamarzniętych do głębokości 30 cm, zalanych, nasyconych wodą lub pokrytych śniegiem.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2" name="Google Shape;232;p32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 zastosowaniu nawozów naturalnych (w tym pofermentu w statusie odpadu R10) w postaci płynnej lub stałej należy je przykryć lub wymieszać z glebą nie później niż następnego dnia.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Wyjątek stanowią użytki zielone i uprawy wieloletnie, gdzie mieszanie nie jest wymagane.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Celem tych wymogów jest ograniczenie strat azotu w formie amoniaku (NH₃) do atmosfery.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Maksymalna roczna dawka azotu (N) z nawozów naturalnych i organicznych, w tym pofermentu, na 1 ha użytków rolnych nie może przekroczyć 170 kg N.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3" name="Google Shape;233;p32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Wymogi Aplikacji pofermentu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34" name="Google Shape;234;p3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V. Logistyka Pofermentu w świetle prawa: Magazynowanie i Stosowanie</a:t>
            </a:r>
            <a:endParaRPr sz="1800"/>
          </a:p>
        </p:txBody>
      </p:sp>
      <p:sp>
        <p:nvSpPr>
          <p:cNvPr id="235" name="Google Shape;235;p32" descr="chapter_allcaps"/>
          <p:cNvSpPr txBox="1">
            <a:spLocks noGrp="1"/>
          </p:cNvSpPr>
          <p:nvPr>
            <p:ph type="body" idx="2"/>
          </p:nvPr>
        </p:nvSpPr>
        <p:spPr>
          <a:xfrm>
            <a:off x="276250" y="12702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7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LOGISTYKA</a:t>
            </a:r>
            <a:endParaRPr sz="7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36" name="Google Shape;236;p32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686" y="2760804"/>
            <a:ext cx="2685978" cy="179065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Część 2: Dyskusja 💬 (1/2)</a:t>
            </a:r>
            <a:endParaRPr sz="1800"/>
          </a:p>
        </p:txBody>
      </p:sp>
      <p:sp>
        <p:nvSpPr>
          <p:cNvPr id="242" name="Google Shape;242;p33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600"/>
              <a:t>16</a:t>
            </a:fld>
            <a:endParaRPr sz="600"/>
          </a:p>
        </p:txBody>
      </p:sp>
      <p:sp>
        <p:nvSpPr>
          <p:cNvPr id="243" name="Google Shape;243;p33" descr="header_0"/>
          <p:cNvSpPr/>
          <p:nvPr/>
        </p:nvSpPr>
        <p:spPr>
          <a:xfrm>
            <a:off x="379025" y="823925"/>
            <a:ext cx="11172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Wybór Substratu a Status Pofermentu</a:t>
            </a:r>
            <a:endParaRPr sz="8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4" name="Google Shape;244;p33" descr="header_1"/>
          <p:cNvSpPr/>
          <p:nvPr/>
        </p:nvSpPr>
        <p:spPr>
          <a:xfrm>
            <a:off x="379025" y="1954386"/>
            <a:ext cx="11160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Status Pofermentu jako Produktu</a:t>
            </a:r>
            <a:endParaRPr sz="8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5" name="Google Shape;245;p33" descr="detail_0"/>
          <p:cNvSpPr txBox="1"/>
          <p:nvPr/>
        </p:nvSpPr>
        <p:spPr>
          <a:xfrm>
            <a:off x="1336850" y="823925"/>
            <a:ext cx="75306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 ułatwieniach promuje wąską listę substratów (głównie rolniczych), aby uprościć status pofermentu do produktu nawozowego.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Praktyczne konsekwencje ograniczenia się do substratów z listy (np. gnojowica i kiszonka) obejmują uproszczenie formalności administracyjnych.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Użycie poza listą, np. odpadów tłuszczowych z przetwórstwa, powoduje, że poferment pozostaje odpadem, co komplikuje jego zagospodarowanie.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Pytanie do rozważenia: Czy zysk z uproszczenia formalności rekompensuje potencjalnie niższy uzysk energii?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Dyskusja nad wpływem na rentowność biogazowni i logistykę gospodarowania pofermentem.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6" name="Google Shape;246;p33" descr="detail_1"/>
          <p:cNvSpPr txBox="1"/>
          <p:nvPr/>
        </p:nvSpPr>
        <p:spPr>
          <a:xfrm>
            <a:off x="1340524" y="1954399"/>
            <a:ext cx="75234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Zmiana statusu pofermentu na produkt nawozowy otwiera nowe możliwości ekonomiczne, np. sprzedaż pod własną marką.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Nowy status wymaga jednak nowych obowiązków kontrolnych, w tym kontroli WIORiN i odpowiedzialności za deklarowany skład produktu.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Operatorzy mogą korzystać z uproszczeń administracyjnych, ale muszą spełniać wymogi informacyjne i jakościowe.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Nowe obowiązki wiążą się z formalnym zgłoszeniem produktu do WIORiN oraz prowadzeniem dokumentacji zgodnej z przepisami.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Szanse ekonomiczne i ryzyka związane z nowym statusem pofermentu należy dokładnie rozważyć.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7" name="Google Shape;247;p33" descr="header_2"/>
          <p:cNvSpPr/>
          <p:nvPr/>
        </p:nvSpPr>
        <p:spPr>
          <a:xfrm>
            <a:off x="379025" y="3084847"/>
            <a:ext cx="11151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KZR – Bariera czy Standard?</a:t>
            </a:r>
            <a:endParaRPr sz="8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8" name="Google Shape;248;p33" descr="detail_2"/>
          <p:cNvSpPr txBox="1"/>
          <p:nvPr/>
        </p:nvSpPr>
        <p:spPr>
          <a:xfrm>
            <a:off x="1336875" y="3084900"/>
            <a:ext cx="75177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Kryteria Zrównoważonego Rozwoju (KZR) dotyczą głównie biometanu i instalacji korzystających z systemów wsparcia (np. aukcje dla mocy &gt; 500 kWel).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Wymagają szczegółowej dokumentacji pochodzenia biomasy i kalkulacji redukcji emisji gazów cieplarnianych (GHG).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Największym wyzwaniem jest praktyczne zarządzanie łańcuchem dostaw biomasy od rolnika do biogazowni, zapewniając pełną transparentność i zgodność.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KZR to nie tylko wymóg prawny, ale standard jakościowy, który wpływa na dostęp do wsparcia i wizerunek inwestycji.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Operatorzy muszą być świadomi kosztów i obowiązków związanych z prowadzeniem dokumentacji i audytów.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9" name="Google Shape;249;p33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7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DYSKUSJA</a:t>
            </a:r>
            <a:endParaRPr sz="7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0" name="Google Shape;250;p33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Dyskusja skupia się na praktycznych aspektach wyboru substratów, statusu pofermentu oraz kryteriów zrównoważonego rozwoju (KZR) i ich wpływie na rentowność biogazowni oraz obowiązki operatorów. Analiza tych zagadnień pomaga zrozumieć kompromisy między uproszczeniem formalności a efektywnością produkcji.</a:t>
            </a:r>
            <a:endParaRPr sz="8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1" name="Google Shape;251;p33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4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57" name="Google Shape;257;p34" descr="takeaway"/>
          <p:cNvSpPr txBox="1"/>
          <p:nvPr/>
        </p:nvSpPr>
        <p:spPr>
          <a:xfrm>
            <a:off x="6792575" y="514650"/>
            <a:ext cx="1876200" cy="2527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Biurokracja w codziennej pracy biogazowni rolniczej to wyzwanie zwłaszcza dla mniejszych podmiotów, które potrzebują wsparcia w obsłudze obowiązków formalnych. Magazynowanie pofermentu wymaga przemyślanej logistyki i technologii, a nowy status produktu otwiera możliwości, ale też nakłada odpowiedzialność kontrolną.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8" name="Google Shape;258;p34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Biurokracja w codziennej pracy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9" name="Google Shape;259;p34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Ewidencja w BDO, raporty do 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KOWR, URE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 KOBiZE oraz dokumentacja KZR generują znaczące obciążenia administracyjne.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Dla mniejszych podmiotów, np. rodzinnych gospodarstw rolnych, prowadzenie tych obowiązków jest dużym wyzwaniem.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Ważne jest korzystanie z profesjonalnego wsparcia, np. doradców, firm consultingowych lub specjalistów ds. biogazu.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Automatyzacja i systemy informatyczne mogą znacznie ułatwić zarządzanie dokumentacją i raportowaniem.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Regularne szkolenia i aktualizacja wiedzy są kluczowe, aby uniknąć błędów i sankcji.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0" name="Google Shape;260;p34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Przepisy wymagają zdolności magazynowania pofermentu przez minimum 3 miesiące (grudzień-luty), co w praktyce oznacza pojemność na 5-6 miesięcy z powodu warunków pogodowych.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Budowa i eksploatacja dużych zbiorników to istotne koszty oraz wyzwania techniczne, w tym zapewnienie mieszania i opróżniania.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Nowy status pofermentu jako produktu nawozowego ułatwia logistykę poprzez możliwość sprzedaży i obrotu, ale nakłada obowiązek zgłoszenia do WIORiN i odpowiedzialność za deklarowany skład.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Uproszczenie formalne może być rekompensatą za konieczność ścisłej kontroli jakości i zgodności produktu.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Ważne jest planowanie logistyki tak, aby zapewnić efektywne wykorzystanie pofermentu i minimalizować ryzyko strat.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1" name="Google Shape;261;p34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Logistyka i status pofermentu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62" name="Google Shape;262;p3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Część 2: Dyskusja 💬 (2/2)</a:t>
            </a:r>
            <a:endParaRPr/>
          </a:p>
        </p:txBody>
      </p:sp>
      <p:sp>
        <p:nvSpPr>
          <p:cNvPr id="263" name="Google Shape;263;p34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DYSKUSJA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64" name="Google Shape;264;p34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270" y="3020241"/>
            <a:ext cx="2123259" cy="212325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5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70" name="Google Shape;270;p35" descr="takeaway"/>
          <p:cNvSpPr txBox="1"/>
          <p:nvPr/>
        </p:nvSpPr>
        <p:spPr>
          <a:xfrm>
            <a:off x="6278645" y="514650"/>
            <a:ext cx="23409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Analiza scenariusza firmy Bio-Energia sp. z o.o. pozwala praktycznie zrozumieć zastosowanie przepisów dotyczących kwalifikacji inwestora, substratów oraz statusu pofermentu w biogazowni rolniczej.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1" name="Google Shape;271;p3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Część 3: Ćwiczenia Praktyczne 👨‍🔬 (1/2)</a:t>
            </a:r>
            <a:endParaRPr/>
          </a:p>
        </p:txBody>
      </p:sp>
      <p:sp>
        <p:nvSpPr>
          <p:cNvPr id="272" name="Google Shape;272;p35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3" name="Google Shape;273;p35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Firma "Bio-Energia sp. z o.o." jest w 100% własnością rolnika Jana Kowalskiego i planuje budowę biogazowni o mocy 1,2 MWe, produkującej około 5 mln m³ biogazu rocznie.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Substraty planowane do użycia: gnojowica i kiszonka z gospodarstwa J. Kowalskiego oraz tłuszcze z separacji olej/woda pochodzące z lokalnej restauracji (stanowiące 8% masy wsadu).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Pytanie 1: Czy "Bio-Energia sp. z o.o." spełnia warunki Art. 3 Ustawy o ułatwieniach jako podmiot uprawniony? Proszę uzasadnić odpowiedź.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Pytanie 2: Czy planowana moc i produkcja biogazu spełniają warunki Art. 4 ust. 1 pkt 2 Ustawy o ułatwieniach? Uzasadnij odpowiedź.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Pytanie 3: Czy biogazownia spełnia warunek uprzywilejowanego statusu pofermentu jako produktu nawozowego, czyli czy substraty kwalifikują się do listy uprzywilejowanych?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Pytanie 4: Jeśli nie spełnia, jakie są konsekwencje dla statusu pofermentu i jakie zezwolenia są wymagane do jego zagospodarowania?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Omówienie wyników ćwiczenia pozwoli lepiej zrozumieć praktyczne aspekty stosowania przepisów prawnych dotyczących biogazu rolniczego i ułatwień inwestycyjnych.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4" name="Google Shape;274;p35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Ćwiczenie A: Kwalifikacja Inwestora i Substratów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6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80" name="Google Shape;280;p36" descr="takeaway"/>
          <p:cNvSpPr txBox="1"/>
          <p:nvPr/>
        </p:nvSpPr>
        <p:spPr>
          <a:xfrm>
            <a:off x="6278645" y="514650"/>
            <a:ext cx="23409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Poprawne wypełnienie wniosku do Rejestru Wytwórców Biogazu Rolniczego jest kluczowe dla uzyskania wpisu i skorzystania z systemów wsparcia. Użycie niedozwolonych substratów skutkuje odrzuceniem wniosku i brakiem kwalifikacji do uproszczonych procedur.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1" name="Google Shape;281;p3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Część 3: Ćwiczenia Praktyczne 👨‍🔬 (2/2)</a:t>
            </a:r>
            <a:endParaRPr/>
          </a:p>
        </p:txBody>
      </p:sp>
      <p:sp>
        <p:nvSpPr>
          <p:cNvPr id="282" name="Google Shape;282;p36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3" name="Google Shape;283;p36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Pole "Rodzaj substratu" zawiera niedozwolony substrat: osady ściekowe z oczyszczalni komunalnej (10%) - nie spełnia definicji biogazu rolniczego zgodnie z Ustawą OZE.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Naruszenie warunku definicji biogazu rolniczego skutkuje brakiem kwalifikacji do rejestru wytwórców biogazu rolniczego i tym samym brakiem dostępu do systemów wsparcia.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Złożenie wniosku z niedozwolonym substratem będzie skutkować odmową wpisu przez 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KOWR po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weryfikacji.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Konsekwencje prawne i finansowe obejmują niemożność sprzedaży energii jako OZE oraz konieczność dostosowania substratów do wymogów prawnych.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Biogazownia z osadami komunalnymi nie kwalifikuje się do uproszczonego 90-dniowego terminu wydania warunków przyłączenia do sieci według Prawa Energetycznego.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usunąć osady ściekowe z oczyszczalni komunalnej z listy substratów, aby spełnić warunki rejestru i uproszczonych procedur.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Wniosek powinien zawierać dane zgodne z definicją biogazu rolniczego i warunkami Ustawy o ułatwieniach, aby uniknąć opóźnień i odrzuceń.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4" name="Google Shape;284;p36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Analiza błędów we wniosku do Rejestru </a:t>
            </a:r>
            <a:r>
              <a:rPr lang="pl" sz="1100" dirty="0" smtClean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KOWR i </a:t>
            </a:r>
            <a:r>
              <a:rPr lang="pl" sz="11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ich konsekwencje</a:t>
            </a:r>
            <a:endParaRPr sz="11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7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90" name="Google Shape;290;p37" descr="takeaway"/>
          <p:cNvSpPr txBox="1"/>
          <p:nvPr/>
        </p:nvSpPr>
        <p:spPr>
          <a:xfrm>
            <a:off x="6792575" y="514650"/>
            <a:ext cx="1876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Podsumowanie najważniejszych aspektów formalno-prawnych funkcjonowania biogazowni rolniczych. Znajomość definicji, ustaw, wymogów rejestracji oraz obowiązków jest kluczowa dla legalnego i efektywnego działania. Nowe regulacje z 2023 roku wprowadzają uproszczenia, ale także nowe obowiązki dotyczące pofermentu i kryteriów zrównoważonego rozwoju.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91" name="Google Shape;291;p37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definicje i ustawy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2" name="Google Shape;292;p37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Definicja BR jest kluczowa: Biogaz rolniczy jest ściśle zdefiniowany przez listę dozwolonych substratów w Ustawie OZE. Użycie niedozwolonych (np. osadów komunalnych) wyklucza status BR.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OZE to podstawa: Reguluje rynek OZE, systemy wsparcia oraz obowiązek rejestracji w rejestrze </a:t>
            </a:r>
            <a:r>
              <a:rPr lang="pl" sz="8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KOWR.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Rejestr </a:t>
            </a:r>
            <a:r>
              <a:rPr lang="pl" sz="8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KOWRjest </a:t>
            </a: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obowiązkowy: Wpis do Rejestru Wytwórców BR jest konieczny do legalnej sprzedaży energii w systemach wsparcia.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 Ułatwieniach (2023) przyspiesza inwestycje: Upraszcza proces inwestycyjny dla instalacji do 3,5 MWe i oferuje uproszczony status pofermentu, ale tylko przy użyciu ściśle określonej listy substratów rolniczych.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Poferment jako Produkt: Nowy status produktu nawozowego eliminuje konieczność zezwoleń na odpad R10, ale tylko dla BR z wąskiej listy substratów.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93" name="Google Shape;293;p37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Zgłoszenie do WIORiN: Wprowadzenie produktu pofermentacyjnego do obrotu/użytku wymaga zgłoszenia do Wojewódzkiego Inspektoratu Ochrony Roślin i Nasiennictwa.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Magazynowanie pofermentu: Wymagany minimalny okres magazynowania to 3 miesiące (1 grudnia – koniec lutego), praktycznie zalecane jest magazynowanie na 5-6 miesięcy z uwagi na warunki atmosferyczne.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Dawka 170 kg N/ha: Maksymalna roczna dawka azotu z nawozów naturalnych i produktów pofermentacyjnych nie może przekroczyć 170 kg N na 1 ha użytków rolnych.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KZR dla Biometanu i Dużych OZE: Kryteria Zrównoważonego Rozwoju są obowiązkowe i kluczowe, wymagają udowodnienia redukcji emisji gazów cieplarnianych i pochodzenia biomasy.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Bieżące obowiązki: Regularne raporty do </a:t>
            </a:r>
            <a:r>
              <a:rPr lang="pl" sz="8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KOWR, URE</a:t>
            </a: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, KOBiZE, prowadzenie ewidencji BDO oraz nadzór techniczny UDT są konieczne dla zgodności i bezpieczeństwa działalności.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94" name="Google Shape;294;p37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Obowiązki i praktyczne wymogi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5" name="Google Shape;295;p3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/>
              <a:t>Część 4: 10 Kluczowych Wniosków - Prawo, Rejestracja i KZR</a:t>
            </a:r>
            <a:endParaRPr sz="1600"/>
          </a:p>
        </p:txBody>
      </p:sp>
      <p:sp>
        <p:nvSpPr>
          <p:cNvPr id="296" name="Google Shape;296;p37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6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</a:t>
            </a:r>
            <a:endParaRPr sz="6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97" name="Google Shape;297;p37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Część 5: Podsumowanie i Quiz (1/2)</a:t>
            </a:r>
            <a:endParaRPr/>
          </a:p>
        </p:txBody>
      </p:sp>
      <p:sp>
        <p:nvSpPr>
          <p:cNvPr id="303" name="Google Shape;303;p38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4" name="Google Shape;304;p38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Ramy formalno-prawne są nieodłącznym elementem funkcjonowania biogazowni.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Poznaliśmy kluczowe definicje: Biogaz, Biometan, Biogaz Rolniczy oraz najważniejsze akty prawne: Ustawa OZE, Ustawa o ułatwieniach, Ustawa o nawozach.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Szczególną uwagę zwróciliśmy na nową Ustawę o ułatwieniach z 2023 r., która upraszcza status pofermentu dla określonych instalacji i substratów oraz skraca terminy administracyjne.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Omówiliśmy procedurę rejestracji w </a:t>
            </a:r>
            <a:r>
              <a:rPr lang="pl" sz="12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KOWR oraz </a:t>
            </a: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cykliczne obowiązki sprawozdawcze </a:t>
            </a:r>
            <a:r>
              <a:rPr lang="pl" sz="12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(KOWR, URE</a:t>
            </a: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, KOBiZE, BDO) i wymogi KZR.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Znajomość przepisów i skrupulatność w dokumentacji to podstawa legalnej i opłacalnej działalności.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5" name="Google Shape;305;p38" descr="header"/>
          <p:cNvSpPr txBox="1"/>
          <p:nvPr/>
        </p:nvSpPr>
        <p:spPr>
          <a:xfrm>
            <a:off x="276375" y="1669425"/>
            <a:ext cx="1898256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6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 najważniejszych przepisów dotyczących biogazu rolniczego</a:t>
            </a:r>
            <a:endParaRPr sz="16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6" name="Google Shape;306;p38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187568" y="820615"/>
            <a:ext cx="8804031" cy="737848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 dirty="0">
                <a:solidFill>
                  <a:schemeClr val="accent3"/>
                </a:solidFill>
              </a:rPr>
              <a:t>Ramy formalno-prawne biogazu rolniczego obejmują dokładne definicje, kluczowe ustawy i procedury rejestracyjne, które są fundamentem legalnej i rentownej działalności. Znajomość obowiązków sprawozdawczych oraz wymogów dotyczących pofermentu i KZR zapewnia bezpieczeństwo i efektywność operacyjną.</a:t>
            </a:r>
            <a:endParaRPr sz="10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800"/>
              <a:t>Część 5: Podsumowanie i Quiz (2/2)</a:t>
            </a:r>
            <a:endParaRPr sz="2800"/>
          </a:p>
        </p:txBody>
      </p:sp>
      <p:sp>
        <p:nvSpPr>
          <p:cNvPr id="312" name="Google Shape;312;p3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900"/>
              <a:t>22</a:t>
            </a:fld>
            <a:endParaRPr sz="900"/>
          </a:p>
        </p:txBody>
      </p:sp>
      <p:sp>
        <p:nvSpPr>
          <p:cNvPr id="313" name="Google Shape;313;p39" descr="header_0"/>
          <p:cNvSpPr/>
          <p:nvPr/>
        </p:nvSpPr>
        <p:spPr>
          <a:xfrm>
            <a:off x="379025" y="823925"/>
            <a:ext cx="11172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Definicje i akty prawne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4" name="Google Shape;314;p39" descr="header_1"/>
          <p:cNvSpPr/>
          <p:nvPr/>
        </p:nvSpPr>
        <p:spPr>
          <a:xfrm>
            <a:off x="379025" y="1954386"/>
            <a:ext cx="11160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Rejestr i wsparcie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5" name="Google Shape;315;p39" descr="detail_0"/>
          <p:cNvSpPr txBox="1"/>
          <p:nvPr/>
        </p:nvSpPr>
        <p:spPr>
          <a:xfrm>
            <a:off x="1336850" y="823925"/>
            <a:ext cx="75306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główny akt prawny w Polsce definiuje biogaz rolniczy i systemy wsparcia dla OZE?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Odpowiedź: </a:t>
            </a:r>
            <a:r>
              <a:rPr lang="pl" sz="1050" dirty="0">
                <a:solidFill>
                  <a:schemeClr val="bg1"/>
                </a:solidFill>
                <a:latin typeface="Geist"/>
                <a:ea typeface="Geist"/>
                <a:cs typeface="Geist"/>
                <a:sym typeface="Geist"/>
              </a:rPr>
              <a:t>Ustawa o Odnawialnych Źródłach Energii (Ustawa OZE)</a:t>
            </a:r>
            <a:endParaRPr sz="1050" dirty="0">
              <a:solidFill>
                <a:schemeClr val="bg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Dlaczego znajomość definicji biogazu rolniczego jest kluczowa dla korzystania z systemów wsparcia?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6" name="Google Shape;316;p39" descr="detail_1"/>
          <p:cNvSpPr txBox="1"/>
          <p:nvPr/>
        </p:nvSpPr>
        <p:spPr>
          <a:xfrm>
            <a:off x="1340524" y="1954399"/>
            <a:ext cx="75234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urząd prowadzi rejestr wytwórców biogazu rolniczego, niezbędny do korzystania ze wsparcia?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Odpowiedź: </a:t>
            </a:r>
            <a:r>
              <a:rPr lang="pl" sz="1050" dirty="0" smtClean="0">
                <a:solidFill>
                  <a:schemeClr val="bg1"/>
                </a:solidFill>
                <a:latin typeface="Geist"/>
                <a:ea typeface="Geist"/>
                <a:cs typeface="Geist"/>
                <a:sym typeface="Geist"/>
              </a:rPr>
              <a:t>Krajowy Ośrodek Wsprarcia Rolnictwa (KOWR)</a:t>
            </a:r>
            <a:endParaRPr sz="1050" dirty="0">
              <a:solidFill>
                <a:schemeClr val="bg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są konsekwencje braku wpisu do </a:t>
            </a:r>
            <a:r>
              <a:rPr lang="pl" sz="1050" dirty="0">
                <a:solidFill>
                  <a:schemeClr val="bg1"/>
                </a:solidFill>
                <a:latin typeface="Geist"/>
                <a:ea typeface="Geist"/>
                <a:cs typeface="Geist"/>
                <a:sym typeface="Geist"/>
              </a:rPr>
              <a:t>rejestru </a:t>
            </a:r>
            <a:r>
              <a:rPr lang="pl" sz="1050" dirty="0" smtClean="0">
                <a:solidFill>
                  <a:schemeClr val="bg1"/>
                </a:solidFill>
                <a:latin typeface="Geist"/>
                <a:ea typeface="Geist"/>
                <a:cs typeface="Geist"/>
                <a:sym typeface="Geist"/>
              </a:rPr>
              <a:t>KOWR </a:t>
            </a:r>
            <a:r>
              <a:rPr lang="pl" sz="105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dla </a:t>
            </a: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producenta biogazu?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7" name="Google Shape;317;p39" descr="header_2"/>
          <p:cNvSpPr/>
          <p:nvPr/>
        </p:nvSpPr>
        <p:spPr>
          <a:xfrm>
            <a:off x="379025" y="3084847"/>
            <a:ext cx="11151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Okresy stosowania i dawki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8" name="Google Shape;318;p39" descr="detail_2"/>
          <p:cNvSpPr txBox="1"/>
          <p:nvPr/>
        </p:nvSpPr>
        <p:spPr>
          <a:xfrm>
            <a:off x="1336875" y="3084900"/>
            <a:ext cx="75177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jakim okresie minimalnym (od - do) zabronione jest stosowanie nawozów naturalnych/organicznych i produktów pofermentacyjnych, co wymusza ich magazynowanie?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Odpowiedź: </a:t>
            </a:r>
            <a:r>
              <a:rPr lang="pl" sz="1050" dirty="0">
                <a:solidFill>
                  <a:schemeClr val="bg1"/>
                </a:solidFill>
                <a:latin typeface="Geist"/>
                <a:ea typeface="Geist"/>
                <a:cs typeface="Geist"/>
                <a:sym typeface="Geist"/>
              </a:rPr>
              <a:t>Od 1 grudnia do końca lutego (3 miesiące)</a:t>
            </a:r>
            <a:endParaRPr sz="1050" dirty="0">
              <a:solidFill>
                <a:schemeClr val="bg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Jaka jest maksymalna roczna dawka azotu (N) na 1 ha użytków rolnych z nawozów naturalnych/produktów pofermentacyjnych?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9" name="Google Shape;319;p3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QUIZ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20" name="Google Shape;320;p39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Quiz pozwala utrwalić kluczowe przepisy dotyczące biogazu rolniczego, w tym definicje prawne, wymogi rejestracyjne, okresy stosowania nawozów i dawki azotu oraz kryteria substratów decydujące o statusie pofermentu. Znajomość tych zasad jest niezbędna do prawidłowego i legalnego funkcjonowania biogazowni rolniczej.</a:t>
            </a:r>
            <a:endParaRPr sz="105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1" name="Google Shape;321;p39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0"/>
          <p:cNvSpPr/>
          <p:nvPr/>
        </p:nvSpPr>
        <p:spPr>
          <a:xfrm>
            <a:off x="3285300" y="-8987"/>
            <a:ext cx="5858700" cy="515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707" y="762538"/>
            <a:ext cx="3671694" cy="4294769"/>
          </a:xfrm>
          <a:prstGeom prst="rect">
            <a:avLst/>
          </a:prstGeom>
        </p:spPr>
      </p:pic>
      <p:sp>
        <p:nvSpPr>
          <p:cNvPr id="327" name="Google Shape;327;p40" descr="outro_text"/>
          <p:cNvSpPr txBox="1">
            <a:spLocks noGrp="1"/>
          </p:cNvSpPr>
          <p:nvPr>
            <p:ph type="ctrTitle"/>
          </p:nvPr>
        </p:nvSpPr>
        <p:spPr>
          <a:xfrm>
            <a:off x="3663450" y="56650"/>
            <a:ext cx="5102400" cy="705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 smtClean="0"/>
              <a:t>Dziękuję za uwagę!</a:t>
            </a:r>
            <a:endParaRPr dirty="0"/>
          </a:p>
        </p:txBody>
      </p:sp>
      <p:pic>
        <p:nvPicPr>
          <p:cNvPr id="328" name="Google Shape;328;p40" descr="swappable_0" title="Serpentine Turquoise River Amidst Patchwork Farmlands.jpeg"/>
          <p:cNvPicPr preferRelativeResize="0"/>
          <p:nvPr/>
        </p:nvPicPr>
        <p:blipFill rotWithShape="1">
          <a:blip r:embed="rId4">
            <a:alphaModFix amt="85000"/>
          </a:blip>
          <a:srcRect l="64071"/>
          <a:stretch/>
        </p:blipFill>
        <p:spPr>
          <a:xfrm>
            <a:off x="0" y="-8987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sight Modern">
  <a:themeElements>
    <a:clrScheme name="Simple Light">
      <a:dk1>
        <a:srgbClr val="0F1111"/>
      </a:dk1>
      <a:lt1>
        <a:srgbClr val="FFFFFF"/>
      </a:lt1>
      <a:dk2>
        <a:srgbClr val="838E8D"/>
      </a:dk2>
      <a:lt2>
        <a:srgbClr val="E6EBE9"/>
      </a:lt2>
      <a:accent1>
        <a:srgbClr val="4CB572"/>
      </a:accent1>
      <a:accent2>
        <a:srgbClr val="60E08E"/>
      </a:accent2>
      <a:accent3>
        <a:srgbClr val="135E4B"/>
      </a:accent3>
      <a:accent4>
        <a:srgbClr val="2BAE8D"/>
      </a:accent4>
      <a:accent5>
        <a:srgbClr val="92FDDB"/>
      </a:accent5>
      <a:accent6>
        <a:srgbClr val="B69AD2"/>
      </a:accent6>
      <a:hlink>
        <a:srgbClr val="135E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4243</Words>
  <Application>Microsoft Office PowerPoint</Application>
  <PresentationFormat>On-screen Show (16:9)</PresentationFormat>
  <Paragraphs>316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Geist SemiBold</vt:lpstr>
      <vt:lpstr>Arial</vt:lpstr>
      <vt:lpstr>Hanken Grotesk</vt:lpstr>
      <vt:lpstr>Geist</vt:lpstr>
      <vt:lpstr>Geist Medium</vt:lpstr>
      <vt:lpstr>Libre Franklin Medium</vt:lpstr>
      <vt:lpstr>Simple Light</vt:lpstr>
      <vt:lpstr>Insight Modern</vt:lpstr>
      <vt:lpstr>Moduł B: Biogaz Rolniczy – Definicje, Uwarunkowania Prawne</vt:lpstr>
      <vt:lpstr>Agenda</vt:lpstr>
      <vt:lpstr>Wprowadzenie: Po Co Nam Te Przepisy?</vt:lpstr>
      <vt:lpstr>I. Co To Jest Biogaz Rolniczy? Definicje Kluczowe 📖 (1/3)</vt:lpstr>
      <vt:lpstr>I. Co To Jest Biogaz Rolniczy? Definicje Kluczowe 📖 (2/3)</vt:lpstr>
      <vt:lpstr>I. Co To Jest Biogaz Rolniczy? Definicje Kluczowe 📖 (3/3)</vt:lpstr>
      <vt:lpstr>II. Ramy Prawne Działalności: Kluczowe Ustawy ⚖️ (1/4)</vt:lpstr>
      <vt:lpstr>II. Ramy Prawne Działalności: Kluczowe Ustawy ⚖ (2/4)</vt:lpstr>
      <vt:lpstr>II. Ramy Prawne Działalności: Kluczowe Ustawy ⚖ (3/4)</vt:lpstr>
      <vt:lpstr>Wymagania KZR INiG</vt:lpstr>
      <vt:lpstr>PowerPoint Presentation</vt:lpstr>
      <vt:lpstr>PowerPoint Presentation</vt:lpstr>
      <vt:lpstr>III. Rejestr Wytwórców Biogazu Rolniczego (KOWR) 📝</vt:lpstr>
      <vt:lpstr>IV. Obowiązki Formalne Wytwórcy: Nie Tylko Produkcja 📋</vt:lpstr>
      <vt:lpstr>V. Logistyka Pofermentu w świetle prawa: Magazynowanie i Stosowanie</vt:lpstr>
      <vt:lpstr>Część 2: Dyskusja 💬 (1/2)</vt:lpstr>
      <vt:lpstr>Część 2: Dyskusja 💬 (2/2)</vt:lpstr>
      <vt:lpstr>Część 3: Ćwiczenia Praktyczne 👨‍🔬 (1/2)</vt:lpstr>
      <vt:lpstr>Część 3: Ćwiczenia Praktyczne 👨‍🔬 (2/2)</vt:lpstr>
      <vt:lpstr>Część 4: 10 Kluczowych Wniosków - Prawo, Rejestracja i KZR</vt:lpstr>
      <vt:lpstr>Część 5: Podsumowanie i Quiz (1/2)</vt:lpstr>
      <vt:lpstr>Część 5: Podsumowanie i Quiz (2/2)</vt:lpstr>
      <vt:lpstr>Dziękuję za uwagę!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Moduł B: Biogaz Rolniczy – Definicje, Uwarunkowania Prawne</dc:title>
  <cp:lastModifiedBy>Microsoft account</cp:lastModifiedBy>
  <cp:revision>7</cp:revision>
  <dcterms:modified xsi:type="dcterms:W3CDTF">2025-11-01T18:26:40Z</dcterms:modified>
</cp:coreProperties>
</file>