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34"/>
  </p:notesMasterIdLst>
  <p:handoutMasterIdLst>
    <p:handoutMasterId r:id="rId3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embeddedFontLst>
    <p:embeddedFont>
      <p:font typeface="Geist Medium" panose="020B0604020202020204" charset="-18"/>
      <p:regular r:id="rId36"/>
      <p:bold r:id="rId37"/>
    </p:embeddedFont>
    <p:embeddedFont>
      <p:font typeface="Libre Franklin Medium" panose="020B0604020202020204" charset="-18"/>
      <p:regular r:id="rId38"/>
      <p:bold r:id="rId39"/>
      <p:italic r:id="rId40"/>
      <p:boldItalic r:id="rId41"/>
    </p:embeddedFont>
    <p:embeddedFont>
      <p:font typeface="Hanken Grotesk" panose="020B0604020202020204" charset="-18"/>
      <p:regular r:id="rId42"/>
      <p:bold r:id="rId43"/>
      <p:italic r:id="rId44"/>
      <p:boldItalic r:id="rId45"/>
    </p:embeddedFont>
    <p:embeddedFont>
      <p:font typeface="Geist" panose="020B0604020202020204" charset="-18"/>
      <p:regular r:id="rId46"/>
      <p:bold r:id="rId47"/>
    </p:embeddedFont>
    <p:embeddedFont>
      <p:font typeface="Geist SemiBold" panose="020B0604020202020204" charset="-18"/>
      <p:regular r:id="rId48"/>
      <p:bold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23F24AD-A224-48F8-9A13-611BF1354E6A}">
  <a:tblStyle styleId="{723F24AD-A224-48F8-9A13-611BF1354E6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08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4.fntdata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9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Relationship Id="rId43" Type="http://schemas.openxmlformats.org/officeDocument/2006/relationships/font" Target="fonts/font8.fntdata"/><Relationship Id="rId48" Type="http://schemas.openxmlformats.org/officeDocument/2006/relationships/font" Target="fonts/font13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8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1.fntdata"/><Relationship Id="rId49" Type="http://schemas.openxmlformats.org/officeDocument/2006/relationships/font" Target="fonts/font1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6B1CB-BAEC-4990-B5E3-FC1E7DEB2DD8}" type="datetimeFigureOut">
              <a:rPr lang="pl-PL" smtClean="0"/>
              <a:t>26.10.2025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79F86-2FA9-40A2-84E6-9FDFF2369B0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10441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5524375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28015763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28015763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0469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280157633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280157633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892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280157633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SLIDES_API280157633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28011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LIDES_API280157633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LIDES_API280157633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8673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SLIDES_API280157633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SLIDES_API280157633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70508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SLIDES_API280157633_2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SLIDES_API280157633_2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87076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SLIDES_API280157633_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SLIDES_API280157633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8889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SLIDES_API280157633_4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SLIDES_API280157633_4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53048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SLIDES_API280157633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SLIDES_API280157633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472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SLIDES_API280157633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SLIDES_API280157633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60405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SLIDES_API280157633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SLIDES_API280157633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8641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SLIDES_API280157633_6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SLIDES_API280157633_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92081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SLIDES_API280157633_7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SLIDES_API280157633_7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91617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SLIDES_API280157633_7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" name="Google Shape;240;SLIDES_API280157633_7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17234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SLIDES_API280157633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SLIDES_API280157633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3595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SLIDES_API280157633_9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SLIDES_API280157633_9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01424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SLIDES_API280157633_9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SLIDES_API280157633_9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344720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SLIDES_API280157633_10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SLIDES_API280157633_10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780134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SLIDES_API280157633_10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SLIDES_API280157633_10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794061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SLIDES_API280157633_1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SLIDES_API280157633_1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035667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SLIDES_API280157633_1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SLIDES_API280157633_1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4863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SLIDES_API280157633_12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SLIDES_API280157633_12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52638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SLIDES_API280157633_13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SLIDES_API280157633_13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01873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SLIDES_API280157633_1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SLIDES_API280157633_1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69352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SLIDES_API280157633_14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" name="Google Shape;360;SLIDES_API280157633_1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36270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SLIDES_API280157633_15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SLIDES_API280157633_15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191121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SLIDES_API280157633_1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SLIDES_API280157633_1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33389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SLIDES_API280157633_16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SLIDES_API280157633_16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0610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SLIDES_API280157633_1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SLIDES_API280157633_1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12960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SLIDES_API280157633_17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SLIDES_API280157633_17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55918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SLIDES_API280157633_18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SLIDES_API280157633_18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3263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m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m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mp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Podstawy Fermentacji Metanowej</a:t>
            </a:r>
            <a:endParaRPr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5858700" y="-4500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 dirty="0">
                <a:solidFill>
                  <a:schemeClr val="accent1"/>
                </a:solidFill>
              </a:rPr>
              <a:t>Agenda</a:t>
            </a:r>
            <a:endParaRPr sz="1800" b="1" dirty="0">
              <a:solidFill>
                <a:schemeClr val="accent1"/>
              </a:solidFill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342900" y="915799"/>
            <a:ext cx="2265485" cy="398767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Podstawy Fermentacji Metanowej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Wprowadzenie - Żyjący Fermentor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Cztery etapy fermentacji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Idealne warunki dla mikrobów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Kluczowe parametry procesu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Rozpoznawanie problemów i wskaźniki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Analiza scenariuszy z biogazowni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10 kluczowych wniosków</a:t>
            </a:r>
            <a:endParaRPr sz="1100" dirty="0"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 sz="1100" dirty="0">
                <a:solidFill>
                  <a:schemeClr val="dk1"/>
                </a:solidFill>
              </a:rPr>
              <a:t>Podsumowanie i quiz</a:t>
            </a:r>
            <a:endParaRPr sz="1100" dirty="0">
              <a:solidFill>
                <a:schemeClr val="dk1"/>
              </a:solidFill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68" y="0"/>
            <a:ext cx="6488632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 descr="header"/>
          <p:cNvSpPr/>
          <p:nvPr/>
        </p:nvSpPr>
        <p:spPr>
          <a:xfrm>
            <a:off x="4668025" y="930300"/>
            <a:ext cx="4199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Fermentor jako żywy system mikroorganizmów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5" name="Google Shape;115;p23" descr="detail"/>
          <p:cNvSpPr txBox="1"/>
          <p:nvPr/>
        </p:nvSpPr>
        <p:spPr>
          <a:xfrm>
            <a:off x="4565761" y="1296000"/>
            <a:ext cx="43020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Fermentor biogazowni to żywy system biologiczny, będący domem dla miliardów mikroorganizmów pracujących w równowadze.</a:t>
            </a:r>
            <a:endParaRPr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Celem operatora jest utrzymanie tego ekosystemu w stabilności, aby zapobiec awariom i stratom produkcyjnym.</a:t>
            </a:r>
            <a:endParaRPr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Mikroorganizmy współdziałają na różnych etapach fermentacji, tworząc złożony łańcuch biologiczny.</a:t>
            </a:r>
            <a:endParaRPr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Myślcie o sobie jak o hodowcach mikrobów – odpowiedzialnych za zdrowie i efektywność całego systemu.</a:t>
            </a:r>
            <a:endParaRPr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6" name="Google Shape;116;p23"/>
          <p:cNvSpPr/>
          <p:nvPr/>
        </p:nvSpPr>
        <p:spPr>
          <a:xfrm>
            <a:off x="379025" y="2889800"/>
            <a:ext cx="4131600" cy="1814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7" name="Google Shape;117;p23" descr="takeaway"/>
          <p:cNvSpPr txBox="1"/>
          <p:nvPr/>
        </p:nvSpPr>
        <p:spPr>
          <a:xfrm>
            <a:off x="645500" y="2889800"/>
            <a:ext cx="3535200" cy="1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Fermentor biogazowni to złożony, żywy system biologiczny, w którym miliardy mikroorganizmów współdziałają tworząc stabilny ekosystem. Utrzymanie równowagi tego mikrobiologicznego środowiska jest kluczowe, by zapobiegać awariom i stratom produkcyjnym. Operatorzy fermentora powinni myśleć o sobie jak o hodowcach mikrobów, dbających o zdrowie całego systemu.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18" name="Google Shape;118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Wprowadzenie - Żyjący Fermentor 💚</a:t>
            </a:r>
            <a:endParaRPr dirty="0"/>
          </a:p>
        </p:txBody>
      </p:sp>
      <p:sp>
        <p:nvSpPr>
          <p:cNvPr id="119" name="Google Shape;119;p2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120" name="Google Shape;120;p23"/>
          <p:cNvPicPr preferRelativeResize="0"/>
          <p:nvPr/>
        </p:nvPicPr>
        <p:blipFill rotWithShape="1">
          <a:blip r:embed="rId3">
            <a:alphaModFix/>
          </a:blip>
          <a:srcRect t="27336" b="27336"/>
          <a:stretch/>
        </p:blipFill>
        <p:spPr>
          <a:xfrm>
            <a:off x="379025" y="929700"/>
            <a:ext cx="4131576" cy="18726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3</a:t>
            </a:fld>
            <a:endParaRPr lang="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800"/>
              <a:t>Czego się dziś nauczymy?</a:t>
            </a:r>
            <a:endParaRPr sz="2800"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900"/>
              <a:t>4</a:t>
            </a:fld>
            <a:endParaRPr sz="900"/>
          </a:p>
        </p:txBody>
      </p:sp>
      <p:sp>
        <p:nvSpPr>
          <p:cNvPr id="127" name="Google Shape;127;p24" descr="header_0"/>
          <p:cNvSpPr/>
          <p:nvPr/>
        </p:nvSpPr>
        <p:spPr>
          <a:xfrm>
            <a:off x="379053" y="83024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Cztery etapy fermentacji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8" name="Google Shape;128;p24" descr="header_1"/>
          <p:cNvSpPr/>
          <p:nvPr/>
        </p:nvSpPr>
        <p:spPr>
          <a:xfrm>
            <a:off x="3246456" y="83023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Idealne warunki dla mikroorganizmów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9" name="Google Shape;129;p24" descr="detail_0"/>
          <p:cNvSpPr txBox="1"/>
          <p:nvPr/>
        </p:nvSpPr>
        <p:spPr>
          <a:xfrm>
            <a:off x="326375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Hydroliza, Acidogeneza, Acetogeneza, Metanogeneza – kolejne fazy przemiany substratu w biogaz.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Każdy etap pełni unikalną funkcję i wymaga specyficznych warunków do prawidłowego przebiegu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0" name="Google Shape;130;p24" descr="detail_1"/>
          <p:cNvSpPr txBox="1"/>
          <p:nvPr/>
        </p:nvSpPr>
        <p:spPr>
          <a:xfrm>
            <a:off x="3193660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Temperatura stabilna, pH neutralne, brak tlenu – kluczowe dla efektywnej pracy mikroorganizmów.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Utrzymanie tych warunków pozwala zapobiegać awariom i zapewnia wysoką wydajność produkcji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1" name="Google Shape;131;p24" descr="header_2"/>
          <p:cNvSpPr/>
          <p:nvPr/>
        </p:nvSpPr>
        <p:spPr>
          <a:xfrm>
            <a:off x="6113852" y="818325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Kluczowe parametry procesu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2" name="Google Shape;132;p24" descr="detail_2"/>
          <p:cNvSpPr txBox="1"/>
          <p:nvPr/>
        </p:nvSpPr>
        <p:spPr>
          <a:xfrm>
            <a:off x="6061053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HRT, obciążenie komory (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), mieszanie – kontrola tych parametrów zapewnia stabilność fermentacji.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Odpowiednie zarządzanie tymi parametrami pozwala unikać przeciążeń i zakwaszenia fermentora.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3" name="Google Shape;133;p24" descr="header_3"/>
          <p:cNvSpPr/>
          <p:nvPr/>
        </p:nvSpPr>
        <p:spPr>
          <a:xfrm>
            <a:off x="379045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Rozpoznawanie problemów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4" name="Google Shape;134;p24" descr="detail_3"/>
          <p:cNvSpPr txBox="1"/>
          <p:nvPr/>
        </p:nvSpPr>
        <p:spPr>
          <a:xfrm>
            <a:off x="326400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Monitorowanie produkcji gazu, pH, FOS/TAC oraz obserwacje wizualne pozwalają na wczesne wykrycie nieprawidłowości.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Szybka reakcja na sygnały ostrzegawcze minimalizuje ryzyko awarii i strat produkcyjnych.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5" name="Google Shape;135;p24" descr="header_4"/>
          <p:cNvSpPr/>
          <p:nvPr/>
        </p:nvSpPr>
        <p:spPr>
          <a:xfrm>
            <a:off x="3246451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Analiza prawdziwych scenariuszy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6" name="Google Shape;136;p24" descr="detail_4"/>
          <p:cNvSpPr txBox="1"/>
          <p:nvPr/>
        </p:nvSpPr>
        <p:spPr>
          <a:xfrm>
            <a:off x="3193657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Diagnoza problemów, uzasadnienie wskaźnikami i planowanie działań naprawczych na podstawie rzeczywistych danych.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Ćwiczenia praktyczne pomagają lepiej zrozumieć mechanizmy fermentacji i sposoby radzenia sobie z problemami.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7" name="Google Shape;137;p2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38" name="Google Shape;138;p24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" name="Google Shape;139;p24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Poznamy cztery kluczowe etapy fermentacji metanowej oraz idealne warunki pracy mikroorganizmów. Nauczymy się kontrolować parametry procesu i rozpoznawać sygnały ostrzegawcze, co pozwoli na skuteczną diagnozę i zapobieganie problemom w biogazowni.</a:t>
            </a:r>
            <a:endParaRPr sz="10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40" name="Google Shape;140;p24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832" y="2232688"/>
            <a:ext cx="2901347" cy="1960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5"/>
          <p:cNvSpPr/>
          <p:nvPr/>
        </p:nvSpPr>
        <p:spPr>
          <a:xfrm>
            <a:off x="379025" y="929700"/>
            <a:ext cx="2084700" cy="3775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46" name="Google Shape;146;p25" descr="takeaway"/>
          <p:cNvSpPr txBox="1"/>
          <p:nvPr/>
        </p:nvSpPr>
        <p:spPr>
          <a:xfrm>
            <a:off x="597600" y="1296600"/>
            <a:ext cx="1683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Proces fermentacji metanowej przebiega przez cztery główne etapy, które transformują złożoną materię organiczną w biogaz. Każdy etap jest niezbędny dla prawidłowego funkcjonowania fermentora i musi być utrzymany w równowadze, aby zapobiec problemom takim jak zakwaszenie.</a:t>
            </a:r>
            <a:endParaRPr sz="11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47" name="Google Shape;147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Podróż Materii Organicznej 🔄</a:t>
            </a:r>
            <a:endParaRPr/>
          </a:p>
        </p:txBody>
      </p:sp>
      <p:sp>
        <p:nvSpPr>
          <p:cNvPr id="148" name="Google Shape;148;p2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49" name="Google Shape;149;p25"/>
          <p:cNvSpPr/>
          <p:nvPr/>
        </p:nvSpPr>
        <p:spPr>
          <a:xfrm rot="5400000">
            <a:off x="499751" y="118965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50" name="Google Shape;150;p25" descr="header"/>
          <p:cNvSpPr/>
          <p:nvPr/>
        </p:nvSpPr>
        <p:spPr>
          <a:xfrm>
            <a:off x="5541625" y="930300"/>
            <a:ext cx="3267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 dirty="0" smtClean="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Cztery etapy fermentacji metanowej</a:t>
            </a:r>
            <a:endParaRPr sz="1100" b="1" dirty="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1" name="Google Shape;151;p25" descr="detail"/>
          <p:cNvSpPr txBox="1"/>
          <p:nvPr/>
        </p:nvSpPr>
        <p:spPr>
          <a:xfrm>
            <a:off x="5434575" y="1296000"/>
            <a:ext cx="33741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Przemiana materii organicznej (np. kiszonki, gnojowicy) w biogaz to proces wieloetapowy, przypominający linię montażową z czterema głównymi stacjami.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Etap 1: Hydroliza – rozkład złożonych polimerów na proste, rozpuszczalne cząsteczki, takie jak cukry i aminokwasy.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Etap 2: Acidogeneza – fermentacja prostych cząsteczek do Lotnych Kwasów Tłuszczowych (LKT), głównie kwasu octowego, propionowego i masłowego.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Etap 3: Acetogeneza – przekształcanie LKT (oprócz kwasu octowego) w kwas octowy, 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H2,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ścisłej współpracy z metanogenami.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Etap 4: Metanogeneza – finalne przekształcenie kwasu octowego, 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H2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metan 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(CH4)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przez archeony metanogenne.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5</a:t>
            </a:fld>
            <a:endParaRPr lang="pl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8" y="929700"/>
            <a:ext cx="2830950" cy="377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58" name="Google Shape;158;p26" descr="takeaway"/>
          <p:cNvSpPr txBox="1"/>
          <p:nvPr/>
        </p:nvSpPr>
        <p:spPr>
          <a:xfrm>
            <a:off x="6278645" y="514650"/>
            <a:ext cx="2326093" cy="2128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Hydroliza jest pierwszym i kluczowym etapem fermentacji metanowej, gdzie złożone polimery są rozkładane na proste cząsteczki, umożliwiając dalszą przemianę przez kolejne grupy mikroorganizmów.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9" name="Google Shape;159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Etap 1: Hydroliza</a:t>
            </a:r>
            <a:endParaRPr/>
          </a:p>
        </p:txBody>
      </p:sp>
      <p:sp>
        <p:nvSpPr>
          <p:cNvPr id="160" name="Google Shape;160;p2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FERMENTACJA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1" name="Google Shape;161;p26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Hydroliza to rozkład złożonych polimerów, takich jak węglowodany, białka i tłuszcze, na proste, rozpuszczalne cząsteczki, np. cukry proste i aminokwasy.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ten jest realizowany przez bakterie hydrolityczne, które wydzielają enzymy rozkładające duże cząsteczki na mniejsze fragmenty.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Metafora dla hydrolizy to „cięcie dużych kłód na małe kawałki” – to przygotowuje substrat do dalszych etapów fermentacji.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Hydroliza ma niską wrażliwość na zmiany warunków środowiskowych, co oznacza, że jest stosunkowo stabilna nawet przy zmiennych parametrach fermentora.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to etap niezbędny, ponieważ bez rozkładu polimerów nie mogą działać dalsze grupy bakterii odpowiedzialne za produkcję biogazu.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2" name="Google Shape;162;p26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hydrolizy i rola bakterii hydrolitycznych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6</a:t>
            </a:fld>
            <a:endParaRPr lang="pl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1093" y="2272379"/>
            <a:ext cx="1795827" cy="2356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Etap 2: Acidogeneza (Tworzenie kwasów)</a:t>
            </a:r>
            <a:endParaRPr/>
          </a:p>
        </p:txBody>
      </p:sp>
      <p:sp>
        <p:nvSpPr>
          <p:cNvPr id="168" name="Google Shape;168;p2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FERMENTACJA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9" name="Google Shape;169;p27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Acidogeneza to etap, w którym proste cząsteczki powstałe podczas hydrolizy są fermentowane do Lotnych Kwasów Tłuszczowych (LKT).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Główne kwasy to kwas octowy, propionowy i masłowy, które stanowią podstawę dalszych etapów fermentacji.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procesie biorą udział bakterie acidogenne, znane też jako bakterie kwasotwórcze.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Bakterie te cechują się dość wysoką odpornością i preferują środowisko o pH w zakresie 4.5-6.3.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Acidogeneza jest kluczowym etapem, ponieważ wytwarza substraty potrzebne dla kolejnego etapu - acetogenezy.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Stabilność tego etapu jest ważna dla utrzymania równowagi całego fermentora i zapobiegania zakwaszeniu.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0" name="Google Shape;170;p27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acidogenezy i rola bakterii acidogennych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1" name="Google Shape;171;p27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Acidogeneza to proces fermentacji prostych cząsteczek do lotnych kwasów tłuszczowych, w którym kluczową rolę odgrywają bakterie acidogenne. Ten etap jest stosunkowo odporny na zmiany pH, preferując zakres od 4.5 do 6.3.</a:t>
            </a:r>
            <a:endParaRPr sz="1000">
              <a:solidFill>
                <a:schemeClr val="accent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7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75" y="2599869"/>
            <a:ext cx="2075131" cy="24413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5707"/>
          <a:stretch/>
        </p:blipFill>
        <p:spPr>
          <a:xfrm>
            <a:off x="6154642" y="2356702"/>
            <a:ext cx="2588905" cy="2499573"/>
          </a:xfrm>
          <a:prstGeom prst="rect">
            <a:avLst/>
          </a:prstGeom>
        </p:spPr>
      </p:pic>
      <p:sp>
        <p:nvSpPr>
          <p:cNvPr id="177" name="Google Shape;177;p28" descr="takeaway"/>
          <p:cNvSpPr txBox="1"/>
          <p:nvPr/>
        </p:nvSpPr>
        <p:spPr>
          <a:xfrm>
            <a:off x="6278645" y="514650"/>
            <a:ext cx="2340900" cy="1829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Acetogeneza to kluczowy etap, w którym lotne kwasy tłuszczowe (LKT) przekształcane są w kwas octowy, CO₂ i H₂, a skuteczna współpraca bakterii acetogennych z metanogenami jest niezbędna do utrzymania stabilności fermentacji.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8" name="Google Shape;178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Etap 3: Acetogeneza (Tworzenie octanu)</a:t>
            </a:r>
            <a:endParaRPr/>
          </a:p>
        </p:txBody>
      </p:sp>
      <p:sp>
        <p:nvSpPr>
          <p:cNvPr id="179" name="Google Shape;179;p2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ETAPY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0" name="Google Shape;180;p28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Lotne kwasy tłuszczowe (LKT), oprócz kwasu octowego, są przekształcane w kwas octowy, dwutlenek węgla (CO₂) i wodór (H₂).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Bakterie acetogenne odpowiadają za ten proces przekształcania.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Etap ten jest bardziej wrażliwy na czynniki środowiskowe niż poprzednie etapy fermentacji.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stężenie wodoru (H₂) jest szczególnie szkodliwe dla bakterii acetogennych i może zaburzyć proces.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Kluczowa jest ścisła współpraca bakterii acetogennych z metanogenami, które zużywają wodór, co pozwala utrzymać równowagę i stabilność fermentora.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Zakłócenie tej współpracy może prowadzić do zaburzeń w produkcji biogazu i zakwaszenia fermentora.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1" name="Google Shape;181;p28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acetogenezy i jego znaczenie w fermentacji metanowej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8</a:t>
            </a:fld>
            <a:endParaRPr lang="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9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87" name="Google Shape;187;p29" descr="takeaway"/>
          <p:cNvSpPr txBox="1"/>
          <p:nvPr/>
        </p:nvSpPr>
        <p:spPr>
          <a:xfrm>
            <a:off x="6278645" y="514650"/>
            <a:ext cx="2340900" cy="1900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Metanogeneza to kluczowy etap produkcji metanu, który wymaga stabilnych, beztlenowych warunków i neutralnego pH, aby wrażliwe archeony metanogenne mogły efektywnie działać.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8" name="Google Shape;188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Etap 4: Metanogeneza (Tworzenie metanu)</a:t>
            </a:r>
            <a:endParaRPr/>
          </a:p>
        </p:txBody>
      </p:sp>
      <p:sp>
        <p:nvSpPr>
          <p:cNvPr id="189" name="Google Shape;189;p29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90" name="Google Shape;190;p29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 się dzieje: Kwas octowy,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H2 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 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są przekształcane w metan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(CH4).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Kto działa: Archeony metanogenne, często nazywane „Diwy fermentora!”.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Warunki: Metanogeny to NAJBARDZIEJ WRAŻLIWA GRUPA mikroorganizmów w fermentorze.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Są ścisłymi beztlenowcami – tlen jest dla nich toksyczny i zabija je.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Wolno rosną, dlatego wymagają stabilnego i przewidywalnego środowiska.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Wymagają neutralnego pH w zakresie od 6.8 do 8.0, aby optymalnie funkcjonować.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Każde zakłócenie w warunkach (np. spadek pH lub obecność tlenu) może prowadzić do spadku produkcji metanu i destabilizacji całego procesu fermentacji.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1" name="Google Shape;191;p29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 metanogenezy i wymagania metanogenów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9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450" y="2257629"/>
            <a:ext cx="2632399" cy="2358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 descr="detail"/>
          <p:cNvSpPr txBox="1"/>
          <p:nvPr/>
        </p:nvSpPr>
        <p:spPr>
          <a:xfrm>
            <a:off x="6752425" y="1545475"/>
            <a:ext cx="2250898" cy="3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Hydroliza: Optymalne pH 4.0 - 8.5, produkty to cukry proste i aminokwasy, niska wrażliwość mikroorganizmów.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Acidogeneza: Optymalne pH 4.5 - 6.3, powstają lotne kwasy tłuszczowe, wrażliwość niska.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Acetogeneza: Optymalne pH 6.8 - 7.5, produkcja kwasu octowego,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H2,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średnia wrażliwość, wrażliwość na wysokie stężenie wodoru.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Metanogeneza: Optymalne pH 6.8 - 8.0, produkcja metanu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(CH4)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CO2,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bardzo wysoka wrażliwość, wymaga środowiska beztlenowego i stabilnego pH.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7" name="Google Shape;197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Etapy - Podsumowanie</a:t>
            </a:r>
            <a:endParaRPr/>
          </a:p>
        </p:txBody>
      </p:sp>
      <p:sp>
        <p:nvSpPr>
          <p:cNvPr id="198" name="Google Shape;198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10</a:t>
            </a:fld>
            <a:endParaRPr/>
          </a:p>
        </p:txBody>
      </p:sp>
      <p:sp>
        <p:nvSpPr>
          <p:cNvPr id="199" name="Google Shape;199;p30" descr="header"/>
          <p:cNvSpPr/>
          <p:nvPr/>
        </p:nvSpPr>
        <p:spPr>
          <a:xfrm>
            <a:off x="6764550" y="1248300"/>
            <a:ext cx="21222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informacje o etapach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0" name="Google Shape;200;p30" descr="table_title"/>
          <p:cNvSpPr/>
          <p:nvPr/>
        </p:nvSpPr>
        <p:spPr>
          <a:xfrm>
            <a:off x="276375" y="1248300"/>
            <a:ext cx="63906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 czterech etapów fermentacji metanowej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1" name="Google Shape;201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PROCESY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2" name="Google Shape;202;p30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/>
              <a:t>Wszystkie etapy fermentacji muszą być w równowadze, ponieważ nadmierna produkcja kwasów w Etapie 2 bez odpowiedniego tempa metanogenezy prowadzi do zakwaszenia i destabilizacji procesu.</a:t>
            </a:r>
            <a:endParaRPr sz="1000" dirty="0"/>
          </a:p>
        </p:txBody>
      </p:sp>
      <p:graphicFrame>
        <p:nvGraphicFramePr>
          <p:cNvPr id="203" name="Google Shape;203;p30" descr="table"/>
          <p:cNvGraphicFramePr/>
          <p:nvPr>
            <p:extLst>
              <p:ext uri="{D42A27DB-BD31-4B8C-83A1-F6EECF244321}">
                <p14:modId xmlns:p14="http://schemas.microsoft.com/office/powerpoint/2010/main" val="3233358188"/>
              </p:ext>
            </p:extLst>
          </p:nvPr>
        </p:nvGraphicFramePr>
        <p:xfrm>
          <a:off x="358175" y="1545475"/>
          <a:ext cx="6308600" cy="3270000"/>
        </p:xfrm>
        <a:graphic>
          <a:graphicData uri="http://schemas.openxmlformats.org/drawingml/2006/table">
            <a:tbl>
              <a:tblPr>
                <a:noFill/>
                <a:tableStyleId>{723F24AD-A224-48F8-9A13-611BF1354E6A}</a:tableStyleId>
              </a:tblPr>
              <a:tblGrid>
                <a:gridCol w="1577150"/>
                <a:gridCol w="1577150"/>
                <a:gridCol w="1577150"/>
                <a:gridCol w="1577150"/>
              </a:tblGrid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Etap</a:t>
                      </a:r>
                      <a:endParaRPr sz="10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Optymalne pH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Główne produkty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Wrażliwość mikroorganizmów</a:t>
                      </a:r>
                      <a:endParaRPr sz="10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Hydroliza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4.0 - 8.5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Cukry proste, aminokwasy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Niska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Acidogeneza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4.5 - 6.3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Lotne kwasy tłuszczowe (LKT)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Niska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Acetogeneza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6.8 - 7.5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Kwas octowy, </a:t>
                      </a:r>
                      <a:r>
                        <a:rPr lang="pl" sz="1000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CO2, H2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Średnia (wrażliwa na wysokie stężenie </a:t>
                      </a:r>
                      <a:r>
                        <a:rPr lang="pl" sz="1000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H2)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Metanogeneza</a:t>
                      </a:r>
                      <a:endParaRPr sz="10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6.8 - 8.0</a:t>
                      </a:r>
                      <a:endParaRPr sz="10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Metan </a:t>
                      </a:r>
                      <a:r>
                        <a:rPr lang="pl" sz="1000" dirty="0" smtClean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(CH4), CO2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Bardzo wysoka (wymaga środowiska beztlenowego i stabilnego pH)</a:t>
                      </a:r>
                      <a:endParaRPr sz="10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1"/>
          <p:cNvSpPr/>
          <p:nvPr/>
        </p:nvSpPr>
        <p:spPr>
          <a:xfrm>
            <a:off x="382200" y="4432003"/>
            <a:ext cx="8482200" cy="6313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9" name="Google Shape;209;p31"/>
          <p:cNvSpPr/>
          <p:nvPr/>
        </p:nvSpPr>
        <p:spPr>
          <a:xfrm>
            <a:off x="4783413" y="842199"/>
            <a:ext cx="4214048" cy="3493377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0" name="Google Shape;210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88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Tworzenie Idealnego Domu 🏡</a:t>
            </a:r>
            <a:endParaRPr dirty="0"/>
          </a:p>
        </p:txBody>
      </p:sp>
      <p:sp>
        <p:nvSpPr>
          <p:cNvPr id="211" name="Google Shape;211;p31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11</a:t>
            </a:fld>
            <a:endParaRPr/>
          </a:p>
        </p:txBody>
      </p:sp>
      <p:sp>
        <p:nvSpPr>
          <p:cNvPr id="212" name="Google Shape;212;p31" descr="header"/>
          <p:cNvSpPr/>
          <p:nvPr/>
        </p:nvSpPr>
        <p:spPr>
          <a:xfrm>
            <a:off x="4786588" y="882850"/>
            <a:ext cx="4081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Kontrola środowiska fermentora</a:t>
            </a:r>
            <a:endParaRPr sz="1100" b="1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3" name="Google Shape;213;p31" descr="detail"/>
          <p:cNvSpPr txBox="1"/>
          <p:nvPr/>
        </p:nvSpPr>
        <p:spPr>
          <a:xfrm>
            <a:off x="4680762" y="1248550"/>
            <a:ext cx="4316699" cy="2674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Tlen (O₂): Metanogeny są ścisłymi beztlenowcami, dlatego tlen jest dla nich toksyczny i należy utrzymywać fermentor szczelny, aby zapobiec jego przedostawaniu się.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Temperatura: Stabilność temperatury jest kluczowa. Zakres mezofilowy (32-42°C) zapewnia dobrą stabilność, natomiast termofilowy (50-57°C) daje szybszy proces, ale jest bardziej wrażliwy na zmiany.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pH: Utrzymanie neutralnego pH (ok. 7.0-8.0) jest niezbędne dla metanogenów. Zakwaszenie prowadzi do spadku ich aktywności i obniżenia produkcji metanu.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Składniki odżywcze: Mikroorganizmy potrzebują zbilansowanej diety, w tym odpowiedniego stosunku C:N (10-30:1) oraz pierwiastków śladowych (Fe, Ni, Co, Mo).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Inhibitory: Substancje toksyczne jak antybiotyki, metale ciężkie, amoniak i siarkowodór mogą hamować lub zabijać mikroby, dlatego ważne jest unikanie ich obecności w substracie i kontrolowanie warunków fermentacji.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5" name="Google Shape;215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WARUNKI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6" name="Google Shape;216;p31" descr="takeaway"/>
          <p:cNvSpPr txBox="1"/>
          <p:nvPr/>
        </p:nvSpPr>
        <p:spPr>
          <a:xfrm>
            <a:off x="625500" y="4414476"/>
            <a:ext cx="82389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Stabilne środowisko fermentora to klucz do efektywnej pracy mikroorganizmów. Kontrola tlenu, temperatury, pH, odpowiednich składników odżywczych i unikanie inhibitorów pozwala utrzymać mikroby w optymalnych warunkach, co zapobiega awariom i zwiększa produkcję biogazu.</a:t>
            </a:r>
            <a:endParaRPr sz="1000" dirty="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7" name="Google Shape;217;p31"/>
          <p:cNvSpPr/>
          <p:nvPr/>
        </p:nvSpPr>
        <p:spPr>
          <a:xfrm rot="5400000">
            <a:off x="490326" y="44530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00" y="842200"/>
            <a:ext cx="3979147" cy="32494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2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23" name="Google Shape;223;p32" descr="takeaway"/>
          <p:cNvSpPr txBox="1"/>
          <p:nvPr/>
        </p:nvSpPr>
        <p:spPr>
          <a:xfrm>
            <a:off x="6278645" y="514650"/>
            <a:ext cx="2340900" cy="1525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Metanogeny są ścisłymi beztlenowcami, a tlen jest dla nich toksyczny. Utrzymanie szczelności fermentora jest kluczowe, aby zapobiec dostępowi tlenu i chronić mikroorganizmy odpowiedzialne za produkcję metanu.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4" name="Google Shape;224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Warunki: Tlen (O₂) 🚫</a:t>
            </a:r>
            <a:endParaRPr dirty="0"/>
          </a:p>
        </p:txBody>
      </p:sp>
      <p:sp>
        <p:nvSpPr>
          <p:cNvPr id="225" name="Google Shape;225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WARUNKI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6" name="Google Shape;226;p32" descr="detail"/>
          <p:cNvSpPr txBox="1"/>
          <p:nvPr/>
        </p:nvSpPr>
        <p:spPr>
          <a:xfrm>
            <a:off x="276375" y="1224375"/>
            <a:ext cx="5389593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Metanogeny (Etap 4 fermentacji) są ścisłymi beztlenowcami – tlen jest dla nich toksyczny i może je zabić.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Dostęp tlenu do fermentora prowadzi do zahamowania lub śmierci metanogenów, co skutkuje spadkiem produkcji metanu.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Ważne jest, aby fermentor był szczelny – uszczelki, włazy oraz systemy podawania substratu muszą zapobiegać przedostawaniu się powietrza.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Regularne kontrole szczelności fermentora pomagają uniknąć nieszczelności i niepożądanych strat gazu.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Monitorowanie poziomu tlenu w biogazie jest praktycznym wskaźnikiem, czy w systemie nie pojawił się tlen.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przypadku wykrycia tlenu w fermentorze, konieczne jest natychmiastowe działanie – uszczelnienie systemu i ewentualna korekta warunków fermentacji.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7" name="Google Shape;227;p32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Toksyczność tlenu dla metanogenów i praktyczne aspekty szczelności fermentora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12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968" y="2602523"/>
            <a:ext cx="3167082" cy="2107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3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33" name="Google Shape;233;p33" descr="takeaway"/>
          <p:cNvSpPr txBox="1"/>
          <p:nvPr/>
        </p:nvSpPr>
        <p:spPr>
          <a:xfrm>
            <a:off x="6278645" y="514650"/>
            <a:ext cx="2340900" cy="169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Stabilność temperatury jest kluczowa dla prawidłowego przebiegu fermentacji metanowej. Nagłe wahania mogą zaburzyć pracę mikroorganizmów, dlatego kontrola i utrzymanie odpowiedniego zakresu temperatur są niezbędne.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4" name="Google Shape;234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Warunki: Temperatura </a:t>
            </a:r>
            <a:r>
              <a:rPr lang="pl" dirty="0" smtClean="0"/>
              <a:t>🌡</a:t>
            </a:r>
            <a:endParaRPr dirty="0"/>
          </a:p>
        </p:txBody>
      </p:sp>
      <p:sp>
        <p:nvSpPr>
          <p:cNvPr id="235" name="Google Shape;235;p3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WARUNKI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36" name="Google Shape;236;p33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Stabilność jest Królem! Mikroorganizmy fermentujące metanowo nienawidzą nagłych wahań temperatury, ponieważ mogą one zaburzyć ich aktywność i równowagę procesu.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Zakres mezofilowy (32-42°C) to najczęściej stosowany tryb fermentacji. Zapewnia dobrą stabilność działania i jest bardziej odporny na błędy operacyjne.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Zakres termofilowy (50-57°C) charakteryzuje się szybszym tempem procesu fermentacji, ale jest znacznie bardziej wrażliwy na zmiany temperatury i wymaga precyzyjnej kontroli.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Praktyczne implikacje obejmują konieczność niezawodnego ogrzewania fermentora, dobrej izolacji termicznej oraz ciągłego monitorowania temperatury, aby unikać wahań.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Nagłe spadki lub wzrosty temperatury mogą prowadzić do spowolnienia lub zatrzymania procesów mikrobiologicznych, co skutkuje obniżoną produkcją biogazu i ryzykiem destabilizacji fermentora.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Utrzymywanie stabilnej temperatury jest jednym z najważniejszych warunków dla zdrowego i efektywnego procesu fermentacji metanowej.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7" name="Google Shape;237;p33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Zakresy i znaczenie stabilności temperatury w fermentacji metanowej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13</a:t>
            </a:fld>
            <a:endParaRPr lang="pl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176" y="2188433"/>
            <a:ext cx="2651838" cy="2612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43" name="Google Shape;243;p34" descr="takeaway"/>
          <p:cNvSpPr txBox="1"/>
          <p:nvPr/>
        </p:nvSpPr>
        <p:spPr>
          <a:xfrm>
            <a:off x="6278645" y="514650"/>
            <a:ext cx="2340900" cy="186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Utrzymanie stabilnego, neutralnego pH jest kluczowe dla zdrowia metanogenów i całego procesu fermentacji. Spadek pH prowadzi do zakwaszenia, które hamuje aktywność metanogenów i może spowodować poważne zakłócenia w produkcji biogazu.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4" name="Google Shape;244;p3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Warunki: pH ⚖️</a:t>
            </a:r>
            <a:endParaRPr/>
          </a:p>
        </p:txBody>
      </p:sp>
      <p:sp>
        <p:nvSpPr>
          <p:cNvPr id="245" name="Google Shape;245;p3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WARUNKI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6" name="Google Shape;246;p34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Różne etapy fermentacji preferują różne zakresy pH, jednak metanogeny – najwrażliwsza grupa mikroorganizmów – wymagają pH bliskiego neutralnego, około 6.8-8.0.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Utrzymanie pH w zakresie neutralnym (około 7.0-8.0) jest kluczowe dla stabilnej produkcji metanu i zdrowia mikroorganizmów.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Ryzyko zakwaszenia pojawia się, gdy Lotne Kwasy Tłuszczowe (LKT) gromadzą się szybciej niż metanogeny są w stanie je zużyć.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Zakwaszenie skutkuje spadkiem pH poniżej około 6.5, co drastycznie obniża aktywność metanogenów i może prowadzić do zatrzymania produkcji metanu.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Spadek pH jest często wskaźnikiem już zaawansowanego problemu, dlatego ważne jest monitorowanie także innych wskaźników, takich jak FOS/TAC, które mogą sygnalizować problemy wcześniej.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Utrzymanie stabilnego pH wymaga kontroli równowagi między produkcją kwasów a ich eliminacją przez metanogeny, co jest kluczowe dla ciągłości i efektywności fermentacji.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7" name="Google Shape;247;p34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pH oraz ryzyko zakwaszenia w fermentacji metanowej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14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88" y="2290129"/>
            <a:ext cx="2161214" cy="2510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6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Warunki: Składniki Odżywcze </a:t>
            </a:r>
            <a:r>
              <a:rPr lang="pl" dirty="0" smtClean="0"/>
              <a:t>🍽</a:t>
            </a:r>
            <a:endParaRPr dirty="0"/>
          </a:p>
        </p:txBody>
      </p:sp>
      <p:sp>
        <p:nvSpPr>
          <p:cNvPr id="253" name="Google Shape;253;p3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15</a:t>
            </a:fld>
            <a:endParaRPr/>
          </a:p>
        </p:txBody>
      </p:sp>
      <p:sp>
        <p:nvSpPr>
          <p:cNvPr id="254" name="Google Shape;254;p35" descr="header"/>
          <p:cNvSpPr/>
          <p:nvPr/>
        </p:nvSpPr>
        <p:spPr>
          <a:xfrm>
            <a:off x="276400" y="951125"/>
            <a:ext cx="5478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Znaczenie składników odżywczych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5" name="Google Shape;255;p35" descr="detail"/>
          <p:cNvSpPr txBox="1"/>
          <p:nvPr/>
        </p:nvSpPr>
        <p:spPr>
          <a:xfrm>
            <a:off x="276375" y="1316825"/>
            <a:ext cx="5478000" cy="22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Mikroby potrzebują zbilansowanej diety, aby optymalnie przetwarzać substraty i produkować biogaz.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Kluczowy parametr to stosunek C:N (węgiel do azotu), w idealnym zakresie 10-30:1, co zapewnia równowagę mikroelementów.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wysoki stosunek C:N (za mało azotu) prowadzi do niskiej wydajności produkcji gazu.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niski stosunek C:N (za dużo azotu) może powodować powstawanie toksycznego amoniaku 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(NH3), 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szczególnie przy wysokim pH i temperaturze.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Mikroorganizmy potrzebują również pierwiastków śladowych (Fe, Ni, Co, Mo) do prawidłowego funkcjonowania enzymów i procesów metabolicznych.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256" name="Google Shape;256;p35"/>
          <p:cNvPicPr preferRelativeResize="0"/>
          <p:nvPr/>
        </p:nvPicPr>
        <p:blipFill rotWithShape="1">
          <a:blip r:embed="rId3">
            <a:alphaModFix/>
          </a:blip>
          <a:srcRect l="18658" r="18664"/>
          <a:stretch/>
        </p:blipFill>
        <p:spPr>
          <a:xfrm>
            <a:off x="6003975" y="287225"/>
            <a:ext cx="2863800" cy="45690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WARUNKI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379025" y="3545575"/>
            <a:ext cx="5375100" cy="1310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59" name="Google Shape;259;p35" descr="takeaway"/>
          <p:cNvSpPr txBox="1"/>
          <p:nvPr/>
        </p:nvSpPr>
        <p:spPr>
          <a:xfrm>
            <a:off x="472325" y="3545575"/>
            <a:ext cx="5281800" cy="13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Stosunek węgla do azotu (C:N) jest kluczowy dla efektywnej fermentacji metanowej. Idealny zakres wynosi 10-30:1, co zapewnia odpowiednią równowagę między mikroelementami. Niedobór azotu obniża wydajność produkcji biogazu, natomiast jego nadmiar może prowadzić do toksyczności amoniaku </a:t>
            </a:r>
            <a:r>
              <a:rPr lang="pl" sz="1000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(NH3). </a:t>
            </a: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Mikroorganizmy potrzebują również pierwiastków śladowych (Fe, Ni, Co, Mo), które są niezbędne dla ich enzymatycznej aktywności.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Warunki: Inhibitory </a:t>
            </a:r>
            <a:r>
              <a:rPr lang="pl" dirty="0" smtClean="0"/>
              <a:t>☠</a:t>
            </a:r>
            <a:endParaRPr dirty="0"/>
          </a:p>
        </p:txBody>
      </p:sp>
      <p:sp>
        <p:nvSpPr>
          <p:cNvPr id="265" name="Google Shape;265;p3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WARUNKI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6" name="Google Shape;266;p36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3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Antybiotyki – mogą pochodzić z leczenia zwierząt i zaburzać mikroflorę fermentora.</a:t>
            </a:r>
            <a:endParaRPr sz="13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3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Środki dezynfekujące – resztki z czyszczenia instalacji mogą działać toksycznie na mikroorganizmy.</a:t>
            </a:r>
            <a:endParaRPr sz="13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3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Metale ciężkie – obecne w substratach, toksyczne dla bakterii i archeonów fermentujących.</a:t>
            </a:r>
            <a:endParaRPr sz="13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3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Amoniak (NH3) – powstaje przy substratach bogatych w białko (np. pomiot kurzy) i przy wysokim pH oraz temperaturze jest szczególnie toksyczny.</a:t>
            </a:r>
            <a:endParaRPr sz="13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3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Siarkowodór (H2S) – toksyczny i korozyjny gaz, który powstaje podczas procesu fermentacji.</a:t>
            </a:r>
            <a:endParaRPr sz="13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3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Lotne Kwasy Tłuszczowe (LKT) w nadmiarze – ich nadmierne gromadzenie prowadzi do zakwaszenia i destabilizacji fermentora.</a:t>
            </a:r>
            <a:endParaRPr sz="13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7" name="Google Shape;267;p36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Główne inhibitory wpływające na proces fermentacji metanowej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8" name="Google Shape;268;p36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100" dirty="0">
                <a:solidFill>
                  <a:schemeClr val="accent3"/>
                </a:solidFill>
              </a:rPr>
              <a:t>Inhibitory to substancje, które mogą hamować lub zabijać mikroorganizmy fermentujące. Ich kontrola jest kluczowa dla utrzymania stabilności procesu fermentacji metanowej.</a:t>
            </a:r>
            <a:endParaRPr sz="1100" dirty="0">
              <a:solidFill>
                <a:schemeClr val="accent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16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7" y="2414954"/>
            <a:ext cx="2147926" cy="2626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4" name="Google Shape;274;p37" descr="takeaway"/>
          <p:cNvSpPr txBox="1"/>
          <p:nvPr/>
        </p:nvSpPr>
        <p:spPr>
          <a:xfrm>
            <a:off x="6792575" y="514650"/>
            <a:ext cx="1876200" cy="1847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Skuteczne zarządzanie przepływem w fermentorze opiera się na trzech kluczowych parametrach: czasie retencji hydraulicznej (HRT), obciążeniu komory ładunkiem organicznym (</a:t>
            </a:r>
            <a:r>
              <a:rPr lang="pl" sz="1000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) oraz odpowiednim mieszaniu. Każdy z tych elementów wpływa na stabilność procesu i efektywność produkcji biogazu.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5" name="Google Shape;275;p37" descr="header_0"/>
          <p:cNvSpPr txBox="1"/>
          <p:nvPr/>
        </p:nvSpPr>
        <p:spPr>
          <a:xfrm>
            <a:off x="276250" y="818825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Czas Retencji Hydraulicznej (HRT)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6" name="Google Shape;276;p37" descr="detail_0"/>
          <p:cNvSpPr txBox="1"/>
          <p:nvPr/>
        </p:nvSpPr>
        <p:spPr>
          <a:xfrm>
            <a:off x="1428398" y="818825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Definicja: Średni czas, jaki substrat spędza w fermentorze.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HRT musi być dłuższy niż czas rozmnażania się metanogenów, które rosną wolno.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krótki HRT prowadzi do wypłukania mikroorganizmów i awarii procesu.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Optymalny dobór HRT zapewnia odpowiednią degradację materii organicznej i stabilność fermentacji.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Monitorowanie i dostosowywanie HRT jest kluczowe dla utrzymania równowagi mikrobiologicznej.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7" name="Google Shape;277;p37" descr="detail_1"/>
          <p:cNvSpPr txBox="1"/>
          <p:nvPr/>
        </p:nvSpPr>
        <p:spPr>
          <a:xfrm>
            <a:off x="1428398" y="216466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Określa ilość suchej masy organicznej podawanej na metr sześcienny fermentora dziennie.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wysokie obciążenie powoduje nadprodukcję kwasów, co prowadzi do zakwaszenia.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Zwiększanie obciążenia powinno odbywać się stopniowo i powoli, aby uniknąć przeciążenia.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Kontrola </a:t>
            </a:r>
            <a:r>
              <a:rPr lang="pl" sz="8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 </a:t>
            </a: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pomaga zapobiegać nierównowadze między produkcją kwasów a metanu.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Dobrze dobrane obciążenie optymalizuje produkcję biogazu i stabilność fermentacji.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8" name="Google Shape;278;p37" descr="header_1"/>
          <p:cNvSpPr txBox="1"/>
          <p:nvPr/>
        </p:nvSpPr>
        <p:spPr>
          <a:xfrm>
            <a:off x="276250" y="2164662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Obciążenie Komory Ładunkiem Organicznym (</a:t>
            </a:r>
            <a:r>
              <a:rPr lang="pl" sz="800" dirty="0" smtClean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BR</a:t>
            </a: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)</a:t>
            </a:r>
            <a:endParaRPr sz="8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9" name="Google Shape;279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Zarządzanie Przepływem </a:t>
            </a:r>
            <a:r>
              <a:rPr lang="pl" sz="1800" dirty="0" smtClean="0"/>
              <a:t>⚙</a:t>
            </a:r>
            <a:endParaRPr sz="1800" dirty="0"/>
          </a:p>
        </p:txBody>
      </p:sp>
      <p:sp>
        <p:nvSpPr>
          <p:cNvPr id="280" name="Google Shape;280;p3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81" name="Google Shape;281;p37"/>
          <p:cNvCxnSpPr/>
          <p:nvPr/>
        </p:nvCxnSpPr>
        <p:spPr>
          <a:xfrm>
            <a:off x="276375" y="21554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2" name="Google Shape;282;p37" descr="detail_1"/>
          <p:cNvSpPr txBox="1"/>
          <p:nvPr/>
        </p:nvSpPr>
        <p:spPr>
          <a:xfrm>
            <a:off x="1428398" y="351049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Określa ilość suchej masy organicznej podawanej na metr sześcienny fermentora dziennie.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wysokie obciążenie powoduje nadprodukcję kwasów, co prowadzi do zakwaszenia.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Zwiększanie obciążenia powinno odbywać się stopniowo i powoli, aby uniknąć przeciążenia.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Kontrola </a:t>
            </a:r>
            <a:r>
              <a:rPr lang="pl" sz="8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 </a:t>
            </a: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pomaga zapobiegać nierównowadze między produkcją kwasów a metanu.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Dobrze dobrane obciążenie optymalizuje produkcję biogazu i stabilność fermentacji.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3" name="Google Shape;283;p37" descr="header_1"/>
          <p:cNvSpPr txBox="1"/>
          <p:nvPr/>
        </p:nvSpPr>
        <p:spPr>
          <a:xfrm>
            <a:off x="276250" y="3510493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Obciążenie Komory Ładunkiem Organicznym (</a:t>
            </a:r>
            <a:r>
              <a:rPr lang="pl" sz="800" dirty="0" smtClean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BR</a:t>
            </a: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)</a:t>
            </a:r>
            <a:endParaRPr sz="8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84" name="Google Shape;284;p37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600" smtClean="0"/>
              <a:t>17</a:t>
            </a:fld>
            <a:endParaRPr lang="pl" sz="60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446" y="2630675"/>
            <a:ext cx="2498457" cy="2414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Parametry: HRT </a:t>
            </a:r>
            <a:endParaRPr dirty="0"/>
          </a:p>
        </p:txBody>
      </p:sp>
      <p:sp>
        <p:nvSpPr>
          <p:cNvPr id="290" name="Google Shape;290;p3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1" name="Google Shape;291;p38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HRT to średni czas, jaki substrat spędza w fermentorze przed wypłynięciem.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Metanogeny są mikroorganizmami wolnorosnącymi, co wymaga odpowiednio długiego HRT, by mogły się rozmnażać i efektywnie produkować metan.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Jeśli HRT jest zbyt krótki, metanogeny zostaną wypłukane z fermentora, co prowadzi do destabilizacji procesu i spadku produkcji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Dostosowanie HRT do specyfiki mikroorganizmów jest podstawą stabilnej pracy biogazowni.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Optymalny czas retencji zapewnia równowagę między rozkładem substratów a regeneracją mikroflory metanogennej.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praktyce HRT jest jednym z najważniejszych parametrów operacyjnych, który musi być monitorowany i kontrolowany.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szybkie tempo przepływu substratu w fermentorze może skutkować niepełnym rozkładem materii organicznej i obniżeniem wydajności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2" name="Google Shape;292;p38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Czasu Retencji Hydraulicznej (HRT) w procesie fermentacji metanowej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3" name="Google Shape;293;p38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Czas Retencji Hydraulicznej jest kluczowy dla utrzymania metanogenów w fermentorze. Zbyt krótki HRT prowadzi do wypłukania tych wolnorosnących mikroorganizmów i awarii procesu.</a:t>
            </a:r>
            <a:endParaRPr sz="1000">
              <a:solidFill>
                <a:schemeClr val="accent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18</a:t>
            </a:fld>
            <a:endParaRPr lang="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9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99" name="Google Shape;299;p39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Zbyt wysokie obciążenie komory organicznej prowadzi do zakwaszenia fermentora i spadku efektywności produkcji metanu. Należy zwiększać obciążenie powoli i stopniowo, aby utrzymać równowagę mikrobiologiczną.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0" name="Google Shape;300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Parametry: Obciążenie Komory (</a:t>
            </a:r>
            <a:r>
              <a:rPr lang="pl" dirty="0" smtClean="0"/>
              <a:t>BR</a:t>
            </a:r>
            <a:r>
              <a:rPr lang="pl" dirty="0"/>
              <a:t>) 📈</a:t>
            </a:r>
            <a:endParaRPr dirty="0"/>
          </a:p>
        </p:txBody>
      </p:sp>
      <p:sp>
        <p:nvSpPr>
          <p:cNvPr id="301" name="Google Shape;301;p39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2" name="Google Shape;302;p39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Obciążenie komory to ilość suchej masy organicznej podawanej na 1 m³ fermentora dziennie.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wysokie obciążenie prowadzi do przeciążenia mikroorganizmów i zakwaszenia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Gdy produkcja kwasów (Etap 2) wyprzedza produkcję metanu (Etap 4), następuje gromadzenie się Lotnych Kwasów Tłuszczowych (LKT).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efekcie pH spada, co hamuje aktywność metanogenów i obniża produkcję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Zasada: Zwiększaj obciążenie POWOLI i STOPNIOWO, aby dać czas mikrobom na adaptację i utrzymanie równowagi.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Monitoruj wskaźniki biochemiczne i fizyczne, aby wykryć wczesne sygnały przeciążenia.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3" name="Google Shape;303;p39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Obciążenie Komory Ładunkiem Organicznym (</a:t>
            </a:r>
            <a:r>
              <a:rPr lang="pl" sz="1100" dirty="0" smtClean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BR</a:t>
            </a: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) - definicja i znaczenie</a:t>
            </a:r>
            <a:endParaRPr sz="11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19</a:t>
            </a:fld>
            <a:endParaRPr lang="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0" descr="header"/>
          <p:cNvSpPr/>
          <p:nvPr/>
        </p:nvSpPr>
        <p:spPr>
          <a:xfrm>
            <a:off x="4668025" y="930300"/>
            <a:ext cx="41997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Cele i ryzyka mieszania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9" name="Google Shape;309;p40" descr="detail"/>
          <p:cNvSpPr txBox="1"/>
          <p:nvPr/>
        </p:nvSpPr>
        <p:spPr>
          <a:xfrm>
            <a:off x="4565761" y="1296000"/>
            <a:ext cx="43020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Mieszanie zapewnia kontakt mikroorganizmów z substratem, co jest niezbędne do skutecznej fermentacji i produkcji biogazu.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Równomierne rozprowadzenie ciepła w fermentorze zapobiega lokalnym wahaniom temperatury, które mogą zaburzać pracę mikrobów.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Zapobieganie tworzeniu się kożucha na powierzchni i osadów na dnie fermentora wpływa na stabilność procesu i ułatwia uwalnianie biogazu.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Nadmierne lub zbyt intensywne mieszanie może niszczyć kolonie bakteryjne, co prowadzi do spadku efektywności fermentacji.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Stosowana strategia mieszania to zazwyczaj tryb przerywany, np. mieszanie przez 15 minut co godzinę, co minimalizuje ryzyko uszkodzeń mikroorganizmów i zapewnia efektywność procesu.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0" name="Google Shape;310;p40"/>
          <p:cNvSpPr/>
          <p:nvPr/>
        </p:nvSpPr>
        <p:spPr>
          <a:xfrm>
            <a:off x="379025" y="2889800"/>
            <a:ext cx="4131600" cy="18144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11" name="Google Shape;311;p40" descr="takeaway"/>
          <p:cNvSpPr txBox="1"/>
          <p:nvPr/>
        </p:nvSpPr>
        <p:spPr>
          <a:xfrm>
            <a:off x="645499" y="2889800"/>
            <a:ext cx="3809269" cy="18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Mieszanie w fermentorze jest kluczowe dla zapewnienia efektywnej pracy mikroorganizmów i stabilności procesu fermentacji metanowej. Odpowiednie mieszanie gwarantuje równomierny kontakt mikroorganizmów z substratem, rozprowadzenie ciepła oraz zapobiega powstawaniu kożucha i osadów. Jednocześnie nadmierne lub zbyt intensywne mieszanie może uszkadzać delikatne kolonie bakteryjne, dlatego stosuje się zwykle mieszanie przerywane, np. 15 minut co godzinę, aby zrównoważyć korzyści i ryzyka.</a:t>
            </a:r>
            <a:endParaRPr sz="1000" dirty="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312" name="Google Shape;312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Parametry: Mieszanie </a:t>
            </a:r>
            <a:r>
              <a:rPr lang="pl" dirty="0" smtClean="0"/>
              <a:t>🌪</a:t>
            </a:r>
            <a:endParaRPr dirty="0"/>
          </a:p>
        </p:txBody>
      </p:sp>
      <p:sp>
        <p:nvSpPr>
          <p:cNvPr id="313" name="Google Shape;313;p40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20</a:t>
            </a:fld>
            <a:endParaRPr lang="pl"/>
          </a:p>
        </p:txBody>
      </p:sp>
      <p:pic>
        <p:nvPicPr>
          <p:cNvPr id="3074" name="Picture 2" descr="Anaerobic Digester For The Production Of Biogas For Electricity Generation  France Stock Photo - Download Image Now - iStoc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635" y="757450"/>
            <a:ext cx="3173103" cy="211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20" name="Google Shape;320;p41" descr="takeaway"/>
          <p:cNvSpPr txBox="1"/>
          <p:nvPr/>
        </p:nvSpPr>
        <p:spPr>
          <a:xfrm>
            <a:off x="6278645" y="514650"/>
            <a:ext cx="2340900" cy="1484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Codzienne monitorowanie kluczowych parametrów fermentora pozwala na wczesne wykrycie nieprawidłowości i zapobieganie awariom, co zapewnia stabilność procesu fermentacji metanowej.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1" name="Google Shape;321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Rozpoznawanie </a:t>
            </a:r>
            <a:r>
              <a:rPr lang="pl" dirty="0" smtClean="0"/>
              <a:t>Problemów</a:t>
            </a:r>
            <a:endParaRPr dirty="0"/>
          </a:p>
        </p:txBody>
      </p:sp>
      <p:sp>
        <p:nvSpPr>
          <p:cNvPr id="322" name="Google Shape;322;p41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MONITOROWANIE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3" name="Google Shape;323;p41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Produkcja i jakość gazu: Nagły spadek objętości lub zmiana składu gazu (spadek % metanu, wzrost % dwutlenku węgla) to pierwsze sygnały problemów.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Temperatura: Musi być stabilna, wahania mogą wskazywać na problemy z mikroorganizmami lub sprzętem.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Wartość pH: Regularne pomiary pH pozwalają wykryć zakwaszenie, choć jest to wskaźnik późny.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Stosunek FOS/TAC: System wczesnego ostrzegania, który pokazuje równowagę między produkcją kwasów a zdolnością buforową systemu.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Poziom Azotu Amonowego: Wysoki poziom amoniaku może hamować mikroorganizmy i obniżać produkcję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Kontrole wizualne: Obserwacja kożucha, piany i innych zmian powierzchni fermentora daje szybkie wskazówki o stanie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4" name="Google Shape;324;p41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Codzienne monitorowanie kluczowych parametrów fermentacji metanowej obejmuje: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21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9116" y="1903486"/>
            <a:ext cx="2679958" cy="29527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Wskaźniki Monitorowania</a:t>
            </a:r>
            <a:endParaRPr sz="2400"/>
          </a:p>
        </p:txBody>
      </p:sp>
      <p:sp>
        <p:nvSpPr>
          <p:cNvPr id="330" name="Google Shape;330;p4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22</a:t>
            </a:fld>
            <a:endParaRPr sz="800"/>
          </a:p>
        </p:txBody>
      </p:sp>
      <p:sp>
        <p:nvSpPr>
          <p:cNvPr id="331" name="Google Shape;331;p42" descr="header_0"/>
          <p:cNvSpPr/>
          <p:nvPr/>
        </p:nvSpPr>
        <p:spPr>
          <a:xfrm>
            <a:off x="380575" y="1629550"/>
            <a:ext cx="4206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Produkcja i skład gazu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2" name="Google Shape;332;p42" descr="header_1"/>
          <p:cNvSpPr/>
          <p:nvPr/>
        </p:nvSpPr>
        <p:spPr>
          <a:xfrm>
            <a:off x="4659975" y="1629550"/>
            <a:ext cx="42063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Temperatura i pH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3" name="Google Shape;333;p42" descr="detail_0"/>
          <p:cNvSpPr txBox="1"/>
          <p:nvPr/>
        </p:nvSpPr>
        <p:spPr>
          <a:xfrm>
            <a:off x="379025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Nagły spadek objętości produkowanego biogazu to PIERWSZY SYGNAŁ możliwych problemów w fermentorze.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Spadek procentowej zawartości metanu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(CH4) 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jednoczesny wzrost dwutlenku węgla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(CO2) 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wskazuje na stres metanogenów, często związany z zakwaszeniem.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Wzrost udziału tlenu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(O2) 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lub azotu </a:t>
            </a:r>
            <a:r>
              <a:rPr lang="pl" sz="12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(N2) </a:t>
            </a: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gazie świadczy o nieszczelności systemu, co może prowadzić do wprowadzenia tlenu do fermentora i zaburzenia procesu.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Monitorowanie składu gazu pozwala na szybkie wykrycie nieprawidłowości i zapobieganie awariom.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4" name="Google Shape;334;p42" descr="detail_1"/>
          <p:cNvSpPr txBox="1"/>
          <p:nvPr/>
        </p:nvSpPr>
        <p:spPr>
          <a:xfrm>
            <a:off x="4658450" y="1924450"/>
            <a:ext cx="4074900" cy="29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Temperatura fermentacji musi być stabilna; wahania wymagają natychmiastowego zbadania przyczyn.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Wartość pH poniżej 7,0 jest negatywnym sygnałem, jednak często jest to wskaźnik PÓŹNY – oznacza, że proces jest już zaburzony.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Dlatego ważne jest monitorowanie innych wskaźników, takich jak stosunek FOS/TAC, aby wykrywać problemy wcześniej.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Regularne pomiary pH i temperatury pomagają utrzymać stabilność procesu i zapobiegać zakwaszeniu.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5" name="Google Shape;335;p42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MONITOROWANIE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6" name="Google Shape;336;p42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accent3"/>
                </a:solidFill>
              </a:rPr>
              <a:t>Wczesne wykrywanie problemów w fermentacji metanowej opiera się na obserwacji kilku kluczowych wskaźników: produkcji i jakości gazu, stabilności temperatury oraz wartości pH. Spadek produkcji gazu jest pierwszym sygnałem problemów, natomiast pH często reaguje jako wskaźnik późny, dlatego warto monitorować je razem z innymi parametrami, aby szybko reagować na zmiany.</a:t>
            </a:r>
            <a:endParaRPr sz="105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Wskaźnik: FOS/TAC 🚨</a:t>
            </a:r>
            <a:endParaRPr/>
          </a:p>
        </p:txBody>
      </p:sp>
      <p:sp>
        <p:nvSpPr>
          <p:cNvPr id="342" name="Google Shape;342;p4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MONITOROWANIE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3" name="Google Shape;343;p43" descr="detail"/>
          <p:cNvSpPr txBox="1"/>
          <p:nvPr/>
        </p:nvSpPr>
        <p:spPr>
          <a:xfrm>
            <a:off x="2572037" y="1669425"/>
            <a:ext cx="6295487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FOS (Lotne Kwasy Organiczne) mierzy stężenie kwasów (LKT) w fermentorze.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TAC (Całkowita Zasadowość) określa zdolność buforową systemu, czyli jak dobrze radzi sobie z kwasami.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Stosunek FOS/TAC pokazuje równowagę między produkcją kwasów a ich neutralizacją przez system buforowy.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Interpretacja wartości FOS/TAC: &lt; 0,3 – zdrowy, stabilny proces; 0,3-0,4 – strefa ostrzegawcza, wymaga monitorowania; 0,4-0,6 – znaczący stres, początek zakwaszenia; &gt; 0,6 – stan krytyczny, poważne zakwaszenie.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Główna zaleta stosunku FOS/TAC to możliwość wczesnego wykrywania problemów, zanim pH zacznie znacząco spadać.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Dzięki temu operator może szybko reagować, ograniczając lub zatrzymując karmienie, by zapobiec awarii fermentora.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4" name="Google Shape;344;p43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Kluczowy wskaźnik stabilności fermentacji metanowej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5" name="Google Shape;345;p43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Stosunek FOS/TAC to najważniejszy system wczesnego ostrzegania stabilności fermentora, pozwalający wykryć problemy zanim dojdzie do krytycznego spadku pH i zakwaszenia.</a:t>
            </a:r>
            <a:endParaRPr sz="1000">
              <a:solidFill>
                <a:schemeClr val="accent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23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5" y="2488500"/>
            <a:ext cx="2514113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4" descr="detail"/>
          <p:cNvSpPr txBox="1"/>
          <p:nvPr/>
        </p:nvSpPr>
        <p:spPr>
          <a:xfrm>
            <a:off x="6752425" y="1545475"/>
            <a:ext cx="2122200" cy="3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317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Spadek produkcji gazu i % CH4 przy wysokim FOS/TAC i niskim pH wskazuje na zakwaszenie.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pH i wysokie stężenie N-NH4 sygnalizują hamowanie amoniakiem.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Gruby kożuch i nierówna temperatura to objawy problemów z mieszadłem.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3177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Natychmiastowe działania obejmują ograniczenie karmienia, stabilizację temperatury i optymalizację mieszania.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1" name="Google Shape;351;p4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Szybka Diagnostyka</a:t>
            </a:r>
            <a:endParaRPr/>
          </a:p>
        </p:txBody>
      </p:sp>
      <p:sp>
        <p:nvSpPr>
          <p:cNvPr id="352" name="Google Shape;352;p4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24</a:t>
            </a:fld>
            <a:endParaRPr/>
          </a:p>
        </p:txBody>
      </p:sp>
      <p:sp>
        <p:nvSpPr>
          <p:cNvPr id="353" name="Google Shape;353;p44" descr="header"/>
          <p:cNvSpPr/>
          <p:nvPr/>
        </p:nvSpPr>
        <p:spPr>
          <a:xfrm>
            <a:off x="6764550" y="1248300"/>
            <a:ext cx="21222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Szybka diagnostyka problemów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4" name="Google Shape;354;p44" descr="table_title"/>
          <p:cNvSpPr/>
          <p:nvPr/>
        </p:nvSpPr>
        <p:spPr>
          <a:xfrm>
            <a:off x="276375" y="1248300"/>
            <a:ext cx="6390600" cy="30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Objawy, Przyczyny i Natychmiastowe Działania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5" name="Google Shape;355;p4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DIAGNOSTYKA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6" name="Google Shape;356;p44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Tabela przedstawia objawy, przyczyny i natychmiastowe działania, które pomagają szybko reagować na problemy w fermentacji metanowej, minimalizując ryzyko awarii.</a:t>
            </a:r>
            <a:endParaRPr/>
          </a:p>
        </p:txBody>
      </p:sp>
      <p:graphicFrame>
        <p:nvGraphicFramePr>
          <p:cNvPr id="357" name="Google Shape;357;p44" descr="table"/>
          <p:cNvGraphicFramePr/>
          <p:nvPr/>
        </p:nvGraphicFramePr>
        <p:xfrm>
          <a:off x="358175" y="1545475"/>
          <a:ext cx="6308550" cy="3270000"/>
        </p:xfrm>
        <a:graphic>
          <a:graphicData uri="http://schemas.openxmlformats.org/drawingml/2006/table">
            <a:tbl>
              <a:tblPr>
                <a:noFill/>
                <a:tableStyleId>{723F24AD-A224-48F8-9A13-611BF1354E6A}</a:tableStyleId>
              </a:tblPr>
              <a:tblGrid>
                <a:gridCol w="2102850"/>
                <a:gridCol w="2102850"/>
                <a:gridCol w="2102850"/>
              </a:tblGrid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Objaw</a:t>
                      </a:r>
                      <a:endParaRPr sz="80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Prawdopodobna Przyczyna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Natychmiastowe Działanie (lokalne przykłady)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Spadek produkcji gazu, spadek % CH₄, wzrost FOS/TAC, spadek pH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Zakwaszenie (przeciążenie)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 ZATRZYMAJ lub ogranicz karmienie (wstrzymaj dodawanie słomy lub kiszonki). 2. Sprawdź i ustabilizuj temperaturę (np. popraw izolację fermentora). 3. Dodaj bufory alkalia (np. wapno gaszone)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Spadek produkcji gazu, wysokie pH (&gt;8.0), wysoki poziom N-NH₄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Hamowanie amoniakiem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 Ogranicz substraty bogate w białko (zmniejsz dawkę pomiotu kurzego). 2. Zwiększ udział substratów bogatych w węgiel (np. słoma). 3. Zapewnij odpowiednią wentylację fermentora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Gruby kożuch na powierzchni, nierówna temperatura, problemy z mieszadłem (wyższy pobór prądu, wyłączanie)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Problem z mieszaniem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 Sprawdź i napraw mieszadło (lokalny serwis). 2. Zoptymalizuj harmonogram mieszania (np. ustaw mieszanie cykliczne co godzinę). 3. Mechaniczne usuwanie kożucha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654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Nieoczekiwane spadki produkcji gazu i zmienne parametry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Różne możliwe problemy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1. Monitoruj wskaźniki kluczowe regularnie. 2. Edukuj operatorów o znaczeniu stabilnych warunków. 3. Konsultacje z ekspertem ds. fermentacji</a:t>
                      </a: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Dyskusja 💬</a:t>
            </a:r>
            <a:endParaRPr dirty="0"/>
          </a:p>
        </p:txBody>
      </p:sp>
      <p:sp>
        <p:nvSpPr>
          <p:cNvPr id="363" name="Google Shape;363;p4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4" name="Google Shape;364;p45" descr="detail"/>
          <p:cNvSpPr txBox="1"/>
          <p:nvPr/>
        </p:nvSpPr>
        <p:spPr>
          <a:xfrm>
            <a:off x="2272559" y="1669425"/>
            <a:ext cx="6594966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6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Widzisz spadek produkcji biogazu o 30%. Jakie trzy pierwsze rzeczy sprawdzisz?</a:t>
            </a:r>
            <a:endParaRPr sz="16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6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znacie lokalne materiały bogate w Węgiel (C) lub Azot (N)?</a:t>
            </a:r>
            <a:endParaRPr sz="16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6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 często realistycznie trzeba sprawdzać FOS/TAC? Kiedy sprawdzalibyście go częściej?</a:t>
            </a:r>
            <a:endParaRPr sz="16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6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 </a:t>
            </a:r>
            <a:r>
              <a:rPr lang="pl" sz="16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biogazownik mógłby </a:t>
            </a:r>
            <a:r>
              <a:rPr lang="pl" sz="16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bezpiecznie używać więcej pomiotu kurzego (bogatego w N)?</a:t>
            </a:r>
            <a:endParaRPr sz="16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6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Mieszadło psuje się w piątek po południu. Jakie są zagrożenia i co robicie?</a:t>
            </a:r>
            <a:endParaRPr sz="16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8"/>
          <a:stretch/>
        </p:blipFill>
        <p:spPr>
          <a:xfrm>
            <a:off x="21391" y="2543908"/>
            <a:ext cx="2251168" cy="2599592"/>
          </a:xfrm>
          <a:prstGeom prst="rect">
            <a:avLst/>
          </a:prstGeom>
        </p:spPr>
      </p:pic>
      <p:sp>
        <p:nvSpPr>
          <p:cNvPr id="365" name="Google Shape;365;p45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pytania do omówienia na temat stabilności i zarządzania fermentacją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6" name="Google Shape;366;p45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Pytania do dyskusji pomagają zrozumieć praktyczne wyzwania i strategie zarządzania fermentacją metanową, w tym diagnostykę problemów i optymalne wykorzystanie lokalnych substratów.</a:t>
            </a:r>
            <a:endParaRPr sz="1000">
              <a:solidFill>
                <a:schemeClr val="accent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25</a:t>
            </a:fld>
            <a:endParaRPr lang="pl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6"/>
          <p:cNvSpPr/>
          <p:nvPr/>
        </p:nvSpPr>
        <p:spPr>
          <a:xfrm>
            <a:off x="6003750" y="-24376050"/>
            <a:ext cx="1690823" cy="116675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72" name="Google Shape;372;p46" descr="takeaway"/>
          <p:cNvSpPr txBox="1"/>
          <p:nvPr/>
        </p:nvSpPr>
        <p:spPr>
          <a:xfrm>
            <a:off x="6185873" y="349525"/>
            <a:ext cx="2340900" cy="1249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Praktyczne ćwiczenia z diagnozy problemów w fermentorze pomagają operatorom lepiej rozumieć wskaźniki i podejmować szybkie, skuteczne działania, co jest kluczem do utrzymania stabilności procesu fermentacji metanowej.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3" name="Google Shape;373;p4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Ćwiczenia Praktyczne - Analiza Scenariuszy 👨</a:t>
            </a:r>
            <a:r>
              <a:rPr lang="pl" dirty="0" smtClean="0"/>
              <a:t>‍</a:t>
            </a:r>
            <a:endParaRPr dirty="0"/>
          </a:p>
        </p:txBody>
      </p:sp>
      <p:sp>
        <p:nvSpPr>
          <p:cNvPr id="374" name="Google Shape;374;p4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PRAKTYKA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75" name="Google Shape;375;p46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Podziel się na grupy, aby wspólnie analizować scenariusze z życia biogazowni.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 każdego scenariusza wykonaj trzy kroki: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1. Diagnoza problemu: określ, co jest główną przyczyną nieprawidłowości w procesie fermentacji.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2. Uzasadnienie diagnozy: wskaż, które wskaźniki (np. pH, FOS/TAC, produkcja gazu) potwierdzają diagnozę.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3. Plan działania: zaproponuj konkretne kroki, jakie operator powinien podjąć, aby przywrócić równowagę i stabilność fermentora.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Celem ćwiczenia jest praktyczne zastosowanie wiedzy o fermentacji, monitoringu i zarządzaniu procesem.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Dyskusja wyników pozwoli uczestnikom wymienić się doświadczeniami i nauczyć się rozwiązywania realnych problemów.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6" name="Google Shape;376;p46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Zadania grupowe: diagnoza, uzasadnienie i plan działania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26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5873" y="1663800"/>
            <a:ext cx="2526443" cy="337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47"/>
          <p:cNvSpPr/>
          <p:nvPr/>
        </p:nvSpPr>
        <p:spPr>
          <a:xfrm>
            <a:off x="376975" y="4335288"/>
            <a:ext cx="8482200" cy="47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2" name="Google Shape;382;p47" descr="takeaway"/>
          <p:cNvSpPr txBox="1"/>
          <p:nvPr/>
        </p:nvSpPr>
        <p:spPr>
          <a:xfrm>
            <a:off x="623775" y="4343663"/>
            <a:ext cx="8238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Główną przyczyną problemu jest zakwaszenie fermentora spowodowane szybkim zwiększaniem dawki substratu. Wysoki wskaźnik FOS/TAC sygnalizuje przeciążenie i nierównowagę mikrobiologiczną. Kluczowe jest natychmiastowe ograniczenie karmienia, stabilizacja temperatury oraz monitorowanie dalszych parametrów, aby zapobiec dalszym spadkom produkcji biogazu.</a:t>
            </a:r>
            <a:endParaRPr sz="85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3" name="Google Shape;383;p47" descr="problem_detail"/>
          <p:cNvSpPr txBox="1"/>
          <p:nvPr/>
        </p:nvSpPr>
        <p:spPr>
          <a:xfrm>
            <a:off x="2649504" y="2214938"/>
            <a:ext cx="3043500" cy="21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pH spadło do 6,7 z poziomu 7,4, co wskazuje na zakwaszenie i zaburzenie równowagi mikrobiologicznej.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Wskaźnik FOS/TAC wzrósł do 0,85, przekraczając wartość ostrzegawczą, co świadczy o nadmiarze kwasów i ryzyku zakwaszenia.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 poziom LKT i spadek produkcji gazu o 40% wskazują na przeciążenie fermentora i obniżoną aktywność metanogenów.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Zawartość metanu </a:t>
            </a:r>
            <a:r>
              <a:rPr lang="pl" sz="95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(CH4) </a:t>
            </a: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spadła do 45%, co świadczy o stresie metanogenów i mniejszej efektywności produkcji.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4" name="Google Shape;384;p47" descr="solution_detail"/>
          <p:cNvSpPr txBox="1"/>
          <p:nvPr/>
        </p:nvSpPr>
        <p:spPr>
          <a:xfrm>
            <a:off x="5812829" y="2215090"/>
            <a:ext cx="3043500" cy="21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825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+mj-lt"/>
              <a:buAutoNum type="arabi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Natychmiast zatrzymać lub ograniczyć karmienie fermentora, aby zapobiec dalszemu zakwaszeniu i umożliwić regenerację mikroorganizmów.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2575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+mj-lt"/>
              <a:buAutoNum type="arabi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Sprawdzić i ustabilizować temperaturę fermentacji, bo niestabilność może pogłębiać problemy i wpływać na aktywność bakterii.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2575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+mj-lt"/>
              <a:buAutoNum type="arabicPeriod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Monitorować FOS/TAC, pH i produkcję gazu co kilka godzin, by szybko reagować na zmiany i zapobiegać dalszym spadkom wydajności.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5" name="Google Shape;385;p47" descr="problem_header"/>
          <p:cNvSpPr/>
          <p:nvPr/>
        </p:nvSpPr>
        <p:spPr>
          <a:xfrm>
            <a:off x="2649475" y="1962450"/>
            <a:ext cx="30435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Główne wyzwania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6" name="Google Shape;386;p47" descr="solution_header"/>
          <p:cNvSpPr/>
          <p:nvPr/>
        </p:nvSpPr>
        <p:spPr>
          <a:xfrm>
            <a:off x="5812800" y="1962450"/>
            <a:ext cx="30435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3-etapowy plan działania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7" name="Google Shape;387;p47" descr="overview_header"/>
          <p:cNvSpPr/>
          <p:nvPr/>
        </p:nvSpPr>
        <p:spPr>
          <a:xfrm>
            <a:off x="2649475" y="862875"/>
            <a:ext cx="939300" cy="103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Opis sytuacji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8" name="Google Shape;388;p47" descr="overview_detail"/>
          <p:cNvSpPr txBox="1"/>
          <p:nvPr/>
        </p:nvSpPr>
        <p:spPr>
          <a:xfrm>
            <a:off x="3588713" y="862875"/>
            <a:ext cx="53070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Sytuacja w 3 tygodniu rozruchu biogazowni.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Operator szybko zwiększa dawkę kiszonki kukurydzianej, by osiągnąć cele produkcyjne.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Gaz z fermentora ma kwaśny zapach, co budzi podejrzenia zakwaszenia.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Parametry procesu wykazują niepokojące zmiany, które mogą prowadzić do awarii fermentacji.</a:t>
            </a:r>
            <a:endParaRPr sz="9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390" name="Google Shape;390;p47"/>
          <p:cNvCxnSpPr/>
          <p:nvPr/>
        </p:nvCxnSpPr>
        <p:spPr>
          <a:xfrm>
            <a:off x="2649475" y="1962450"/>
            <a:ext cx="624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1" name="Google Shape;391;p4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27</a:t>
            </a:fld>
            <a:endParaRPr/>
          </a:p>
        </p:txBody>
      </p:sp>
      <p:sp>
        <p:nvSpPr>
          <p:cNvPr id="392" name="Google Shape;392;p47" descr="chapter_allcaps"/>
          <p:cNvSpPr txBox="1">
            <a:spLocks noGrp="1"/>
          </p:cNvSpPr>
          <p:nvPr>
            <p:ph type="body" idx="3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SCENARIUSZ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93" name="Google Shape;393;p4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Scenariusz 1: Nerwowy Rozruch</a:t>
            </a:r>
            <a:endParaRPr/>
          </a:p>
        </p:txBody>
      </p:sp>
      <p:sp>
        <p:nvSpPr>
          <p:cNvPr id="394" name="Google Shape;394;p47"/>
          <p:cNvSpPr/>
          <p:nvPr/>
        </p:nvSpPr>
        <p:spPr>
          <a:xfrm rot="5400000">
            <a:off x="484901" y="452995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"/>
          <a:stretch/>
        </p:blipFill>
        <p:spPr>
          <a:xfrm>
            <a:off x="276375" y="1123626"/>
            <a:ext cx="2323676" cy="28311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48"/>
          <p:cNvSpPr/>
          <p:nvPr/>
        </p:nvSpPr>
        <p:spPr>
          <a:xfrm>
            <a:off x="343000" y="2671375"/>
            <a:ext cx="2598300" cy="212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0" name="Google Shape;400;p48" descr="overview_header"/>
          <p:cNvSpPr/>
          <p:nvPr/>
        </p:nvSpPr>
        <p:spPr>
          <a:xfrm>
            <a:off x="342901" y="2692650"/>
            <a:ext cx="25983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Scenariusz 2: Cichy Zabójca - Tło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1" name="Google Shape;401;p48" descr="problem_detail"/>
          <p:cNvSpPr txBox="1"/>
          <p:nvPr/>
        </p:nvSpPr>
        <p:spPr>
          <a:xfrm>
            <a:off x="3113486" y="1579793"/>
            <a:ext cx="57543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Pomimo idealnego wskaźnika FOS/TAC produkcja gazu jest niska i niestabilna.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pH (8,1) wskazuje na zasadowe środowisko, które sprzyja hamowaniu mikroorganizmów.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Całkowity Azot Amonowy (N-NH4) jest bardzo wysoki (4800 mg/L), co jest toksyczne dla metanogenów i obniża ich aktywność.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Hamowanie amoniakiem jest główną przyczyną spadku produkcji gazu mimo braku zakwaszenia.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2" name="Google Shape;402;p48" descr="solution_detail"/>
          <p:cNvSpPr txBox="1"/>
          <p:nvPr/>
        </p:nvSpPr>
        <p:spPr>
          <a:xfrm>
            <a:off x="3118576" y="3337949"/>
            <a:ext cx="5744100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Ograniczyć substraty bogate w białko, takie jak pomiot kurzy, aby zmniejszyć produkcję amoniaku.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Zwiększyć udział substratów bogatych w węgiel (C), aby poprawić stosunek C:N i zrównoważyć dietę mikroorganizmów.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Monitorować poziom azotu amonowego i pH, aby szybko reagować na zmiany i zapobiegać toksyczności.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Stopniowo dostosowywać dawki substratów, aby nie przeciążać fermentora i utrzymać stabilność procesu.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3" name="Google Shape;403;p48" descr="problem_header"/>
          <p:cNvSpPr/>
          <p:nvPr/>
        </p:nvSpPr>
        <p:spPr>
          <a:xfrm>
            <a:off x="3113479" y="1284900"/>
            <a:ext cx="57543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0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Problem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4" name="Google Shape;404;p48" descr="solution_header"/>
          <p:cNvSpPr/>
          <p:nvPr/>
        </p:nvSpPr>
        <p:spPr>
          <a:xfrm>
            <a:off x="3118570" y="3042892"/>
            <a:ext cx="57441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0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Strategia Karmienia i Zarządzania</a:t>
            </a:r>
            <a:endParaRPr sz="10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405" name="Google Shape;405;p48"/>
          <p:cNvPicPr preferRelativeResize="0"/>
          <p:nvPr/>
        </p:nvPicPr>
        <p:blipFill rotWithShape="1">
          <a:blip r:embed="rId3">
            <a:alphaModFix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LineDrawing/>
                    </a14:imgEffect>
                  </a14:imgLayer>
                </a14:imgProps>
              </a:ext>
            </a:extLst>
          </a:blip>
          <a:srcRect t="25240" b="25240"/>
          <a:stretch/>
        </p:blipFill>
        <p:spPr>
          <a:xfrm>
            <a:off x="342900" y="1293025"/>
            <a:ext cx="2598300" cy="1286651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28</a:t>
            </a:fld>
            <a:endParaRPr/>
          </a:p>
        </p:txBody>
      </p:sp>
      <p:sp>
        <p:nvSpPr>
          <p:cNvPr id="407" name="Google Shape;407;p48" descr="chapter_allcaps"/>
          <p:cNvSpPr txBox="1">
            <a:spLocks noGrp="1"/>
          </p:cNvSpPr>
          <p:nvPr>
            <p:ph type="body" idx="3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SCENARIUSZE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08" name="Google Shape;408;p48" descr="takeaway"/>
          <p:cNvSpPr txBox="1">
            <a:spLocks noGrp="1"/>
          </p:cNvSpPr>
          <p:nvPr>
            <p:ph type="subTitle" idx="2"/>
          </p:nvPr>
        </p:nvSpPr>
        <p:spPr>
          <a:xfrm>
            <a:off x="276375" y="696475"/>
            <a:ext cx="8591400" cy="601625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dirty="0"/>
              <a:t>Niska produkcja gazu przy idealnym wskaźniku FOS/TAC może być spowodowana hamowaniem amoniakiem, zwłaszcza przy wysokim pH. Kluczowe jest monitorowanie całkowitego azotu amonowego i odpowiednie dostosowanie strategii karmienia, ograniczając substraty bogate w białko i zwiększając udział substratów bogatych w węgiel.</a:t>
            </a:r>
            <a:endParaRPr sz="950" dirty="0"/>
          </a:p>
        </p:txBody>
      </p:sp>
      <p:sp>
        <p:nvSpPr>
          <p:cNvPr id="409" name="Google Shape;409;p4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Scenariusz 2: Cichy Zabójca</a:t>
            </a:r>
            <a:endParaRPr/>
          </a:p>
        </p:txBody>
      </p:sp>
      <p:sp>
        <p:nvSpPr>
          <p:cNvPr id="410" name="Google Shape;410;p48" descr="overview_detail"/>
          <p:cNvSpPr txBox="1"/>
          <p:nvPr/>
        </p:nvSpPr>
        <p:spPr>
          <a:xfrm>
            <a:off x="276375" y="2914975"/>
            <a:ext cx="2664900" cy="18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4000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Praca fermentora jest stabilna przez długi czas.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Operator stopniowo zwiększa udział pomiotu kurzego przez 3 tygodnie.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Produkcja gazu jest o 15% niższa niż oczekiwano.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Parametry FOS/TAC są w idealnym zakresie, co sugeruje brak zakwaszenia.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9"/>
          <p:cNvSpPr/>
          <p:nvPr/>
        </p:nvSpPr>
        <p:spPr>
          <a:xfrm>
            <a:off x="376975" y="4335288"/>
            <a:ext cx="8482200" cy="47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6" name="Google Shape;416;p49" descr="takeaway"/>
          <p:cNvSpPr txBox="1"/>
          <p:nvPr/>
        </p:nvSpPr>
        <p:spPr>
          <a:xfrm>
            <a:off x="623775" y="4343663"/>
            <a:ext cx="8238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Problem fizyczny związany z uszkodzonym mieszadłem prowadzi do nierównomiernej temperatury i tworzenia się kożucha, co obniża produkcję gazu. Natychmiastowe działania powinny skupić się na naprawie mieszadła i optymalizacji mieszania, a długoterminowo warto rozważyć modyfikację substratu i monitorowanie stanu fermentora.</a:t>
            </a:r>
            <a:endParaRPr sz="85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7" name="Google Shape;417;p49" descr="problem_detail"/>
          <p:cNvSpPr txBox="1"/>
          <p:nvPr/>
        </p:nvSpPr>
        <p:spPr>
          <a:xfrm>
            <a:off x="2649504" y="2214938"/>
            <a:ext cx="3043500" cy="21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Gruby kożuch na powierzchni utrudnia wymianę gazów i może prowadzić do lokalnych stref beztlenowych lub zakwaszenia.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Uszkodzone mieszadło nie miesza efektywnie, co powoduje nierównomierne rozprowadzenie ciepła i substratu w fermentorze.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Nierównomierna temperatura (różnica 2°C między górą a dołem) wskazuje na słabe mieszanie i ryzyko obniżenia aktywności mikroorganizmów.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Spadek produkcji gazu o 10% jest efektem powyższych problemów fizycznych, które obniżają efektywność fermentacji.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8" name="Google Shape;418;p49" descr="solution_detail"/>
          <p:cNvSpPr txBox="1"/>
          <p:nvPr/>
        </p:nvSpPr>
        <p:spPr>
          <a:xfrm>
            <a:off x="5812829" y="2215090"/>
            <a:ext cx="3043500" cy="21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Natychmiast: Sprawdzenie i naprawa mieszadła, aby przywrócić jego pełną funkcjonalność.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Optymalizacja harmonogramu mieszania, aby zmniejszyć ryzyko tworzenia się kożucha i poprawić równomierne rozprowadzenie substratu i ciepła.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Długoterminowo: Rozważenie zmiany składu substratu na mniej włóknisty lub zastosowanie wcześniejszego rozdrabniania kiszonki.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Regularne monitorowanie stanu mieszadła i fermentora, aby zapobiec nawrotom problemu.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9" name="Google Shape;419;p49" descr="problem_header"/>
          <p:cNvSpPr/>
          <p:nvPr/>
        </p:nvSpPr>
        <p:spPr>
          <a:xfrm>
            <a:off x="2649475" y="1962450"/>
            <a:ext cx="30435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Problem fizyczny i jego skutki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0" name="Google Shape;420;p49" descr="solution_header"/>
          <p:cNvSpPr/>
          <p:nvPr/>
        </p:nvSpPr>
        <p:spPr>
          <a:xfrm>
            <a:off x="5812800" y="1962450"/>
            <a:ext cx="3043500" cy="29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Natychmiastowe i długoterminowe działania</a:t>
            </a:r>
            <a:endParaRPr sz="9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1" name="Google Shape;421;p49" descr="overview_header"/>
          <p:cNvSpPr/>
          <p:nvPr/>
        </p:nvSpPr>
        <p:spPr>
          <a:xfrm>
            <a:off x="2649475" y="862875"/>
            <a:ext cx="939300" cy="103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Scenariusz 3: Widmo Kożucha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2" name="Google Shape;422;p49" descr="overview_detail"/>
          <p:cNvSpPr txBox="1"/>
          <p:nvPr/>
        </p:nvSpPr>
        <p:spPr>
          <a:xfrm>
            <a:off x="3588713" y="862875"/>
            <a:ext cx="53070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0" rIns="68575" bIns="0" anchor="t" anchorCtr="0">
            <a:noAutofit/>
          </a:bodyPr>
          <a:lstStyle/>
          <a:p>
            <a:pPr marL="22860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Instalacja działa od lat, nowa kiszonka jest bardziej włóknista.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Jedno z mieszadeł ma problemy: wyższy pobór prądu i wyłączanie się.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Obserwacja grubego kożucha na powierzchni fermentora.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Temperatura jest nierównomierna: góra o 2°C chłodniejsza niż dół.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2860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Alarmy wskazują na przeciążenie mieszadła.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424" name="Google Shape;424;p49"/>
          <p:cNvCxnSpPr/>
          <p:nvPr/>
        </p:nvCxnSpPr>
        <p:spPr>
          <a:xfrm>
            <a:off x="2649475" y="1962450"/>
            <a:ext cx="62463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5" name="Google Shape;425;p4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29</a:t>
            </a:fld>
            <a:endParaRPr/>
          </a:p>
        </p:txBody>
      </p:sp>
      <p:sp>
        <p:nvSpPr>
          <p:cNvPr id="426" name="Google Shape;426;p49" descr="chapter_allcaps"/>
          <p:cNvSpPr txBox="1">
            <a:spLocks noGrp="1"/>
          </p:cNvSpPr>
          <p:nvPr>
            <p:ph type="body" idx="3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SCENARIUSZE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27" name="Google Shape;427;p4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Scenariusz 3: Widmo Kożucha</a:t>
            </a:r>
            <a:endParaRPr/>
          </a:p>
        </p:txBody>
      </p:sp>
      <p:sp>
        <p:nvSpPr>
          <p:cNvPr id="428" name="Google Shape;428;p49"/>
          <p:cNvSpPr/>
          <p:nvPr/>
        </p:nvSpPr>
        <p:spPr>
          <a:xfrm rot="5400000">
            <a:off x="484901" y="452995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69"/>
          <a:stretch/>
        </p:blipFill>
        <p:spPr>
          <a:xfrm>
            <a:off x="16962" y="1481188"/>
            <a:ext cx="2614870" cy="2493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10 Kluczowych Wniosków dla Stabilnej Fermentacji</a:t>
            </a:r>
            <a:endParaRPr sz="2400"/>
          </a:p>
        </p:txBody>
      </p:sp>
      <p:sp>
        <p:nvSpPr>
          <p:cNvPr id="434" name="Google Shape;434;p5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30</a:t>
            </a:fld>
            <a:endParaRPr sz="800"/>
          </a:p>
        </p:txBody>
      </p:sp>
      <p:sp>
        <p:nvSpPr>
          <p:cNvPr id="435" name="Google Shape;435;p50" descr="detail_0"/>
          <p:cNvSpPr txBox="1"/>
          <p:nvPr/>
        </p:nvSpPr>
        <p:spPr>
          <a:xfrm>
            <a:off x="379000" y="1584775"/>
            <a:ext cx="4113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Beztlenowość to podstawa: tlen jest toksyczny dla metanogenów i musi być wykluczony z fermentora.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Stabilność temperatury jest najważniejsza - unikaj nagłych wahań, które zaburzają pracę mikroorganizmów.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pH to kluczowy wskaźnik, a stosunek FOS/TAC to system wczesnego ostrzegania przed zakwaszeniem.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Karm równomiernie i stopniowo, unikając gwałtownych zmian obciążenia organicznego.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Znaj dobrze swoje substraty: rozumiej stosunek C:N i potencjalne inhibitory w podawanym materiale.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Szanuj czas retencji hydraulicznej (HRT) – zbyt krótki czas powoduje wypłukanie bakterii i awarię procesu.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6" name="Google Shape;436;p50" descr="detail_1"/>
          <p:cNvSpPr txBox="1"/>
          <p:nvPr/>
        </p:nvSpPr>
        <p:spPr>
          <a:xfrm>
            <a:off x="4647125" y="1584775"/>
            <a:ext cx="4152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Mieszanie ma znaczenie - zapobiega powstawaniu kożuchów i osadów, ale unikaj nadmiernego mieszania niszczącego kolonie bakteryjne.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Uważaj na amoniak, szczególnie przy substratach bogatych w białko i wysokim pH, gdyż hamuje metanogenezę.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Monitoruj regularnie parametry procesu i rejestruj dane, aby szybko wykrywać i reagować na problemy.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razie wątpliwości lub sygnałów ostrzegawczych, takich jak rosnący FOS/TAC, PRZESTAŃ KARMIĆ – to najbezpieczniejsza pierwsza reakcja.</a:t>
            </a:r>
            <a:endParaRPr sz="10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7" name="Google Shape;437;p5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38" name="Google Shape;438;p50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Stabilna fermentacja metanowa wymaga utrzymania beztlenowości, stabilnej temperatury i równowagi pH. Kluczowe jest monitorowanie wskaźników takich jak FOS/TAC, właściwe zarządzanie substratami i parametrami procesu oraz szybka reakcja na sygnały ostrzegawcze.</a:t>
            </a:r>
            <a:endParaRPr sz="105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9" name="Google Shape;439;p50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0" name="Google Shape;440;p50" descr="header_0"/>
          <p:cNvSpPr/>
          <p:nvPr/>
        </p:nvSpPr>
        <p:spPr>
          <a:xfrm>
            <a:off x="27790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Zasady i praktyki dla stabilnej fermentacji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1" name="Google Shape;441;p50" descr="header_1"/>
          <p:cNvSpPr/>
          <p:nvPr/>
        </p:nvSpPr>
        <p:spPr>
          <a:xfrm>
            <a:off x="455735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Monitorowanie i zarządzanie procesem</a:t>
            </a:r>
            <a:endParaRPr sz="10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2" name="Google Shape;442;p50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43" name="Google Shape;443;p50"/>
          <p:cNvSpPr/>
          <p:nvPr/>
        </p:nvSpPr>
        <p:spPr>
          <a:xfrm>
            <a:off x="4647125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5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51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49" name="Google Shape;449;p51" descr="takeaway"/>
          <p:cNvSpPr txBox="1"/>
          <p:nvPr/>
        </p:nvSpPr>
        <p:spPr>
          <a:xfrm>
            <a:off x="6278645" y="514650"/>
            <a:ext cx="2340900" cy="2011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Stabilne środowisko fermentora jest kluczem do efektywnej produkcji biogazu, a zrozumienie etapów fermentacji, odpowiednich warunków i parametrów pozwala skutecznie diagnozować i zapobiegać problemom.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0" name="Google Shape;450;p5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Podsumowanie</a:t>
            </a:r>
            <a:endParaRPr/>
          </a:p>
        </p:txBody>
      </p:sp>
      <p:sp>
        <p:nvSpPr>
          <p:cNvPr id="451" name="Google Shape;451;p51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52" name="Google Shape;452;p51" descr="detail"/>
          <p:cNvSpPr txBox="1"/>
          <p:nvPr/>
        </p:nvSpPr>
        <p:spPr>
          <a:xfrm>
            <a:off x="123092" y="1224375"/>
            <a:ext cx="5478395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Fermentacja metanowa przebiega przez cztery główne etapy: Hydroliza, Acidogeneza, Acetogeneza i Metanogeneza, z których każdy ma specyficzne funkcje i wymagania.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Warunki środowiskowe, takie jak beztlenowość, stabilna temperatura, odpowiednie pH oraz kontrola tlenu, są krytyczne dla prawidłowego przebiegu procesu.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Parametry operacyjne, w tym Czas Retencji Hydraulicznej (HRT), Obciążenie Komory Ładunkiem Organicznym (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) oraz mieszanie, muszą być precyzyjnie zarządzane, aby utrzymać równowagę mikrobiologiczną.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Wskaźniki monitorowania, zwłaszcza stosunek FOS/TAC, pozwalają na wczesne wykrywanie problemów, takich jak zakwaszenie czy hamowanie przez amoniak, co umożliwia szybkie reakcje operatora.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Regularne monitorowanie parametrów i wizualne kontrole fermentora są niezbędne do utrzymania stabilności procesu i zapobiegania awariom.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Najważniejsza zasada w przypadku wykrycia niestabilności to ograniczenie lub zatrzymanie karmienia, aby chronić mikroorganizmy i przywrócić równowagę biologiczną.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3" name="Google Shape;453;p51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wnioski z fermentacji metanowej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mtClean="0"/>
              <a:t>31</a:t>
            </a:fld>
            <a:endParaRPr lang="pl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487" y="2349150"/>
            <a:ext cx="3456246" cy="257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5158</Words>
  <Application>Microsoft Office PowerPoint</Application>
  <PresentationFormat>On-screen Show (16:9)</PresentationFormat>
  <Paragraphs>414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Geist Medium</vt:lpstr>
      <vt:lpstr>Libre Franklin Medium</vt:lpstr>
      <vt:lpstr>Hanken Grotesk</vt:lpstr>
      <vt:lpstr>Geist</vt:lpstr>
      <vt:lpstr>Geist SemiBold</vt:lpstr>
      <vt:lpstr>Simple Light</vt:lpstr>
      <vt:lpstr>Insight Modern</vt:lpstr>
      <vt:lpstr>Podstawy Fermentacji Metanowej</vt:lpstr>
      <vt:lpstr>Agenda</vt:lpstr>
      <vt:lpstr>Wprowadzenie - Żyjący Fermentor 💚</vt:lpstr>
      <vt:lpstr>Czego się dziś nauczymy?</vt:lpstr>
      <vt:lpstr>Podróż Materii Organicznej 🔄</vt:lpstr>
      <vt:lpstr>Etap 1: Hydroliza</vt:lpstr>
      <vt:lpstr>Etap 2: Acidogeneza (Tworzenie kwasów)</vt:lpstr>
      <vt:lpstr>Etap 3: Acetogeneza (Tworzenie octanu)</vt:lpstr>
      <vt:lpstr>Etap 4: Metanogeneza (Tworzenie metanu)</vt:lpstr>
      <vt:lpstr>Etapy - Podsumowanie</vt:lpstr>
      <vt:lpstr>Tworzenie Idealnego Domu 🏡</vt:lpstr>
      <vt:lpstr>Warunki: Tlen (O₂) 🚫</vt:lpstr>
      <vt:lpstr>Warunki: Temperatura 🌡</vt:lpstr>
      <vt:lpstr>Warunki: pH ⚖️</vt:lpstr>
      <vt:lpstr>Warunki: Składniki Odżywcze 🍽</vt:lpstr>
      <vt:lpstr>Warunki: Inhibitory ☠</vt:lpstr>
      <vt:lpstr>Zarządzanie Przepływem ⚙</vt:lpstr>
      <vt:lpstr>Parametry: HRT </vt:lpstr>
      <vt:lpstr>Parametry: Obciążenie Komory (BR) 📈</vt:lpstr>
      <vt:lpstr>Parametry: Mieszanie 🌪</vt:lpstr>
      <vt:lpstr>Rozpoznawanie Problemów</vt:lpstr>
      <vt:lpstr>Wskaźniki Monitorowania</vt:lpstr>
      <vt:lpstr>Wskaźnik: FOS/TAC 🚨</vt:lpstr>
      <vt:lpstr>Szybka Diagnostyka</vt:lpstr>
      <vt:lpstr>Dyskusja 💬</vt:lpstr>
      <vt:lpstr>Ćwiczenia Praktyczne - Analiza Scenariuszy 👨‍</vt:lpstr>
      <vt:lpstr>Scenariusz 1: Nerwowy Rozruch</vt:lpstr>
      <vt:lpstr>Scenariusz 2: Cichy Zabójca</vt:lpstr>
      <vt:lpstr>Scenariusz 3: Widmo Kożucha</vt:lpstr>
      <vt:lpstr>10 Kluczowych Wniosków dla Stabilnej Fermentacji</vt:lpstr>
      <vt:lpstr>Podsumowanie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Podstawy Fermentacji Metanowej</dc:title>
  <cp:lastModifiedBy>Microsoft account</cp:lastModifiedBy>
  <cp:revision>8</cp:revision>
  <dcterms:modified xsi:type="dcterms:W3CDTF">2025-10-26T15:55:02Z</dcterms:modified>
</cp:coreProperties>
</file>